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319" r:id="rId2"/>
    <p:sldId id="256" r:id="rId3"/>
    <p:sldId id="257" r:id="rId4"/>
    <p:sldId id="259" r:id="rId5"/>
    <p:sldId id="258" r:id="rId6"/>
    <p:sldId id="260" r:id="rId7"/>
    <p:sldId id="262" r:id="rId8"/>
    <p:sldId id="267" r:id="rId9"/>
    <p:sldId id="306" r:id="rId10"/>
    <p:sldId id="311" r:id="rId11"/>
    <p:sldId id="312" r:id="rId12"/>
    <p:sldId id="263" r:id="rId13"/>
    <p:sldId id="313" r:id="rId14"/>
    <p:sldId id="265" r:id="rId15"/>
    <p:sldId id="314" r:id="rId16"/>
    <p:sldId id="266" r:id="rId17"/>
    <p:sldId id="275" r:id="rId18"/>
    <p:sldId id="316" r:id="rId19"/>
    <p:sldId id="315" r:id="rId20"/>
    <p:sldId id="317" r:id="rId21"/>
    <p:sldId id="318" r:id="rId22"/>
    <p:sldId id="295" r:id="rId23"/>
    <p:sldId id="296" r:id="rId24"/>
    <p:sldId id="297" r:id="rId25"/>
    <p:sldId id="298" r:id="rId26"/>
    <p:sldId id="320" r:id="rId27"/>
    <p:sldId id="299" r:id="rId28"/>
    <p:sldId id="300" r:id="rId29"/>
    <p:sldId id="322" r:id="rId30"/>
    <p:sldId id="321" r:id="rId31"/>
    <p:sldId id="323" r:id="rId32"/>
    <p:sldId id="324" r:id="rId33"/>
    <p:sldId id="325" r:id="rId34"/>
    <p:sldId id="326" r:id="rId35"/>
    <p:sldId id="327" r:id="rId36"/>
    <p:sldId id="328" r:id="rId37"/>
    <p:sldId id="329" r:id="rId38"/>
    <p:sldId id="330" r:id="rId39"/>
    <p:sldId id="331" r:id="rId40"/>
    <p:sldId id="332" r:id="rId41"/>
    <p:sldId id="333" r:id="rId42"/>
    <p:sldId id="302" r:id="rId43"/>
    <p:sldId id="303" r:id="rId44"/>
    <p:sldId id="337" r:id="rId45"/>
    <p:sldId id="338" r:id="rId46"/>
    <p:sldId id="339" r:id="rId47"/>
    <p:sldId id="342" r:id="rId48"/>
    <p:sldId id="340" r:id="rId49"/>
    <p:sldId id="343" r:id="rId50"/>
    <p:sldId id="344" r:id="rId51"/>
    <p:sldId id="345" r:id="rId52"/>
    <p:sldId id="346" r:id="rId53"/>
    <p:sldId id="347" r:id="rId54"/>
    <p:sldId id="348" r:id="rId55"/>
    <p:sldId id="349" r:id="rId56"/>
    <p:sldId id="350" r:id="rId57"/>
    <p:sldId id="351" r:id="rId58"/>
    <p:sldId id="352" r:id="rId59"/>
    <p:sldId id="357" r:id="rId60"/>
    <p:sldId id="355" r:id="rId61"/>
    <p:sldId id="356" r:id="rId62"/>
    <p:sldId id="358" r:id="rId63"/>
    <p:sldId id="359" r:id="rId64"/>
    <p:sldId id="354" r:id="rId65"/>
    <p:sldId id="353" r:id="rId66"/>
    <p:sldId id="360" r:id="rId67"/>
    <p:sldId id="361" r:id="rId68"/>
    <p:sldId id="362" r:id="rId69"/>
    <p:sldId id="364" r:id="rId70"/>
    <p:sldId id="365" r:id="rId71"/>
    <p:sldId id="335" r:id="rId72"/>
    <p:sldId id="366" r:id="rId73"/>
    <p:sldId id="367" r:id="rId74"/>
    <p:sldId id="368" r:id="rId75"/>
    <p:sldId id="369" r:id="rId76"/>
    <p:sldId id="370" r:id="rId77"/>
    <p:sldId id="372" r:id="rId78"/>
    <p:sldId id="373" r:id="rId79"/>
    <p:sldId id="375" r:id="rId80"/>
    <p:sldId id="376" r:id="rId81"/>
    <p:sldId id="371" r:id="rId82"/>
    <p:sldId id="379" r:id="rId83"/>
    <p:sldId id="336" r:id="rId84"/>
    <p:sldId id="380" r:id="rId85"/>
    <p:sldId id="377" r:id="rId86"/>
    <p:sldId id="381" r:id="rId87"/>
    <p:sldId id="382" r:id="rId88"/>
    <p:sldId id="416" r:id="rId89"/>
    <p:sldId id="394" r:id="rId90"/>
    <p:sldId id="395" r:id="rId91"/>
    <p:sldId id="396"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C36C790-8EA9-4712-B55B-B08C74228E57}">
          <p14:sldIdLst>
            <p14:sldId id="319"/>
            <p14:sldId id="256"/>
            <p14:sldId id="257"/>
            <p14:sldId id="259"/>
            <p14:sldId id="258"/>
            <p14:sldId id="260"/>
            <p14:sldId id="262"/>
            <p14:sldId id="267"/>
            <p14:sldId id="306"/>
            <p14:sldId id="311"/>
            <p14:sldId id="312"/>
            <p14:sldId id="263"/>
            <p14:sldId id="313"/>
            <p14:sldId id="265"/>
            <p14:sldId id="314"/>
            <p14:sldId id="266"/>
            <p14:sldId id="275"/>
            <p14:sldId id="316"/>
            <p14:sldId id="315"/>
            <p14:sldId id="317"/>
            <p14:sldId id="318"/>
            <p14:sldId id="295"/>
            <p14:sldId id="296"/>
            <p14:sldId id="297"/>
            <p14:sldId id="298"/>
            <p14:sldId id="320"/>
            <p14:sldId id="299"/>
            <p14:sldId id="300"/>
            <p14:sldId id="322"/>
            <p14:sldId id="321"/>
            <p14:sldId id="323"/>
            <p14:sldId id="324"/>
            <p14:sldId id="325"/>
            <p14:sldId id="326"/>
            <p14:sldId id="327"/>
            <p14:sldId id="328"/>
            <p14:sldId id="329"/>
            <p14:sldId id="330"/>
            <p14:sldId id="331"/>
            <p14:sldId id="332"/>
            <p14:sldId id="333"/>
            <p14:sldId id="302"/>
            <p14:sldId id="303"/>
            <p14:sldId id="337"/>
            <p14:sldId id="338"/>
            <p14:sldId id="339"/>
            <p14:sldId id="342"/>
            <p14:sldId id="340"/>
            <p14:sldId id="343"/>
            <p14:sldId id="344"/>
            <p14:sldId id="345"/>
            <p14:sldId id="346"/>
            <p14:sldId id="347"/>
            <p14:sldId id="348"/>
            <p14:sldId id="349"/>
            <p14:sldId id="350"/>
            <p14:sldId id="351"/>
            <p14:sldId id="352"/>
            <p14:sldId id="357"/>
            <p14:sldId id="355"/>
            <p14:sldId id="356"/>
            <p14:sldId id="358"/>
            <p14:sldId id="359"/>
            <p14:sldId id="354"/>
            <p14:sldId id="353"/>
            <p14:sldId id="360"/>
            <p14:sldId id="361"/>
            <p14:sldId id="362"/>
            <p14:sldId id="364"/>
            <p14:sldId id="365"/>
            <p14:sldId id="335"/>
            <p14:sldId id="366"/>
            <p14:sldId id="367"/>
            <p14:sldId id="368"/>
            <p14:sldId id="369"/>
            <p14:sldId id="370"/>
            <p14:sldId id="372"/>
            <p14:sldId id="373"/>
            <p14:sldId id="375"/>
            <p14:sldId id="376"/>
            <p14:sldId id="371"/>
            <p14:sldId id="379"/>
            <p14:sldId id="336"/>
            <p14:sldId id="380"/>
            <p14:sldId id="377"/>
            <p14:sldId id="381"/>
            <p14:sldId id="382"/>
            <p14:sldId id="416"/>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FCD8E9"/>
    <a:srgbClr val="FABE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89238" autoAdjust="0"/>
  </p:normalViewPr>
  <p:slideViewPr>
    <p:cSldViewPr>
      <p:cViewPr>
        <p:scale>
          <a:sx n="90" d="100"/>
          <a:sy n="90" d="100"/>
        </p:scale>
        <p:origin x="-1128" y="40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FA0FE6-6985-4A49-A38C-1C8D444D70B0}" type="datetimeFigureOut">
              <a:rPr lang="fr-FR" smtClean="0"/>
              <a:t>25/06/2025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56F9CE-F541-413A-A47A-F6C4A441B3F7}" type="slidenum">
              <a:rPr lang="fr-FR" smtClean="0"/>
              <a:t>‹N°›</a:t>
            </a:fld>
            <a:endParaRPr lang="fr-FR"/>
          </a:p>
        </p:txBody>
      </p:sp>
    </p:spTree>
    <p:extLst>
      <p:ext uri="{BB962C8B-B14F-4D97-AF65-F5344CB8AC3E}">
        <p14:creationId xmlns:p14="http://schemas.microsoft.com/office/powerpoint/2010/main" val="286802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Here</a:t>
            </a:r>
            <a:r>
              <a:rPr lang="fr-FR" dirty="0" smtClean="0"/>
              <a:t> are </a:t>
            </a:r>
            <a:r>
              <a:rPr lang="fr-FR" dirty="0" err="1" smtClean="0"/>
              <a:t>some</a:t>
            </a:r>
            <a:r>
              <a:rPr lang="fr-FR" dirty="0" smtClean="0"/>
              <a:t> simple </a:t>
            </a:r>
            <a:r>
              <a:rPr lang="fr-FR" dirty="0" err="1" smtClean="0"/>
              <a:t>examples</a:t>
            </a:r>
            <a:r>
              <a:rPr lang="fr-FR" dirty="0" smtClean="0"/>
              <a:t> of </a:t>
            </a:r>
            <a:r>
              <a:rPr lang="fr-FR" b="1" dirty="0" err="1" smtClean="0"/>
              <a:t>organic</a:t>
            </a:r>
            <a:r>
              <a:rPr lang="fr-FR" b="1" dirty="0" smtClean="0"/>
              <a:t> compounds</a:t>
            </a:r>
            <a:r>
              <a:rPr lang="fr-FR" dirty="0" smtClean="0"/>
              <a:t> </a:t>
            </a:r>
            <a:r>
              <a:rPr lang="fr-FR" dirty="0" err="1" smtClean="0"/>
              <a:t>that</a:t>
            </a:r>
            <a:r>
              <a:rPr lang="fr-FR" dirty="0" smtClean="0"/>
              <a:t> </a:t>
            </a:r>
            <a:r>
              <a:rPr lang="fr-FR" dirty="0" err="1" smtClean="0"/>
              <a:t>contain</a:t>
            </a:r>
            <a:r>
              <a:rPr lang="fr-FR" dirty="0" smtClean="0"/>
              <a:t> </a:t>
            </a:r>
            <a:r>
              <a:rPr lang="fr-FR" b="1" dirty="0" err="1" smtClean="0"/>
              <a:t>oxygen</a:t>
            </a:r>
            <a:r>
              <a:rPr lang="fr-FR" b="1" dirty="0" smtClean="0"/>
              <a:t> (O) and/or </a:t>
            </a:r>
            <a:r>
              <a:rPr lang="fr-FR" b="1" dirty="0" err="1" smtClean="0"/>
              <a:t>nitrogen</a:t>
            </a:r>
            <a:r>
              <a:rPr lang="fr-FR" b="1" dirty="0" smtClean="0"/>
              <a:t> (N):</a:t>
            </a:r>
            <a:endParaRPr lang="fr-FR" dirty="0" smtClean="0"/>
          </a:p>
          <a:p>
            <a:r>
              <a:rPr lang="fr-FR" b="1" dirty="0" err="1" smtClean="0"/>
              <a:t>With</a:t>
            </a:r>
            <a:r>
              <a:rPr lang="fr-FR" b="1" dirty="0" smtClean="0"/>
              <a:t> </a:t>
            </a:r>
            <a:r>
              <a:rPr lang="fr-FR" b="1" dirty="0" err="1" smtClean="0"/>
              <a:t>oxygen</a:t>
            </a:r>
            <a:r>
              <a:rPr lang="fr-FR" b="1" dirty="0" smtClean="0"/>
              <a:t> (O):</a:t>
            </a:r>
            <a:endParaRPr lang="fr-FR" dirty="0" smtClean="0"/>
          </a:p>
          <a:p>
            <a:pPr lvl="1"/>
            <a:r>
              <a:rPr lang="fr-FR" b="1" dirty="0" smtClean="0"/>
              <a:t>Ethanol (C₂H₅OH)</a:t>
            </a:r>
            <a:r>
              <a:rPr lang="fr-FR" dirty="0" smtClean="0"/>
              <a:t> → </a:t>
            </a:r>
            <a:r>
              <a:rPr lang="fr-FR" dirty="0" err="1" smtClean="0"/>
              <a:t>Found</a:t>
            </a:r>
            <a:r>
              <a:rPr lang="fr-FR" dirty="0" smtClean="0"/>
              <a:t> in </a:t>
            </a:r>
            <a:r>
              <a:rPr lang="fr-FR" dirty="0" err="1" smtClean="0"/>
              <a:t>alcoholic</a:t>
            </a:r>
            <a:r>
              <a:rPr lang="fr-FR" dirty="0" smtClean="0"/>
              <a:t> </a:t>
            </a:r>
            <a:r>
              <a:rPr lang="fr-FR" dirty="0" err="1" smtClean="0"/>
              <a:t>beverages</a:t>
            </a:r>
            <a:r>
              <a:rPr lang="fr-FR" dirty="0" smtClean="0"/>
              <a:t>.</a:t>
            </a:r>
          </a:p>
          <a:p>
            <a:pPr lvl="1"/>
            <a:r>
              <a:rPr lang="fr-FR" b="1" dirty="0" smtClean="0"/>
              <a:t>Glucose (C₆H₁₂O₆)</a:t>
            </a:r>
            <a:r>
              <a:rPr lang="fr-FR" dirty="0" smtClean="0"/>
              <a:t> → A </a:t>
            </a:r>
            <a:r>
              <a:rPr lang="fr-FR" dirty="0" err="1" smtClean="0"/>
              <a:t>sugar</a:t>
            </a:r>
            <a:r>
              <a:rPr lang="fr-FR" dirty="0" smtClean="0"/>
              <a:t> essential for </a:t>
            </a:r>
            <a:r>
              <a:rPr lang="fr-FR" dirty="0" err="1" smtClean="0"/>
              <a:t>energy</a:t>
            </a:r>
            <a:r>
              <a:rPr lang="fr-FR" dirty="0" smtClean="0"/>
              <a:t>.</a:t>
            </a:r>
          </a:p>
          <a:p>
            <a:pPr lvl="1"/>
            <a:r>
              <a:rPr lang="fr-FR" b="1" dirty="0" err="1" smtClean="0"/>
              <a:t>Acetic</a:t>
            </a:r>
            <a:r>
              <a:rPr lang="fr-FR" b="1" dirty="0" smtClean="0"/>
              <a:t> </a:t>
            </a:r>
            <a:r>
              <a:rPr lang="fr-FR" b="1" dirty="0" err="1" smtClean="0"/>
              <a:t>acid</a:t>
            </a:r>
            <a:r>
              <a:rPr lang="fr-FR" b="1" dirty="0" smtClean="0"/>
              <a:t> (CH₃COOH)</a:t>
            </a:r>
            <a:r>
              <a:rPr lang="fr-FR" dirty="0" smtClean="0"/>
              <a:t> → The main component of </a:t>
            </a:r>
            <a:r>
              <a:rPr lang="fr-FR" dirty="0" err="1" smtClean="0"/>
              <a:t>vinegar</a:t>
            </a:r>
            <a:r>
              <a:rPr lang="fr-FR" dirty="0" smtClean="0"/>
              <a:t>.</a:t>
            </a:r>
          </a:p>
          <a:p>
            <a:r>
              <a:rPr lang="fr-FR" b="1" dirty="0" err="1" smtClean="0"/>
              <a:t>With</a:t>
            </a:r>
            <a:r>
              <a:rPr lang="fr-FR" b="1" dirty="0" smtClean="0"/>
              <a:t> </a:t>
            </a:r>
            <a:r>
              <a:rPr lang="fr-FR" b="1" dirty="0" err="1" smtClean="0"/>
              <a:t>nitrogen</a:t>
            </a:r>
            <a:r>
              <a:rPr lang="fr-FR" b="1" dirty="0" smtClean="0"/>
              <a:t> (N):</a:t>
            </a:r>
            <a:endParaRPr lang="fr-FR" dirty="0" smtClean="0"/>
          </a:p>
          <a:p>
            <a:pPr lvl="1"/>
            <a:r>
              <a:rPr lang="fr-FR" b="1" dirty="0" err="1" smtClean="0"/>
              <a:t>Methylamine</a:t>
            </a:r>
            <a:r>
              <a:rPr lang="fr-FR" b="1" dirty="0" smtClean="0"/>
              <a:t> (CH₃NH₂)</a:t>
            </a:r>
            <a:r>
              <a:rPr lang="fr-FR" dirty="0" smtClean="0"/>
              <a:t> → </a:t>
            </a:r>
            <a:r>
              <a:rPr lang="fr-FR" dirty="0" err="1" smtClean="0"/>
              <a:t>Used</a:t>
            </a:r>
            <a:r>
              <a:rPr lang="fr-FR" dirty="0" smtClean="0"/>
              <a:t> in </a:t>
            </a:r>
            <a:r>
              <a:rPr lang="fr-FR" dirty="0" err="1" smtClean="0"/>
              <a:t>organic</a:t>
            </a:r>
            <a:r>
              <a:rPr lang="fr-FR" dirty="0" smtClean="0"/>
              <a:t> </a:t>
            </a:r>
            <a:r>
              <a:rPr lang="fr-FR" dirty="0" err="1" smtClean="0"/>
              <a:t>chemistry</a:t>
            </a:r>
            <a:r>
              <a:rPr lang="fr-FR" dirty="0" smtClean="0"/>
              <a:t>.</a:t>
            </a:r>
          </a:p>
          <a:p>
            <a:pPr lvl="1"/>
            <a:r>
              <a:rPr lang="fr-FR" b="1" dirty="0" err="1" smtClean="0"/>
              <a:t>Urea</a:t>
            </a:r>
            <a:r>
              <a:rPr lang="fr-FR" b="1" dirty="0" smtClean="0"/>
              <a:t> (CH₄N₂O)</a:t>
            </a:r>
            <a:r>
              <a:rPr lang="fr-FR" dirty="0" smtClean="0"/>
              <a:t> → A </a:t>
            </a:r>
            <a:r>
              <a:rPr lang="fr-FR" dirty="0" err="1" smtClean="0"/>
              <a:t>metabolic</a:t>
            </a:r>
            <a:r>
              <a:rPr lang="fr-FR" dirty="0" smtClean="0"/>
              <a:t> </a:t>
            </a:r>
            <a:r>
              <a:rPr lang="fr-FR" dirty="0" err="1" smtClean="0"/>
              <a:t>waste</a:t>
            </a:r>
            <a:r>
              <a:rPr lang="fr-FR" dirty="0" smtClean="0"/>
              <a:t> </a:t>
            </a:r>
            <a:r>
              <a:rPr lang="fr-FR" dirty="0" err="1" smtClean="0"/>
              <a:t>product</a:t>
            </a:r>
            <a:r>
              <a:rPr lang="fr-FR" dirty="0" smtClean="0"/>
              <a:t> in urine.</a:t>
            </a:r>
          </a:p>
          <a:p>
            <a:pPr lvl="1"/>
            <a:r>
              <a:rPr lang="fr-FR" b="1" dirty="0" err="1" smtClean="0"/>
              <a:t>Adenine</a:t>
            </a:r>
            <a:r>
              <a:rPr lang="fr-FR" b="1" dirty="0" smtClean="0"/>
              <a:t> (C₅H₅N₅)</a:t>
            </a:r>
            <a:r>
              <a:rPr lang="fr-FR" dirty="0" smtClean="0"/>
              <a:t> → A </a:t>
            </a:r>
            <a:r>
              <a:rPr lang="fr-FR" dirty="0" err="1" smtClean="0"/>
              <a:t>nitrogenous</a:t>
            </a:r>
            <a:r>
              <a:rPr lang="fr-FR" dirty="0" smtClean="0"/>
              <a:t> base in DNA.</a:t>
            </a:r>
          </a:p>
          <a:p>
            <a:r>
              <a:rPr lang="fr-FR" b="1" dirty="0" err="1" smtClean="0"/>
              <a:t>With</a:t>
            </a:r>
            <a:r>
              <a:rPr lang="fr-FR" b="1" dirty="0" smtClean="0"/>
              <a:t> </a:t>
            </a:r>
            <a:r>
              <a:rPr lang="fr-FR" b="1" dirty="0" err="1" smtClean="0"/>
              <a:t>both</a:t>
            </a:r>
            <a:r>
              <a:rPr lang="fr-FR" b="1" dirty="0" smtClean="0"/>
              <a:t> </a:t>
            </a:r>
            <a:r>
              <a:rPr lang="fr-FR" b="1" dirty="0" err="1" smtClean="0"/>
              <a:t>oxygen</a:t>
            </a:r>
            <a:r>
              <a:rPr lang="fr-FR" b="1" dirty="0" smtClean="0"/>
              <a:t> and </a:t>
            </a:r>
            <a:r>
              <a:rPr lang="fr-FR" b="1" dirty="0" err="1" smtClean="0"/>
              <a:t>nitrogen</a:t>
            </a:r>
            <a:r>
              <a:rPr lang="fr-FR" b="1" dirty="0" smtClean="0"/>
              <a:t> (O and N):</a:t>
            </a:r>
            <a:endParaRPr lang="fr-FR" dirty="0" smtClean="0"/>
          </a:p>
          <a:p>
            <a:pPr lvl="1"/>
            <a:r>
              <a:rPr lang="fr-FR" b="1" dirty="0" err="1" smtClean="0"/>
              <a:t>Acetamide</a:t>
            </a:r>
            <a:r>
              <a:rPr lang="fr-FR" b="1" dirty="0" smtClean="0"/>
              <a:t> (CH₃CONH₂)</a:t>
            </a:r>
            <a:r>
              <a:rPr lang="fr-FR" dirty="0" smtClean="0"/>
              <a:t> → A simple amide.</a:t>
            </a:r>
          </a:p>
          <a:p>
            <a:pPr lvl="1"/>
            <a:r>
              <a:rPr lang="fr-FR" b="1" dirty="0" err="1" smtClean="0"/>
              <a:t>Aspartic</a:t>
            </a:r>
            <a:r>
              <a:rPr lang="fr-FR" b="1" dirty="0" smtClean="0"/>
              <a:t> </a:t>
            </a:r>
            <a:r>
              <a:rPr lang="fr-FR" b="1" dirty="0" err="1" smtClean="0"/>
              <a:t>acid</a:t>
            </a:r>
            <a:r>
              <a:rPr lang="fr-FR" b="1" dirty="0" smtClean="0"/>
              <a:t> (C₄H₇NO₄)</a:t>
            </a:r>
            <a:r>
              <a:rPr lang="fr-FR" dirty="0" smtClean="0"/>
              <a:t> → An essential </a:t>
            </a:r>
            <a:r>
              <a:rPr lang="fr-FR" dirty="0" err="1" smtClean="0"/>
              <a:t>amino</a:t>
            </a:r>
            <a:r>
              <a:rPr lang="fr-FR" dirty="0" smtClean="0"/>
              <a:t> </a:t>
            </a:r>
            <a:r>
              <a:rPr lang="fr-FR" dirty="0" err="1" smtClean="0"/>
              <a:t>acid</a:t>
            </a:r>
            <a:r>
              <a:rPr lang="fr-FR" dirty="0" smtClean="0"/>
              <a:t>.</a:t>
            </a:r>
          </a:p>
          <a:p>
            <a:pPr lvl="1"/>
            <a:r>
              <a:rPr lang="fr-FR" b="1" dirty="0" err="1" smtClean="0"/>
              <a:t>Caffeine</a:t>
            </a:r>
            <a:r>
              <a:rPr lang="fr-FR" b="1" dirty="0" smtClean="0"/>
              <a:t> (C₈H₁₀N₄O₂)</a:t>
            </a:r>
            <a:r>
              <a:rPr lang="fr-FR" dirty="0" smtClean="0"/>
              <a:t> → </a:t>
            </a:r>
            <a:r>
              <a:rPr lang="fr-FR" dirty="0" err="1" smtClean="0"/>
              <a:t>Found</a:t>
            </a:r>
            <a:r>
              <a:rPr lang="fr-FR" dirty="0" smtClean="0"/>
              <a:t> in coffee and </a:t>
            </a:r>
            <a:r>
              <a:rPr lang="fr-FR" dirty="0" err="1" smtClean="0"/>
              <a:t>tea</a:t>
            </a:r>
            <a:r>
              <a:rPr lang="fr-FR" dirty="0" smtClean="0"/>
              <a:t>.</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a:t>
            </a:fld>
            <a:endParaRPr lang="fr-FR"/>
          </a:p>
        </p:txBody>
      </p:sp>
    </p:spTree>
    <p:extLst>
      <p:ext uri="{BB962C8B-B14F-4D97-AF65-F5344CB8AC3E}">
        <p14:creationId xmlns:p14="http://schemas.microsoft.com/office/powerpoint/2010/main" val="844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30</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31</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32</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33</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34</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35</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36</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37</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38</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39</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Here</a:t>
            </a:r>
            <a:r>
              <a:rPr lang="fr-FR" dirty="0" smtClean="0"/>
              <a:t> are </a:t>
            </a:r>
            <a:r>
              <a:rPr lang="fr-FR" dirty="0" err="1" smtClean="0"/>
              <a:t>some</a:t>
            </a:r>
            <a:r>
              <a:rPr lang="fr-FR" dirty="0" smtClean="0"/>
              <a:t> simple </a:t>
            </a:r>
            <a:r>
              <a:rPr lang="fr-FR" dirty="0" err="1" smtClean="0"/>
              <a:t>examples</a:t>
            </a:r>
            <a:r>
              <a:rPr lang="fr-FR" dirty="0" smtClean="0"/>
              <a:t> of </a:t>
            </a:r>
            <a:r>
              <a:rPr lang="fr-FR" b="1" dirty="0" err="1" smtClean="0"/>
              <a:t>organic</a:t>
            </a:r>
            <a:r>
              <a:rPr lang="fr-FR" b="1" dirty="0" smtClean="0"/>
              <a:t> compounds</a:t>
            </a:r>
            <a:r>
              <a:rPr lang="fr-FR" dirty="0" smtClean="0"/>
              <a:t> </a:t>
            </a:r>
            <a:r>
              <a:rPr lang="fr-FR" dirty="0" err="1" smtClean="0"/>
              <a:t>that</a:t>
            </a:r>
            <a:r>
              <a:rPr lang="fr-FR" dirty="0" smtClean="0"/>
              <a:t> </a:t>
            </a:r>
            <a:r>
              <a:rPr lang="fr-FR" dirty="0" err="1" smtClean="0"/>
              <a:t>contain</a:t>
            </a:r>
            <a:r>
              <a:rPr lang="fr-FR" dirty="0" smtClean="0"/>
              <a:t> </a:t>
            </a:r>
            <a:r>
              <a:rPr lang="fr-FR" b="1" dirty="0" err="1" smtClean="0"/>
              <a:t>oxygen</a:t>
            </a:r>
            <a:r>
              <a:rPr lang="fr-FR" b="1" dirty="0" smtClean="0"/>
              <a:t> (O) and/or </a:t>
            </a:r>
            <a:r>
              <a:rPr lang="fr-FR" b="1" dirty="0" err="1" smtClean="0"/>
              <a:t>nitrogen</a:t>
            </a:r>
            <a:r>
              <a:rPr lang="fr-FR" b="1" dirty="0" smtClean="0"/>
              <a:t> (N):</a:t>
            </a:r>
            <a:endParaRPr lang="fr-FR" dirty="0" smtClean="0"/>
          </a:p>
          <a:p>
            <a:r>
              <a:rPr lang="fr-FR" b="1" dirty="0" err="1" smtClean="0"/>
              <a:t>With</a:t>
            </a:r>
            <a:r>
              <a:rPr lang="fr-FR" b="1" dirty="0" smtClean="0"/>
              <a:t> </a:t>
            </a:r>
            <a:r>
              <a:rPr lang="fr-FR" b="1" dirty="0" err="1" smtClean="0"/>
              <a:t>oxygen</a:t>
            </a:r>
            <a:r>
              <a:rPr lang="fr-FR" b="1" dirty="0" smtClean="0"/>
              <a:t> (O):</a:t>
            </a:r>
            <a:endParaRPr lang="fr-FR" dirty="0" smtClean="0"/>
          </a:p>
          <a:p>
            <a:pPr lvl="1"/>
            <a:r>
              <a:rPr lang="fr-FR" b="1" dirty="0" smtClean="0"/>
              <a:t>Ethanol (C₂H₅OH)</a:t>
            </a:r>
            <a:r>
              <a:rPr lang="fr-FR" dirty="0" smtClean="0"/>
              <a:t> → </a:t>
            </a:r>
            <a:r>
              <a:rPr lang="fr-FR" dirty="0" err="1" smtClean="0"/>
              <a:t>Found</a:t>
            </a:r>
            <a:r>
              <a:rPr lang="fr-FR" dirty="0" smtClean="0"/>
              <a:t> in </a:t>
            </a:r>
            <a:r>
              <a:rPr lang="fr-FR" dirty="0" err="1" smtClean="0"/>
              <a:t>alcoholic</a:t>
            </a:r>
            <a:r>
              <a:rPr lang="fr-FR" dirty="0" smtClean="0"/>
              <a:t> </a:t>
            </a:r>
            <a:r>
              <a:rPr lang="fr-FR" dirty="0" err="1" smtClean="0"/>
              <a:t>beverages</a:t>
            </a:r>
            <a:r>
              <a:rPr lang="fr-FR" dirty="0" smtClean="0"/>
              <a:t>.</a:t>
            </a:r>
          </a:p>
          <a:p>
            <a:pPr lvl="1"/>
            <a:r>
              <a:rPr lang="fr-FR" b="1" dirty="0" smtClean="0"/>
              <a:t>Glucose (C₆H₁₂O₆)</a:t>
            </a:r>
            <a:r>
              <a:rPr lang="fr-FR" dirty="0" smtClean="0"/>
              <a:t> → A </a:t>
            </a:r>
            <a:r>
              <a:rPr lang="fr-FR" dirty="0" err="1" smtClean="0"/>
              <a:t>sugar</a:t>
            </a:r>
            <a:r>
              <a:rPr lang="fr-FR" dirty="0" smtClean="0"/>
              <a:t> essential for </a:t>
            </a:r>
            <a:r>
              <a:rPr lang="fr-FR" dirty="0" err="1" smtClean="0"/>
              <a:t>energy</a:t>
            </a:r>
            <a:r>
              <a:rPr lang="fr-FR" dirty="0" smtClean="0"/>
              <a:t>.</a:t>
            </a:r>
          </a:p>
          <a:p>
            <a:pPr lvl="1"/>
            <a:r>
              <a:rPr lang="fr-FR" b="1" dirty="0" err="1" smtClean="0"/>
              <a:t>Acetic</a:t>
            </a:r>
            <a:r>
              <a:rPr lang="fr-FR" b="1" dirty="0" smtClean="0"/>
              <a:t> </a:t>
            </a:r>
            <a:r>
              <a:rPr lang="fr-FR" b="1" dirty="0" err="1" smtClean="0"/>
              <a:t>acid</a:t>
            </a:r>
            <a:r>
              <a:rPr lang="fr-FR" b="1" dirty="0" smtClean="0"/>
              <a:t> (CH₃COOH)</a:t>
            </a:r>
            <a:r>
              <a:rPr lang="fr-FR" dirty="0" smtClean="0"/>
              <a:t> → The main component of </a:t>
            </a:r>
            <a:r>
              <a:rPr lang="fr-FR" dirty="0" err="1" smtClean="0"/>
              <a:t>vinegar</a:t>
            </a:r>
            <a:r>
              <a:rPr lang="fr-FR" dirty="0" smtClean="0"/>
              <a:t>.</a:t>
            </a:r>
          </a:p>
          <a:p>
            <a:r>
              <a:rPr lang="fr-FR" b="1" dirty="0" err="1" smtClean="0"/>
              <a:t>With</a:t>
            </a:r>
            <a:r>
              <a:rPr lang="fr-FR" b="1" dirty="0" smtClean="0"/>
              <a:t> </a:t>
            </a:r>
            <a:r>
              <a:rPr lang="fr-FR" b="1" dirty="0" err="1" smtClean="0"/>
              <a:t>nitrogen</a:t>
            </a:r>
            <a:r>
              <a:rPr lang="fr-FR" b="1" dirty="0" smtClean="0"/>
              <a:t> (N):</a:t>
            </a:r>
            <a:endParaRPr lang="fr-FR" dirty="0" smtClean="0"/>
          </a:p>
          <a:p>
            <a:pPr lvl="1"/>
            <a:r>
              <a:rPr lang="fr-FR" b="1" dirty="0" err="1" smtClean="0"/>
              <a:t>Methylamine</a:t>
            </a:r>
            <a:r>
              <a:rPr lang="fr-FR" b="1" dirty="0" smtClean="0"/>
              <a:t> (CH₃NH₂)</a:t>
            </a:r>
            <a:r>
              <a:rPr lang="fr-FR" dirty="0" smtClean="0"/>
              <a:t> → </a:t>
            </a:r>
            <a:r>
              <a:rPr lang="fr-FR" dirty="0" err="1" smtClean="0"/>
              <a:t>Used</a:t>
            </a:r>
            <a:r>
              <a:rPr lang="fr-FR" dirty="0" smtClean="0"/>
              <a:t> in </a:t>
            </a:r>
            <a:r>
              <a:rPr lang="fr-FR" dirty="0" err="1" smtClean="0"/>
              <a:t>organic</a:t>
            </a:r>
            <a:r>
              <a:rPr lang="fr-FR" dirty="0" smtClean="0"/>
              <a:t> </a:t>
            </a:r>
            <a:r>
              <a:rPr lang="fr-FR" dirty="0" err="1" smtClean="0"/>
              <a:t>chemistry</a:t>
            </a:r>
            <a:r>
              <a:rPr lang="fr-FR" dirty="0" smtClean="0"/>
              <a:t>.</a:t>
            </a:r>
          </a:p>
          <a:p>
            <a:pPr lvl="1"/>
            <a:r>
              <a:rPr lang="fr-FR" b="1" dirty="0" err="1" smtClean="0"/>
              <a:t>Urea</a:t>
            </a:r>
            <a:r>
              <a:rPr lang="fr-FR" b="1" dirty="0" smtClean="0"/>
              <a:t> (CH₄N₂O)</a:t>
            </a:r>
            <a:r>
              <a:rPr lang="fr-FR" dirty="0" smtClean="0"/>
              <a:t> → A </a:t>
            </a:r>
            <a:r>
              <a:rPr lang="fr-FR" dirty="0" err="1" smtClean="0"/>
              <a:t>metabolic</a:t>
            </a:r>
            <a:r>
              <a:rPr lang="fr-FR" dirty="0" smtClean="0"/>
              <a:t> </a:t>
            </a:r>
            <a:r>
              <a:rPr lang="fr-FR" dirty="0" err="1" smtClean="0"/>
              <a:t>waste</a:t>
            </a:r>
            <a:r>
              <a:rPr lang="fr-FR" dirty="0" smtClean="0"/>
              <a:t> </a:t>
            </a:r>
            <a:r>
              <a:rPr lang="fr-FR" dirty="0" err="1" smtClean="0"/>
              <a:t>product</a:t>
            </a:r>
            <a:r>
              <a:rPr lang="fr-FR" dirty="0" smtClean="0"/>
              <a:t> in urine.</a:t>
            </a:r>
          </a:p>
          <a:p>
            <a:pPr lvl="1"/>
            <a:r>
              <a:rPr lang="fr-FR" b="1" dirty="0" err="1" smtClean="0"/>
              <a:t>Adenine</a:t>
            </a:r>
            <a:r>
              <a:rPr lang="fr-FR" b="1" dirty="0" smtClean="0"/>
              <a:t> (C₅H₅N₅)</a:t>
            </a:r>
            <a:r>
              <a:rPr lang="fr-FR" dirty="0" smtClean="0"/>
              <a:t> → A </a:t>
            </a:r>
            <a:r>
              <a:rPr lang="fr-FR" dirty="0" err="1" smtClean="0"/>
              <a:t>nitrogenous</a:t>
            </a:r>
            <a:r>
              <a:rPr lang="fr-FR" dirty="0" smtClean="0"/>
              <a:t> base in DNA.</a:t>
            </a:r>
          </a:p>
          <a:p>
            <a:r>
              <a:rPr lang="fr-FR" b="1" dirty="0" err="1" smtClean="0"/>
              <a:t>With</a:t>
            </a:r>
            <a:r>
              <a:rPr lang="fr-FR" b="1" dirty="0" smtClean="0"/>
              <a:t> </a:t>
            </a:r>
            <a:r>
              <a:rPr lang="fr-FR" b="1" dirty="0" err="1" smtClean="0"/>
              <a:t>both</a:t>
            </a:r>
            <a:r>
              <a:rPr lang="fr-FR" b="1" dirty="0" smtClean="0"/>
              <a:t> </a:t>
            </a:r>
            <a:r>
              <a:rPr lang="fr-FR" b="1" dirty="0" err="1" smtClean="0"/>
              <a:t>oxygen</a:t>
            </a:r>
            <a:r>
              <a:rPr lang="fr-FR" b="1" dirty="0" smtClean="0"/>
              <a:t> and </a:t>
            </a:r>
            <a:r>
              <a:rPr lang="fr-FR" b="1" dirty="0" err="1" smtClean="0"/>
              <a:t>nitrogen</a:t>
            </a:r>
            <a:r>
              <a:rPr lang="fr-FR" b="1" dirty="0" smtClean="0"/>
              <a:t> (O and N):</a:t>
            </a:r>
            <a:endParaRPr lang="fr-FR" dirty="0" smtClean="0"/>
          </a:p>
          <a:p>
            <a:pPr lvl="1"/>
            <a:r>
              <a:rPr lang="fr-FR" b="1" dirty="0" err="1" smtClean="0"/>
              <a:t>Acetamide</a:t>
            </a:r>
            <a:r>
              <a:rPr lang="fr-FR" b="1" dirty="0" smtClean="0"/>
              <a:t> (CH₃CONH₂)</a:t>
            </a:r>
            <a:r>
              <a:rPr lang="fr-FR" dirty="0" smtClean="0"/>
              <a:t> → A simple amide.</a:t>
            </a:r>
          </a:p>
          <a:p>
            <a:pPr lvl="1"/>
            <a:r>
              <a:rPr lang="fr-FR" b="1" dirty="0" err="1" smtClean="0"/>
              <a:t>Aspartic</a:t>
            </a:r>
            <a:r>
              <a:rPr lang="fr-FR" b="1" dirty="0" smtClean="0"/>
              <a:t> </a:t>
            </a:r>
            <a:r>
              <a:rPr lang="fr-FR" b="1" dirty="0" err="1" smtClean="0"/>
              <a:t>acid</a:t>
            </a:r>
            <a:r>
              <a:rPr lang="fr-FR" b="1" dirty="0" smtClean="0"/>
              <a:t> (C₄H₇NO₄)</a:t>
            </a:r>
            <a:r>
              <a:rPr lang="fr-FR" dirty="0" smtClean="0"/>
              <a:t> → An essential </a:t>
            </a:r>
            <a:r>
              <a:rPr lang="fr-FR" dirty="0" err="1" smtClean="0"/>
              <a:t>amino</a:t>
            </a:r>
            <a:r>
              <a:rPr lang="fr-FR" dirty="0" smtClean="0"/>
              <a:t> </a:t>
            </a:r>
            <a:r>
              <a:rPr lang="fr-FR" dirty="0" err="1" smtClean="0"/>
              <a:t>acid</a:t>
            </a:r>
            <a:r>
              <a:rPr lang="fr-FR" dirty="0" smtClean="0"/>
              <a:t>.</a:t>
            </a:r>
          </a:p>
          <a:p>
            <a:pPr lvl="1"/>
            <a:r>
              <a:rPr lang="fr-FR" b="1" dirty="0" err="1" smtClean="0"/>
              <a:t>Caffeine</a:t>
            </a:r>
            <a:r>
              <a:rPr lang="fr-FR" b="1" dirty="0" smtClean="0"/>
              <a:t> (C₈H₁₀N₄O₂)</a:t>
            </a:r>
            <a:r>
              <a:rPr lang="fr-FR" dirty="0" smtClean="0"/>
              <a:t> → </a:t>
            </a:r>
            <a:r>
              <a:rPr lang="fr-FR" dirty="0" err="1" smtClean="0"/>
              <a:t>Found</a:t>
            </a:r>
            <a:r>
              <a:rPr lang="fr-FR" dirty="0" smtClean="0"/>
              <a:t> in coffee and </a:t>
            </a:r>
            <a:r>
              <a:rPr lang="fr-FR" dirty="0" err="1" smtClean="0"/>
              <a:t>tea</a:t>
            </a:r>
            <a:r>
              <a:rPr lang="fr-FR" dirty="0" smtClean="0"/>
              <a:t>.</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4</a:t>
            </a:fld>
            <a:endParaRPr lang="fr-FR"/>
          </a:p>
        </p:txBody>
      </p:sp>
    </p:spTree>
    <p:extLst>
      <p:ext uri="{BB962C8B-B14F-4D97-AF65-F5344CB8AC3E}">
        <p14:creationId xmlns:p14="http://schemas.microsoft.com/office/powerpoint/2010/main" val="84492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40</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41</a:t>
            </a:fld>
            <a:endParaRPr lang="fr-FR"/>
          </a:p>
        </p:txBody>
      </p:sp>
    </p:spTree>
    <p:extLst>
      <p:ext uri="{BB962C8B-B14F-4D97-AF65-F5344CB8AC3E}">
        <p14:creationId xmlns:p14="http://schemas.microsoft.com/office/powerpoint/2010/main" val="150316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Autour du symbole atomique, les électrons non appariés (électrons uniques dans leurs orbitales quantiques) sont représentés par des points, tandis que les électrons appariés (paires partagées ou solitaires) sont représentés par des lignes, formant ce que l'on appelle une paire d'électrons.</a:t>
            </a:r>
          </a:p>
          <a:p>
            <a:endParaRPr lang="fr-FR" dirty="0" smtClean="0"/>
          </a:p>
          <a:p>
            <a:r>
              <a:rPr lang="fr-FR" dirty="0" smtClean="0"/>
              <a:t>Ce modèle constitue un moyen simple mais efficace de visualiser la manière dont les atomes interagissent pour former des molécules stables.</a:t>
            </a:r>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46</a:t>
            </a:fld>
            <a:endParaRPr lang="fr-FR"/>
          </a:p>
        </p:txBody>
      </p:sp>
    </p:spTree>
    <p:extLst>
      <p:ext uri="{BB962C8B-B14F-4D97-AF65-F5344CB8AC3E}">
        <p14:creationId xmlns:p14="http://schemas.microsoft.com/office/powerpoint/2010/main" val="1623835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Autour du symbole atomique, les électrons non appariés (électrons uniques dans leurs orbitales quantiques) sont représentés par des points, tandis que les électrons appariés (paires partagées ou solitaires) sont représentés par des lignes, formant ce que l'on appelle une paire d'électrons.</a:t>
            </a:r>
          </a:p>
          <a:p>
            <a:endParaRPr lang="fr-FR" dirty="0" smtClean="0"/>
          </a:p>
          <a:p>
            <a:r>
              <a:rPr lang="fr-FR" dirty="0" smtClean="0"/>
              <a:t>Ce modèle constitue un moyen simple mais efficace de visualiser la manière dont les atomes interagissent pour former des molécules stables.</a:t>
            </a:r>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47</a:t>
            </a:fld>
            <a:endParaRPr lang="fr-FR"/>
          </a:p>
        </p:txBody>
      </p:sp>
    </p:spTree>
    <p:extLst>
      <p:ext uri="{BB962C8B-B14F-4D97-AF65-F5344CB8AC3E}">
        <p14:creationId xmlns:p14="http://schemas.microsoft.com/office/powerpoint/2010/main" val="1623835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49</a:t>
            </a:fld>
            <a:endParaRPr lang="fr-FR"/>
          </a:p>
        </p:txBody>
      </p:sp>
    </p:spTree>
    <p:extLst>
      <p:ext uri="{BB962C8B-B14F-4D97-AF65-F5344CB8AC3E}">
        <p14:creationId xmlns:p14="http://schemas.microsoft.com/office/powerpoint/2010/main" val="373193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50</a:t>
            </a:fld>
            <a:endParaRPr lang="fr-FR"/>
          </a:p>
        </p:txBody>
      </p:sp>
    </p:spTree>
    <p:extLst>
      <p:ext uri="{BB962C8B-B14F-4D97-AF65-F5344CB8AC3E}">
        <p14:creationId xmlns:p14="http://schemas.microsoft.com/office/powerpoint/2010/main" val="373193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51</a:t>
            </a:fld>
            <a:endParaRPr lang="fr-FR"/>
          </a:p>
        </p:txBody>
      </p:sp>
    </p:spTree>
    <p:extLst>
      <p:ext uri="{BB962C8B-B14F-4D97-AF65-F5344CB8AC3E}">
        <p14:creationId xmlns:p14="http://schemas.microsoft.com/office/powerpoint/2010/main" val="560383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52</a:t>
            </a:fld>
            <a:endParaRPr lang="fr-FR"/>
          </a:p>
        </p:txBody>
      </p:sp>
    </p:spTree>
    <p:extLst>
      <p:ext uri="{BB962C8B-B14F-4D97-AF65-F5344CB8AC3E}">
        <p14:creationId xmlns:p14="http://schemas.microsoft.com/office/powerpoint/2010/main" val="373193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Ces liaisons multiples influencent les propriétés moléculaires en réduisant la longueur des liaisons, en augmentant l'énergie des liaisons et en rendant généralement la molécule plus rigide et plus stable.</a:t>
            </a:r>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54</a:t>
            </a:fld>
            <a:endParaRPr lang="fr-FR"/>
          </a:p>
        </p:txBody>
      </p:sp>
    </p:spTree>
    <p:extLst>
      <p:ext uri="{BB962C8B-B14F-4D97-AF65-F5344CB8AC3E}">
        <p14:creationId xmlns:p14="http://schemas.microsoft.com/office/powerpoint/2010/main" val="373193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Ces liaisons multiples influencent les propriétés moléculaires en réduisant la longueur des liaisons, en augmentant l'énergie des liaisons et en rendant généralement la molécule plus rigide et plus stable.</a:t>
            </a:r>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56</a:t>
            </a:fld>
            <a:endParaRPr lang="fr-FR"/>
          </a:p>
        </p:txBody>
      </p:sp>
    </p:spTree>
    <p:extLst>
      <p:ext uri="{BB962C8B-B14F-4D97-AF65-F5344CB8AC3E}">
        <p14:creationId xmlns:p14="http://schemas.microsoft.com/office/powerpoint/2010/main" val="37319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Comment identifier la chaîne principale ?</a:t>
            </a:r>
          </a:p>
          <a:p>
            <a:r>
              <a:rPr lang="fr-FR" b="1" dirty="0" smtClean="0"/>
              <a:t>Trouver la plus longue chaîne continue de carbone</a:t>
            </a:r>
            <a:r>
              <a:rPr lang="fr-FR" dirty="0" smtClean="0"/>
              <a:t> : Celle qui contient le plus grand nombre d'atomes de carbone en continu.</a:t>
            </a:r>
          </a:p>
          <a:p>
            <a:r>
              <a:rPr lang="fr-FR" b="1" dirty="0" smtClean="0"/>
              <a:t>Prioriser les groupes fonctionnels</a:t>
            </a:r>
            <a:r>
              <a:rPr lang="fr-FR" dirty="0" smtClean="0"/>
              <a:t> : Si un groupe fonctionnel prioritaire (comme un acide carboxylique, un aldéhyde ou une cétone) est présent, la chaîne principale doit inclure ce groupe.</a:t>
            </a:r>
          </a:p>
          <a:p>
            <a:r>
              <a:rPr lang="fr-FR" b="1" dirty="0" smtClean="0"/>
              <a:t>Choisir la chaîne avec le plus de ramifications</a:t>
            </a:r>
            <a:r>
              <a:rPr lang="fr-FR" dirty="0" smtClean="0"/>
              <a:t> : En cas d'égalité entre plusieurs chaînes de même longueur, on privilégie celle avec le plus de ramifications (substituants).</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a:t>
            </a:fld>
            <a:endParaRPr lang="fr-FR"/>
          </a:p>
        </p:txBody>
      </p:sp>
    </p:spTree>
    <p:extLst>
      <p:ext uri="{BB962C8B-B14F-4D97-AF65-F5344CB8AC3E}">
        <p14:creationId xmlns:p14="http://schemas.microsoft.com/office/powerpoint/2010/main" val="971748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71</a:t>
            </a:fld>
            <a:endParaRPr lang="fr-FR"/>
          </a:p>
        </p:txBody>
      </p:sp>
    </p:spTree>
    <p:extLst>
      <p:ext uri="{BB962C8B-B14F-4D97-AF65-F5344CB8AC3E}">
        <p14:creationId xmlns:p14="http://schemas.microsoft.com/office/powerpoint/2010/main" val="691882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Une réaction chimique implique généralement soit un dégagement, soit une absorption de chaleur — c'est ce qu'on appelle l'effet thermique de la réaction.</a:t>
            </a:r>
            <a:br>
              <a:rPr lang="fr-FR" dirty="0" smtClean="0"/>
            </a:br>
            <a:r>
              <a:rPr lang="fr-FR" dirty="0" smtClean="0"/>
              <a:t>Voici quelques caractéristiques clés d'une réaction chimique typique :</a:t>
            </a:r>
          </a:p>
          <a:p>
            <a:r>
              <a:rPr lang="fr-FR" dirty="0" smtClean="0"/>
              <a:t>Les particules réactives doivent entrer en contact direct.</a:t>
            </a:r>
          </a:p>
          <a:p>
            <a:r>
              <a:rPr lang="fr-FR" dirty="0" smtClean="0"/>
              <a:t>Les électrons se déplacent sur de très courtes distances, directement entre les atomes ou les molécules.</a:t>
            </a:r>
          </a:p>
          <a:p>
            <a:r>
              <a:rPr lang="fr-FR" dirty="0" smtClean="0"/>
              <a:t>La réaction peut se produire partout où les particules se rencontrent et entrent en collision.</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73</a:t>
            </a:fld>
            <a:endParaRPr lang="fr-FR"/>
          </a:p>
        </p:txBody>
      </p:sp>
    </p:spTree>
    <p:extLst>
      <p:ext uri="{BB962C8B-B14F-4D97-AF65-F5344CB8AC3E}">
        <p14:creationId xmlns:p14="http://schemas.microsoft.com/office/powerpoint/2010/main" val="2311626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Réaction chimique classique  | Réaction électrochimique              |</a:t>
            </a:r>
          </a:p>
          <a:p>
            <a:r>
              <a:rPr lang="fr-FR" dirty="0" smtClean="0"/>
              <a:t>| ---------------------------- | ------------------------------------- |</a:t>
            </a:r>
          </a:p>
          <a:p>
            <a:r>
              <a:rPr lang="fr-FR" dirty="0" smtClean="0"/>
              <a:t>| Réactifs en contact direct   | Réactifs séparés dans deux électrodes |</a:t>
            </a:r>
          </a:p>
          <a:p>
            <a:r>
              <a:rPr lang="fr-FR" dirty="0" smtClean="0"/>
              <a:t>| Échange d’électrons localisé | Électrons transférés via un circuit   |</a:t>
            </a:r>
          </a:p>
          <a:p>
            <a:r>
              <a:rPr lang="fr-FR" dirty="0" smtClean="0"/>
              <a:t>| Pas de courant électrique    | Production d’un courant électrique    |</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74</a:t>
            </a:fld>
            <a:endParaRPr lang="fr-FR"/>
          </a:p>
        </p:txBody>
      </p:sp>
    </p:spTree>
    <p:extLst>
      <p:ext uri="{BB962C8B-B14F-4D97-AF65-F5344CB8AC3E}">
        <p14:creationId xmlns:p14="http://schemas.microsoft.com/office/powerpoint/2010/main" val="2011208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implique un </a:t>
            </a:r>
            <a:r>
              <a:rPr lang="fr-FR" b="1" dirty="0" smtClean="0"/>
              <a:t>transfert d’électrons à travers une interface électrochimique</a:t>
            </a:r>
            <a:r>
              <a:rPr lang="fr-FR" dirty="0" smtClean="0"/>
              <a:t> — c’est-à-dire </a:t>
            </a:r>
            <a:r>
              <a:rPr lang="fr-FR" b="1" dirty="0" smtClean="0"/>
              <a:t>là où le conducteur électronique (électrode) rencontre le conducteur ionique (électrolyte)</a:t>
            </a:r>
            <a:r>
              <a:rPr lang="fr-FR" dirty="0" smtClean="0"/>
              <a:t>.</a:t>
            </a:r>
          </a:p>
          <a:p>
            <a:r>
              <a:rPr lang="fr-FR" dirty="0" smtClean="0"/>
              <a:t>À cette interface :</a:t>
            </a:r>
          </a:p>
          <a:p>
            <a:r>
              <a:rPr lang="fr-FR" dirty="0" smtClean="0"/>
              <a:t>Une </a:t>
            </a:r>
            <a:r>
              <a:rPr lang="fr-FR" b="1" dirty="0" smtClean="0"/>
              <a:t>espèce oxydante (A)</a:t>
            </a:r>
            <a:r>
              <a:rPr lang="fr-FR" dirty="0" smtClean="0"/>
              <a:t> </a:t>
            </a:r>
            <a:r>
              <a:rPr lang="fr-FR" b="1" dirty="0" smtClean="0"/>
              <a:t>gagne des électrons</a:t>
            </a:r>
            <a:r>
              <a:rPr lang="fr-FR" dirty="0" smtClean="0"/>
              <a:t> → elle est </a:t>
            </a:r>
            <a:r>
              <a:rPr lang="fr-FR" b="1" dirty="0" smtClean="0"/>
              <a:t>réduite</a:t>
            </a:r>
            <a:r>
              <a:rPr lang="fr-FR" dirty="0" smtClean="0"/>
              <a:t> :</a:t>
            </a:r>
            <a:br>
              <a:rPr lang="fr-FR" dirty="0" smtClean="0"/>
            </a:br>
            <a:r>
              <a:rPr lang="fr-FR" b="1" dirty="0" smtClean="0"/>
              <a:t>A (oxydant) + n e⁻ → A (forme réduite)</a:t>
            </a:r>
            <a:endParaRPr lang="fr-FR" dirty="0" smtClean="0"/>
          </a:p>
          <a:p>
            <a:r>
              <a:rPr lang="fr-FR" dirty="0" smtClean="0"/>
              <a:t>Une </a:t>
            </a:r>
            <a:r>
              <a:rPr lang="fr-FR" b="1" dirty="0" smtClean="0"/>
              <a:t>espèce réductrice (A)</a:t>
            </a:r>
            <a:r>
              <a:rPr lang="fr-FR" dirty="0" smtClean="0"/>
              <a:t> </a:t>
            </a:r>
            <a:r>
              <a:rPr lang="fr-FR" b="1" dirty="0" smtClean="0"/>
              <a:t>perd des électrons</a:t>
            </a:r>
            <a:r>
              <a:rPr lang="fr-FR" dirty="0" smtClean="0"/>
              <a:t> → elle est </a:t>
            </a:r>
            <a:r>
              <a:rPr lang="fr-FR" b="1" dirty="0" smtClean="0"/>
              <a:t>oxydée</a:t>
            </a:r>
            <a:r>
              <a:rPr lang="fr-FR" dirty="0" smtClean="0"/>
              <a:t> :</a:t>
            </a:r>
            <a:br>
              <a:rPr lang="fr-FR" dirty="0" smtClean="0"/>
            </a:br>
            <a:r>
              <a:rPr lang="fr-FR" b="1" dirty="0" smtClean="0"/>
              <a:t>A (réducteur) – n e⁻ → A⁺ (forme oxydée)</a:t>
            </a:r>
            <a:endParaRPr lang="fr-FR" dirty="0" smtClean="0"/>
          </a:p>
          <a:p>
            <a:r>
              <a:rPr lang="fr-FR" dirty="0" smtClean="0"/>
              <a:t>Les espèces qui subissent une oxydation ou une réduction sont appelées </a:t>
            </a:r>
            <a:r>
              <a:rPr lang="fr-FR" b="1" dirty="0" smtClean="0"/>
              <a:t>espèces </a:t>
            </a:r>
            <a:r>
              <a:rPr lang="fr-FR" b="1" dirty="0" err="1" smtClean="0"/>
              <a:t>électroactives</a:t>
            </a:r>
            <a:r>
              <a:rPr lang="fr-FR" dirty="0" smtClean="0"/>
              <a:t>.</a:t>
            </a:r>
          </a:p>
          <a:p>
            <a:r>
              <a:rPr lang="fr-FR" b="1" dirty="0" smtClean="0"/>
              <a:t>L’anode</a:t>
            </a:r>
            <a:r>
              <a:rPr lang="fr-FR" dirty="0" smtClean="0"/>
              <a:t> est le lieu où se produit l’</a:t>
            </a:r>
            <a:r>
              <a:rPr lang="fr-FR" b="1" dirty="0" smtClean="0"/>
              <a:t>oxydation</a:t>
            </a:r>
            <a:r>
              <a:rPr lang="fr-FR" dirty="0" smtClean="0"/>
              <a:t>.</a:t>
            </a:r>
          </a:p>
          <a:p>
            <a:r>
              <a:rPr lang="fr-FR" b="1" dirty="0" smtClean="0"/>
              <a:t>La cathode</a:t>
            </a:r>
            <a:r>
              <a:rPr lang="fr-FR" dirty="0" smtClean="0"/>
              <a:t> est le lieu où se produit la </a:t>
            </a:r>
            <a:r>
              <a:rPr lang="fr-FR" b="1" dirty="0" smtClean="0"/>
              <a:t>réduction</a:t>
            </a:r>
            <a:r>
              <a:rPr lang="fr-FR" dirty="0" smtClean="0"/>
              <a:t>.</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75</a:t>
            </a:fld>
            <a:endParaRPr lang="fr-FR"/>
          </a:p>
        </p:txBody>
      </p:sp>
    </p:spTree>
    <p:extLst>
      <p:ext uri="{BB962C8B-B14F-4D97-AF65-F5344CB8AC3E}">
        <p14:creationId xmlns:p14="http://schemas.microsoft.com/office/powerpoint/2010/main" val="902237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II) – Dissociations électrolytiques :</a:t>
            </a:r>
          </a:p>
          <a:p>
            <a:r>
              <a:rPr lang="fr-FR" b="1" dirty="0" smtClean="0"/>
              <a:t>II-1) – Notion de solvant et de soluté :</a:t>
            </a:r>
          </a:p>
          <a:p>
            <a:r>
              <a:rPr lang="fr-FR" dirty="0" smtClean="0"/>
              <a:t>Le </a:t>
            </a:r>
            <a:r>
              <a:rPr lang="fr-FR" b="1" dirty="0" smtClean="0"/>
              <a:t>solvant</a:t>
            </a:r>
            <a:r>
              <a:rPr lang="fr-FR" dirty="0" smtClean="0"/>
              <a:t> est l’espèce présente en </a:t>
            </a:r>
            <a:r>
              <a:rPr lang="fr-FR" b="1" dirty="0" smtClean="0"/>
              <a:t>plus grande quantité (en moles)</a:t>
            </a:r>
            <a:r>
              <a:rPr lang="fr-FR" dirty="0" smtClean="0"/>
              <a:t> par rapport aux autres substances, appelées </a:t>
            </a:r>
            <a:r>
              <a:rPr lang="fr-FR" b="1" dirty="0" smtClean="0"/>
              <a:t>solutés</a:t>
            </a:r>
            <a:r>
              <a:rPr lang="fr-FR" dirty="0" smtClean="0"/>
              <a:t>.</a:t>
            </a:r>
          </a:p>
          <a:p>
            <a:r>
              <a:rPr lang="fr-FR" dirty="0" smtClean="0"/>
              <a:t>Il existe :</a:t>
            </a:r>
          </a:p>
          <a:p>
            <a:r>
              <a:rPr lang="fr-FR" dirty="0" smtClean="0"/>
              <a:t>des </a:t>
            </a:r>
            <a:r>
              <a:rPr lang="fr-FR" b="1" dirty="0" smtClean="0"/>
              <a:t>solutés électrolytiques</a:t>
            </a:r>
            <a:r>
              <a:rPr lang="fr-FR" dirty="0" smtClean="0"/>
              <a:t>, qui </a:t>
            </a:r>
            <a:r>
              <a:rPr lang="fr-FR" b="1" dirty="0" smtClean="0"/>
              <a:t>conduisent le courant électrique</a:t>
            </a:r>
            <a:r>
              <a:rPr lang="fr-FR" dirty="0" smtClean="0"/>
              <a:t>,</a:t>
            </a:r>
          </a:p>
          <a:p>
            <a:r>
              <a:rPr lang="fr-FR" dirty="0" smtClean="0"/>
              <a:t>et des </a:t>
            </a:r>
            <a:r>
              <a:rPr lang="fr-FR" b="1" dirty="0" smtClean="0"/>
              <a:t>solutés non électrolytiques</a:t>
            </a:r>
            <a:r>
              <a:rPr lang="fr-FR" dirty="0" smtClean="0"/>
              <a:t>, qui </a:t>
            </a:r>
            <a:r>
              <a:rPr lang="fr-FR" b="1" dirty="0" smtClean="0"/>
              <a:t>ne contribuent pas</a:t>
            </a:r>
            <a:r>
              <a:rPr lang="fr-FR" dirty="0" smtClean="0"/>
              <a:t> à la conductivité électrique.</a:t>
            </a:r>
          </a:p>
          <a:p>
            <a:r>
              <a:rPr lang="fr-FR" dirty="0" smtClean="0"/>
              <a:t>On distingue :</a:t>
            </a:r>
          </a:p>
          <a:p>
            <a:r>
              <a:rPr lang="fr-FR" dirty="0" smtClean="0"/>
              <a:t>les </a:t>
            </a:r>
            <a:r>
              <a:rPr lang="fr-FR" b="1" dirty="0" smtClean="0"/>
              <a:t>électrolytes forts</a:t>
            </a:r>
            <a:r>
              <a:rPr lang="fr-FR" dirty="0" smtClean="0"/>
              <a:t>, qui se </a:t>
            </a:r>
            <a:r>
              <a:rPr lang="fr-FR" b="1" dirty="0" smtClean="0"/>
              <a:t>dissocient complètement</a:t>
            </a:r>
            <a:r>
              <a:rPr lang="fr-FR" dirty="0" smtClean="0"/>
              <a:t> en solution,</a:t>
            </a:r>
          </a:p>
          <a:p>
            <a:r>
              <a:rPr lang="fr-FR" dirty="0" smtClean="0"/>
              <a:t>et les </a:t>
            </a:r>
            <a:r>
              <a:rPr lang="fr-FR" b="1" dirty="0" smtClean="0"/>
              <a:t>électrolytes faibles</a:t>
            </a:r>
            <a:r>
              <a:rPr lang="fr-FR" dirty="0" smtClean="0"/>
              <a:t>, qui ne se </a:t>
            </a:r>
            <a:r>
              <a:rPr lang="fr-FR" b="1" dirty="0" smtClean="0"/>
              <a:t>dissocient que partiellement</a:t>
            </a:r>
            <a:r>
              <a:rPr lang="fr-FR" dirty="0" smtClean="0"/>
              <a:t>.</a:t>
            </a:r>
          </a:p>
          <a:p>
            <a:r>
              <a:rPr lang="fr-FR" b="1" dirty="0" smtClean="0"/>
              <a:t>Exemples :</a:t>
            </a:r>
            <a:endParaRPr lang="fr-FR" dirty="0" smtClean="0"/>
          </a:p>
          <a:p>
            <a:r>
              <a:rPr lang="fr-FR" dirty="0" smtClean="0"/>
              <a:t>Le </a:t>
            </a:r>
            <a:r>
              <a:rPr lang="fr-FR" b="1" dirty="0" smtClean="0"/>
              <a:t>nitrate de potassium (KNO₃)</a:t>
            </a:r>
            <a:r>
              <a:rPr lang="fr-FR" dirty="0" smtClean="0"/>
              <a:t>, le </a:t>
            </a:r>
            <a:r>
              <a:rPr lang="fr-FR" b="1" dirty="0" smtClean="0"/>
              <a:t>perchlorate de lithium (</a:t>
            </a:r>
            <a:r>
              <a:rPr lang="fr-FR" b="1" dirty="0" err="1" smtClean="0"/>
              <a:t>LiClO</a:t>
            </a:r>
            <a:r>
              <a:rPr lang="fr-FR" b="1" dirty="0" smtClean="0"/>
              <a:t>₄)</a:t>
            </a:r>
            <a:r>
              <a:rPr lang="fr-FR" dirty="0" smtClean="0"/>
              <a:t> et l’</a:t>
            </a:r>
            <a:r>
              <a:rPr lang="fr-FR" b="1" dirty="0" smtClean="0"/>
              <a:t>acide chlorhydrique (</a:t>
            </a:r>
            <a:r>
              <a:rPr lang="fr-FR" b="1" dirty="0" err="1" smtClean="0"/>
              <a:t>HCl</a:t>
            </a:r>
            <a:r>
              <a:rPr lang="fr-FR" b="1" dirty="0" smtClean="0"/>
              <a:t>)</a:t>
            </a:r>
            <a:r>
              <a:rPr lang="fr-FR" dirty="0" smtClean="0"/>
              <a:t> sont des </a:t>
            </a:r>
            <a:r>
              <a:rPr lang="fr-FR" b="1" dirty="0" smtClean="0"/>
              <a:t>électrolytes forts</a:t>
            </a:r>
            <a:r>
              <a:rPr lang="fr-FR" dirty="0" smtClean="0"/>
              <a:t> en solution aqueuse, ce qui signifie qu’ils se </a:t>
            </a:r>
            <a:r>
              <a:rPr lang="fr-FR" b="1" dirty="0" smtClean="0"/>
              <a:t>dissocient totalement en ions</a:t>
            </a:r>
            <a:r>
              <a:rPr lang="fr-FR" dirty="0" smtClean="0"/>
              <a:t> :</a:t>
            </a:r>
            <a:br>
              <a:rPr lang="fr-FR" dirty="0" smtClean="0"/>
            </a:br>
            <a:r>
              <a:rPr lang="fr-FR" b="1" dirty="0" err="1" smtClean="0"/>
              <a:t>HCl</a:t>
            </a:r>
            <a:r>
              <a:rPr lang="fr-FR" b="1" dirty="0" smtClean="0"/>
              <a:t> + H₂O → H₃O⁺(</a:t>
            </a:r>
            <a:r>
              <a:rPr lang="fr-FR" b="1" dirty="0" err="1" smtClean="0"/>
              <a:t>aq</a:t>
            </a:r>
            <a:r>
              <a:rPr lang="fr-FR" b="1" dirty="0" smtClean="0"/>
              <a:t>) + Cl⁻(</a:t>
            </a:r>
            <a:r>
              <a:rPr lang="fr-FR" b="1" dirty="0" err="1" smtClean="0"/>
              <a:t>aq</a:t>
            </a:r>
            <a:r>
              <a:rPr lang="fr-FR" b="1" dirty="0" smtClean="0"/>
              <a:t>)</a:t>
            </a:r>
            <a:endParaRPr lang="fr-FR" dirty="0" smtClean="0"/>
          </a:p>
          <a:p>
            <a:r>
              <a:rPr lang="fr-FR" dirty="0" smtClean="0"/>
              <a:t>L’</a:t>
            </a:r>
            <a:r>
              <a:rPr lang="fr-FR" b="1" dirty="0" smtClean="0"/>
              <a:t>acide acétique (CH₃COOH)</a:t>
            </a:r>
            <a:r>
              <a:rPr lang="fr-FR" dirty="0" smtClean="0"/>
              <a:t> est un </a:t>
            </a:r>
            <a:r>
              <a:rPr lang="fr-FR" b="1" dirty="0" smtClean="0"/>
              <a:t>électrolyte faible</a:t>
            </a:r>
            <a:r>
              <a:rPr lang="fr-FR" dirty="0" smtClean="0"/>
              <a:t>, car sa dissociation dans l’eau est </a:t>
            </a:r>
            <a:r>
              <a:rPr lang="fr-FR" b="1" dirty="0" smtClean="0"/>
              <a:t>partielle</a:t>
            </a:r>
            <a:r>
              <a:rPr lang="fr-FR" dirty="0" smtClean="0"/>
              <a:t> :</a:t>
            </a:r>
            <a:br>
              <a:rPr lang="fr-FR" dirty="0" smtClean="0"/>
            </a:br>
            <a:r>
              <a:rPr lang="fr-FR" b="1" dirty="0" smtClean="0"/>
              <a:t>CH₃COOH + H₂O ⇌ CH₃COO⁻(</a:t>
            </a:r>
            <a:r>
              <a:rPr lang="fr-FR" b="1" dirty="0" err="1" smtClean="0"/>
              <a:t>aq</a:t>
            </a:r>
            <a:r>
              <a:rPr lang="fr-FR" b="1" dirty="0" smtClean="0"/>
              <a:t>) + H₃O⁺(</a:t>
            </a:r>
            <a:r>
              <a:rPr lang="fr-FR" b="1" dirty="0" err="1" smtClean="0"/>
              <a:t>aq</a:t>
            </a:r>
            <a:r>
              <a:rPr lang="fr-FR" b="1" dirty="0" smtClean="0"/>
              <a:t>)</a:t>
            </a:r>
            <a:endParaRPr lang="fr-FR" dirty="0" smtClean="0"/>
          </a:p>
          <a:p>
            <a:r>
              <a:rPr lang="fr-FR" dirty="0" smtClean="0"/>
              <a:t>Le </a:t>
            </a:r>
            <a:r>
              <a:rPr lang="fr-FR" b="1" dirty="0" smtClean="0"/>
              <a:t>méthanol (CH₃OH)</a:t>
            </a:r>
            <a:r>
              <a:rPr lang="fr-FR" dirty="0" smtClean="0"/>
              <a:t> et le </a:t>
            </a:r>
            <a:r>
              <a:rPr lang="fr-FR" b="1" dirty="0" smtClean="0"/>
              <a:t>glucose (C₆H₁₂O₆)</a:t>
            </a:r>
            <a:r>
              <a:rPr lang="fr-FR" dirty="0" smtClean="0"/>
              <a:t> sont des </a:t>
            </a:r>
            <a:r>
              <a:rPr lang="fr-FR" b="1" dirty="0" smtClean="0"/>
              <a:t>non-électrolytes</a:t>
            </a:r>
            <a:r>
              <a:rPr lang="fr-FR" dirty="0" smtClean="0"/>
              <a:t> en solution aqueuse, car ils </a:t>
            </a:r>
            <a:r>
              <a:rPr lang="fr-FR" b="1" dirty="0" smtClean="0"/>
              <a:t>ne produisent pas d’ions</a:t>
            </a:r>
            <a:r>
              <a:rPr lang="fr-FR" dirty="0" smtClean="0"/>
              <a:t> par réaction avec l’eau :</a:t>
            </a:r>
            <a:br>
              <a:rPr lang="fr-FR" dirty="0" smtClean="0"/>
            </a:br>
            <a:r>
              <a:rPr lang="fr-FR" b="1" dirty="0" smtClean="0"/>
              <a:t>CH₃OH + H₂O → CH₃OH(</a:t>
            </a:r>
            <a:r>
              <a:rPr lang="fr-FR" b="1" dirty="0" err="1" smtClean="0"/>
              <a:t>aq</a:t>
            </a:r>
            <a:r>
              <a:rPr lang="fr-FR" b="1" dirty="0" smtClean="0"/>
              <a:t>)</a:t>
            </a:r>
            <a:r>
              <a:rPr lang="fr-FR" dirty="0" smtClean="0"/>
              <a:t/>
            </a:r>
            <a:br>
              <a:rPr lang="fr-FR" dirty="0" smtClean="0"/>
            </a:br>
            <a:r>
              <a:rPr lang="fr-FR" i="1" dirty="0" smtClean="0"/>
              <a:t>(Remarque : cette équation montre simplement la dissolution du méthanol, sans réaction chimique ni dissociation.)</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76</a:t>
            </a:fld>
            <a:endParaRPr lang="fr-FR"/>
          </a:p>
        </p:txBody>
      </p:sp>
    </p:spTree>
    <p:extLst>
      <p:ext uri="{BB962C8B-B14F-4D97-AF65-F5344CB8AC3E}">
        <p14:creationId xmlns:p14="http://schemas.microsoft.com/office/powerpoint/2010/main" val="1514943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Pourquoi un solvant polaire est important pour dissoudre des ions ?</a:t>
            </a:r>
          </a:p>
          <a:p>
            <a:r>
              <a:rPr lang="fr-FR" b="1" dirty="0" smtClean="0"/>
              <a:t>Ions = charges électriques</a:t>
            </a:r>
            <a:r>
              <a:rPr lang="fr-FR" dirty="0" smtClean="0"/>
              <a:t/>
            </a:r>
            <a:br>
              <a:rPr lang="fr-FR" dirty="0" smtClean="0"/>
            </a:br>
            <a:r>
              <a:rPr lang="fr-FR" dirty="0" smtClean="0"/>
              <a:t>Les ions sont des particules chargées (positives ou négatives). Pour les dissoudre, il faut que le solvant puisse </a:t>
            </a:r>
            <a:r>
              <a:rPr lang="fr-FR" b="1" dirty="0" smtClean="0"/>
              <a:t>interagir efficacement avec ces charges</a:t>
            </a:r>
            <a:r>
              <a:rPr lang="fr-FR" dirty="0" smtClean="0"/>
              <a:t>.</a:t>
            </a:r>
          </a:p>
          <a:p>
            <a:r>
              <a:rPr lang="fr-FR" b="1" dirty="0" smtClean="0"/>
              <a:t>Solvant polaire = dipôle électrique</a:t>
            </a:r>
            <a:r>
              <a:rPr lang="fr-FR" dirty="0" smtClean="0"/>
              <a:t/>
            </a:r>
            <a:br>
              <a:rPr lang="fr-FR" dirty="0" smtClean="0"/>
            </a:br>
            <a:r>
              <a:rPr lang="fr-FR" dirty="0" smtClean="0"/>
              <a:t>Un solvant polaire, comme l’eau, a un moment dipolaire : ses molécules ont une séparation de charges positives et négatives.</a:t>
            </a:r>
          </a:p>
          <a:p>
            <a:r>
              <a:rPr lang="fr-FR" dirty="0" smtClean="0"/>
              <a:t>Cela permet aux molécules de solvant d’</a:t>
            </a:r>
            <a:r>
              <a:rPr lang="fr-FR" b="1" dirty="0" smtClean="0"/>
              <a:t>attirer</a:t>
            </a:r>
            <a:r>
              <a:rPr lang="fr-FR" dirty="0" smtClean="0"/>
              <a:t> et de </a:t>
            </a:r>
            <a:r>
              <a:rPr lang="fr-FR" b="1" dirty="0" smtClean="0"/>
              <a:t>stabiliser</a:t>
            </a:r>
            <a:r>
              <a:rPr lang="fr-FR" dirty="0" smtClean="0"/>
              <a:t> les ions en solution.</a:t>
            </a:r>
          </a:p>
          <a:p>
            <a:r>
              <a:rPr lang="fr-FR" dirty="0" smtClean="0"/>
              <a:t>Par exemple, la partie négative de la molécule d’eau entoure un ion positif (Na⁺), et la partie positive entoure un ion négatif (Cl⁻).</a:t>
            </a:r>
          </a:p>
          <a:p>
            <a:r>
              <a:rPr lang="fr-FR" b="1" dirty="0" smtClean="0"/>
              <a:t>Solvant apolaire = pas de charges séparées</a:t>
            </a:r>
            <a:r>
              <a:rPr lang="fr-FR" dirty="0" smtClean="0"/>
              <a:t/>
            </a:r>
            <a:br>
              <a:rPr lang="fr-FR" dirty="0" smtClean="0"/>
            </a:br>
            <a:r>
              <a:rPr lang="fr-FR" dirty="0" smtClean="0"/>
              <a:t>Un solvant apolaire (exemple : hexane) n’a pas de charges partielles ni de moment dipolaire.</a:t>
            </a:r>
          </a:p>
          <a:p>
            <a:r>
              <a:rPr lang="fr-FR" dirty="0" smtClean="0"/>
              <a:t>Il ne peut pas </a:t>
            </a:r>
            <a:r>
              <a:rPr lang="fr-FR" b="1" dirty="0" err="1" smtClean="0"/>
              <a:t>solvater</a:t>
            </a:r>
            <a:r>
              <a:rPr lang="fr-FR" dirty="0" smtClean="0"/>
              <a:t> les ions efficacement.</a:t>
            </a:r>
          </a:p>
          <a:p>
            <a:r>
              <a:rPr lang="fr-FR" dirty="0" smtClean="0"/>
              <a:t>Résultat : les ions ne se dispersent pas bien, donc l’électrolyte ne se dissout pas.</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78</a:t>
            </a:fld>
            <a:endParaRPr lang="fr-FR"/>
          </a:p>
        </p:txBody>
      </p:sp>
    </p:spTree>
    <p:extLst>
      <p:ext uri="{BB962C8B-B14F-4D97-AF65-F5344CB8AC3E}">
        <p14:creationId xmlns:p14="http://schemas.microsoft.com/office/powerpoint/2010/main" val="2444408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81</a:t>
            </a:fld>
            <a:endParaRPr lang="fr-FR"/>
          </a:p>
        </p:txBody>
      </p:sp>
    </p:spTree>
    <p:extLst>
      <p:ext uri="{BB962C8B-B14F-4D97-AF65-F5344CB8AC3E}">
        <p14:creationId xmlns:p14="http://schemas.microsoft.com/office/powerpoint/2010/main" val="1375878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82</a:t>
            </a:fld>
            <a:endParaRPr lang="fr-FR"/>
          </a:p>
        </p:txBody>
      </p:sp>
    </p:spTree>
    <p:extLst>
      <p:ext uri="{BB962C8B-B14F-4D97-AF65-F5344CB8AC3E}">
        <p14:creationId xmlns:p14="http://schemas.microsoft.com/office/powerpoint/2010/main" val="1375878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B4F420F-D506-4091-BB49-2F44E6DA3BD4}" type="slidenum">
              <a:rPr lang="fr-FR" smtClean="0"/>
              <a:t>91</a:t>
            </a:fld>
            <a:endParaRPr lang="fr-FR"/>
          </a:p>
        </p:txBody>
      </p:sp>
    </p:spTree>
    <p:extLst>
      <p:ext uri="{BB962C8B-B14F-4D97-AF65-F5344CB8AC3E}">
        <p14:creationId xmlns:p14="http://schemas.microsoft.com/office/powerpoint/2010/main" val="1096540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B4F420F-D506-4091-BB49-2F44E6DA3BD4}" type="slidenum">
              <a:rPr lang="fr-FR" smtClean="0"/>
              <a:t>92</a:t>
            </a:fld>
            <a:endParaRPr lang="fr-FR"/>
          </a:p>
        </p:txBody>
      </p:sp>
    </p:spTree>
    <p:extLst>
      <p:ext uri="{BB962C8B-B14F-4D97-AF65-F5344CB8AC3E}">
        <p14:creationId xmlns:p14="http://schemas.microsoft.com/office/powerpoint/2010/main" val="237805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1. Selon la structure :</a:t>
            </a:r>
          </a:p>
          <a:p>
            <a:r>
              <a:rPr lang="fr-FR" dirty="0" smtClean="0"/>
              <a:t>📌 </a:t>
            </a:r>
            <a:r>
              <a:rPr lang="fr-FR" b="1" dirty="0" smtClean="0"/>
              <a:t>Chaîne linéaire</a:t>
            </a:r>
            <a:r>
              <a:rPr lang="fr-FR" dirty="0" smtClean="0"/>
              <a:t> (ou normale)</a:t>
            </a:r>
          </a:p>
          <a:p>
            <a:r>
              <a:rPr lang="fr-FR" dirty="0" smtClean="0"/>
              <a:t>Les atomes de carbone sont alignés sans ramification.</a:t>
            </a:r>
          </a:p>
          <a:p>
            <a:r>
              <a:rPr lang="fr-FR" dirty="0" smtClean="0"/>
              <a:t>Exemple : </a:t>
            </a:r>
            <a:r>
              <a:rPr lang="fr-FR" b="1" dirty="0" smtClean="0"/>
              <a:t>Butane (CH₃-CH₂-CH₂-CH₃)</a:t>
            </a:r>
            <a:endParaRPr lang="fr-FR" dirty="0" smtClean="0"/>
          </a:p>
          <a:p>
            <a:r>
              <a:rPr lang="fr-FR" dirty="0" smtClean="0"/>
              <a:t>📌 </a:t>
            </a:r>
            <a:r>
              <a:rPr lang="fr-FR" b="1" dirty="0" smtClean="0"/>
              <a:t>Chaîne ramifiée</a:t>
            </a:r>
            <a:endParaRPr lang="fr-FR" dirty="0" smtClean="0"/>
          </a:p>
          <a:p>
            <a:r>
              <a:rPr lang="fr-FR" dirty="0" smtClean="0"/>
              <a:t>Contient une ou plusieurs ramifications (groupes alkyles).</a:t>
            </a:r>
          </a:p>
          <a:p>
            <a:r>
              <a:rPr lang="fr-FR" dirty="0" smtClean="0"/>
              <a:t>Exemple : </a:t>
            </a:r>
            <a:r>
              <a:rPr lang="fr-FR" b="1" dirty="0" smtClean="0"/>
              <a:t>2-Méthylpropane (CH₃-CH(CH₃)-CH₃)</a:t>
            </a:r>
            <a:endParaRPr lang="fr-FR" dirty="0" smtClean="0"/>
          </a:p>
          <a:p>
            <a:r>
              <a:rPr lang="fr-FR" dirty="0" smtClean="0"/>
              <a:t>📌 </a:t>
            </a:r>
            <a:r>
              <a:rPr lang="fr-FR" b="1" dirty="0" smtClean="0"/>
              <a:t>Chaîne cyclique</a:t>
            </a:r>
            <a:r>
              <a:rPr lang="fr-FR" dirty="0" smtClean="0"/>
              <a:t> (ou fermée)</a:t>
            </a:r>
          </a:p>
          <a:p>
            <a:r>
              <a:rPr lang="fr-FR" dirty="0" smtClean="0"/>
              <a:t>Les atomes de carbone forment un cycle.</a:t>
            </a:r>
          </a:p>
          <a:p>
            <a:r>
              <a:rPr lang="fr-FR" dirty="0" smtClean="0"/>
              <a:t>Exemple : </a:t>
            </a:r>
            <a:r>
              <a:rPr lang="fr-FR" b="1" dirty="0" smtClean="0"/>
              <a:t>Cyclohexane (C₆H₁₂)</a:t>
            </a:r>
            <a:endParaRPr lang="fr-FR" dirty="0" smtClean="0"/>
          </a:p>
          <a:p>
            <a:r>
              <a:rPr lang="fr-FR" b="1" dirty="0" smtClean="0"/>
              <a:t>2. Selon la saturation :</a:t>
            </a:r>
          </a:p>
          <a:p>
            <a:r>
              <a:rPr lang="fr-FR" dirty="0" smtClean="0"/>
              <a:t>📌 </a:t>
            </a:r>
            <a:r>
              <a:rPr lang="fr-FR" b="1" dirty="0" smtClean="0"/>
              <a:t>Chaîne saturée</a:t>
            </a:r>
            <a:endParaRPr lang="fr-FR" dirty="0" smtClean="0"/>
          </a:p>
          <a:p>
            <a:r>
              <a:rPr lang="fr-FR" dirty="0" smtClean="0"/>
              <a:t>Contient uniquement des </a:t>
            </a:r>
            <a:r>
              <a:rPr lang="fr-FR" b="1" dirty="0" smtClean="0"/>
              <a:t>liaisons simples (C-C)</a:t>
            </a:r>
            <a:r>
              <a:rPr lang="fr-FR" dirty="0" smtClean="0"/>
              <a:t>.</a:t>
            </a:r>
          </a:p>
          <a:p>
            <a:r>
              <a:rPr lang="fr-FR" dirty="0" smtClean="0"/>
              <a:t>Exemple : </a:t>
            </a:r>
            <a:r>
              <a:rPr lang="fr-FR" b="1" dirty="0" smtClean="0"/>
              <a:t>Propane (CH₃-CH₂-CH₃)</a:t>
            </a:r>
            <a:endParaRPr lang="fr-FR" dirty="0" smtClean="0"/>
          </a:p>
          <a:p>
            <a:r>
              <a:rPr lang="fr-FR" dirty="0" smtClean="0"/>
              <a:t>📌 </a:t>
            </a:r>
            <a:r>
              <a:rPr lang="fr-FR" b="1" dirty="0" smtClean="0"/>
              <a:t>Chaîne insaturée</a:t>
            </a:r>
            <a:endParaRPr lang="fr-FR" dirty="0" smtClean="0"/>
          </a:p>
          <a:p>
            <a:r>
              <a:rPr lang="fr-FR" dirty="0" smtClean="0"/>
              <a:t>Contient au moins une </a:t>
            </a:r>
            <a:r>
              <a:rPr lang="fr-FR" b="1" dirty="0" smtClean="0"/>
              <a:t>liaison multiple</a:t>
            </a:r>
            <a:r>
              <a:rPr lang="fr-FR" dirty="0" smtClean="0"/>
              <a:t> (</a:t>
            </a:r>
            <a:r>
              <a:rPr lang="fr-FR" b="1" dirty="0" smtClean="0"/>
              <a:t>double C=C ou triple C≡C</a:t>
            </a:r>
            <a:r>
              <a:rPr lang="fr-FR" dirty="0" smtClean="0"/>
              <a:t>).</a:t>
            </a:r>
          </a:p>
          <a:p>
            <a:r>
              <a:rPr lang="fr-FR" dirty="0" smtClean="0"/>
              <a:t>Exemple : </a:t>
            </a:r>
            <a:r>
              <a:rPr lang="fr-FR" b="1" dirty="0" smtClean="0"/>
              <a:t>Éthylène (CH₂=CH₂) → double liaison</a:t>
            </a:r>
            <a:endParaRPr lang="fr-FR" dirty="0" smtClean="0"/>
          </a:p>
          <a:p>
            <a:r>
              <a:rPr lang="fr-FR" dirty="0" smtClean="0"/>
              <a:t>Exemple : </a:t>
            </a:r>
            <a:r>
              <a:rPr lang="fr-FR" b="1" dirty="0" smtClean="0"/>
              <a:t>Acétylène (CH≡CH) → triple liaison</a:t>
            </a:r>
            <a:endParaRPr lang="fr-FR" dirty="0" smtClean="0"/>
          </a:p>
          <a:p>
            <a:r>
              <a:rPr lang="fr-FR" b="1" dirty="0" smtClean="0"/>
              <a:t>3. Selon la nature des atomes :</a:t>
            </a:r>
          </a:p>
          <a:p>
            <a:r>
              <a:rPr lang="fr-FR" dirty="0" smtClean="0"/>
              <a:t>📌 </a:t>
            </a:r>
            <a:r>
              <a:rPr lang="fr-FR" b="1" dirty="0" smtClean="0"/>
              <a:t>Chaîne homocyclique</a:t>
            </a:r>
            <a:endParaRPr lang="fr-FR" dirty="0" smtClean="0"/>
          </a:p>
          <a:p>
            <a:r>
              <a:rPr lang="fr-FR" dirty="0" smtClean="0"/>
              <a:t>Constituée uniquement de </a:t>
            </a:r>
            <a:r>
              <a:rPr lang="fr-FR" b="1" dirty="0" smtClean="0"/>
              <a:t>carbone et hydrogène</a:t>
            </a:r>
            <a:r>
              <a:rPr lang="fr-FR" dirty="0" smtClean="0"/>
              <a:t>.</a:t>
            </a:r>
          </a:p>
          <a:p>
            <a:r>
              <a:rPr lang="fr-FR" dirty="0" smtClean="0"/>
              <a:t>Exemple : </a:t>
            </a:r>
            <a:r>
              <a:rPr lang="fr-FR" b="1" dirty="0" smtClean="0"/>
              <a:t>Cyclohexane (C₆H₁₂)</a:t>
            </a:r>
            <a:endParaRPr lang="fr-FR" dirty="0" smtClean="0"/>
          </a:p>
          <a:p>
            <a:r>
              <a:rPr lang="fr-FR" dirty="0" smtClean="0"/>
              <a:t>📌 </a:t>
            </a:r>
            <a:r>
              <a:rPr lang="fr-FR" b="1" dirty="0" smtClean="0"/>
              <a:t>Chaîne hétérocyclique</a:t>
            </a:r>
            <a:endParaRPr lang="fr-FR" dirty="0" smtClean="0"/>
          </a:p>
          <a:p>
            <a:r>
              <a:rPr lang="fr-FR" dirty="0" smtClean="0"/>
              <a:t>Contient au moins un atome autre que le carbone (O, N, S…).</a:t>
            </a:r>
          </a:p>
          <a:p>
            <a:r>
              <a:rPr lang="fr-FR" dirty="0" smtClean="0"/>
              <a:t>Exemple : </a:t>
            </a:r>
            <a:r>
              <a:rPr lang="fr-FR" b="1" dirty="0" smtClean="0"/>
              <a:t>Pyrrole (C₄H₅N)</a:t>
            </a:r>
            <a:endParaRPr lang="fr-FR" dirty="0" smtClean="0"/>
          </a:p>
          <a:p>
            <a:r>
              <a:rPr lang="fr-FR" b="1" dirty="0" smtClean="0"/>
              <a:t>Résumé :</a:t>
            </a:r>
          </a:p>
          <a:p>
            <a:r>
              <a:rPr lang="fr-FR" dirty="0" smtClean="0"/>
              <a:t>Les chaînes carbonées se distinguent par leur </a:t>
            </a:r>
            <a:r>
              <a:rPr lang="fr-FR" b="1" dirty="0" smtClean="0"/>
              <a:t>forme (linéaire, ramifiée, cyclique)</a:t>
            </a:r>
            <a:r>
              <a:rPr lang="fr-FR" dirty="0" smtClean="0"/>
              <a:t>, leur </a:t>
            </a:r>
            <a:r>
              <a:rPr lang="fr-FR" b="1" dirty="0" smtClean="0"/>
              <a:t>liaison (saturée, insaturée)</a:t>
            </a:r>
            <a:r>
              <a:rPr lang="fr-FR" dirty="0" smtClean="0"/>
              <a:t> et la présence ou non d'autres éléments chimiques.</a:t>
            </a:r>
          </a:p>
          <a:p>
            <a:r>
              <a:rPr lang="fr-FR" dirty="0" smtClean="0"/>
              <a:t>4o</a:t>
            </a:r>
          </a:p>
          <a:p>
            <a:r>
              <a:rPr lang="fr-FR" b="1" dirty="0" smtClean="0"/>
              <a:t>Types of </a:t>
            </a:r>
            <a:r>
              <a:rPr lang="fr-FR" b="1" dirty="0" err="1" smtClean="0"/>
              <a:t>Carbon</a:t>
            </a:r>
            <a:r>
              <a:rPr lang="fr-FR" b="1" dirty="0" smtClean="0"/>
              <a:t> </a:t>
            </a:r>
            <a:r>
              <a:rPr lang="fr-FR" b="1" dirty="0" err="1" smtClean="0"/>
              <a:t>Chains</a:t>
            </a:r>
            <a:r>
              <a:rPr lang="fr-FR" b="1" dirty="0" smtClean="0"/>
              <a:t> in </a:t>
            </a:r>
            <a:r>
              <a:rPr lang="fr-FR" b="1" dirty="0" err="1" smtClean="0"/>
              <a:t>Organic</a:t>
            </a:r>
            <a:r>
              <a:rPr lang="fr-FR" b="1" dirty="0" smtClean="0"/>
              <a:t> </a:t>
            </a:r>
            <a:r>
              <a:rPr lang="fr-FR" b="1" dirty="0" err="1" smtClean="0"/>
              <a:t>Chemistry</a:t>
            </a:r>
            <a:endParaRPr lang="fr-FR" b="1" dirty="0" smtClean="0"/>
          </a:p>
          <a:p>
            <a:r>
              <a:rPr lang="fr-FR" dirty="0" err="1" smtClean="0"/>
              <a:t>Carbon</a:t>
            </a:r>
            <a:r>
              <a:rPr lang="fr-FR" dirty="0" smtClean="0"/>
              <a:t> </a:t>
            </a:r>
            <a:r>
              <a:rPr lang="fr-FR" dirty="0" err="1" smtClean="0"/>
              <a:t>chains</a:t>
            </a:r>
            <a:r>
              <a:rPr lang="fr-FR" dirty="0" smtClean="0"/>
              <a:t> in </a:t>
            </a:r>
            <a:r>
              <a:rPr lang="fr-FR" dirty="0" err="1" smtClean="0"/>
              <a:t>organic</a:t>
            </a:r>
            <a:r>
              <a:rPr lang="fr-FR" dirty="0" smtClean="0"/>
              <a:t> compounds </a:t>
            </a:r>
            <a:r>
              <a:rPr lang="fr-FR" dirty="0" err="1" smtClean="0"/>
              <a:t>can</a:t>
            </a:r>
            <a:r>
              <a:rPr lang="fr-FR" dirty="0" smtClean="0"/>
              <a:t> </a:t>
            </a:r>
            <a:r>
              <a:rPr lang="fr-FR" dirty="0" err="1" smtClean="0"/>
              <a:t>be</a:t>
            </a:r>
            <a:r>
              <a:rPr lang="fr-FR" dirty="0" smtClean="0"/>
              <a:t> </a:t>
            </a:r>
            <a:r>
              <a:rPr lang="fr-FR" dirty="0" err="1" smtClean="0"/>
              <a:t>classified</a:t>
            </a:r>
            <a:r>
              <a:rPr lang="fr-FR" dirty="0" smtClean="0"/>
              <a:t> </a:t>
            </a:r>
            <a:r>
              <a:rPr lang="fr-FR" dirty="0" err="1" smtClean="0"/>
              <a:t>based</a:t>
            </a:r>
            <a:r>
              <a:rPr lang="fr-FR" dirty="0" smtClean="0"/>
              <a:t> on </a:t>
            </a:r>
            <a:r>
              <a:rPr lang="fr-FR" b="1" dirty="0" smtClean="0"/>
              <a:t>structure, saturation, and composition</a:t>
            </a:r>
            <a:r>
              <a:rPr lang="fr-FR" dirty="0" smtClean="0"/>
              <a:t>.</a:t>
            </a:r>
          </a:p>
          <a:p>
            <a:r>
              <a:rPr lang="fr-FR" b="1" dirty="0" smtClean="0"/>
              <a:t>1. </a:t>
            </a:r>
            <a:r>
              <a:rPr lang="fr-FR" b="1" dirty="0" err="1" smtClean="0"/>
              <a:t>Based</a:t>
            </a:r>
            <a:r>
              <a:rPr lang="fr-FR" b="1" dirty="0" smtClean="0"/>
              <a:t> on Structure:</a:t>
            </a:r>
          </a:p>
          <a:p>
            <a:r>
              <a:rPr lang="fr-FR" dirty="0" smtClean="0"/>
              <a:t>📌 </a:t>
            </a:r>
            <a:r>
              <a:rPr lang="fr-FR" b="1" dirty="0" smtClean="0"/>
              <a:t>Straight (</a:t>
            </a:r>
            <a:r>
              <a:rPr lang="fr-FR" b="1" dirty="0" err="1" smtClean="0"/>
              <a:t>linear</a:t>
            </a:r>
            <a:r>
              <a:rPr lang="fr-FR" b="1" dirty="0" smtClean="0"/>
              <a:t>) </a:t>
            </a:r>
            <a:r>
              <a:rPr lang="fr-FR" b="1" dirty="0" err="1" smtClean="0"/>
              <a:t>chain</a:t>
            </a:r>
            <a:endParaRPr lang="fr-FR" dirty="0" smtClean="0"/>
          </a:p>
          <a:p>
            <a:r>
              <a:rPr lang="fr-FR" dirty="0" err="1" smtClean="0"/>
              <a:t>Carbon</a:t>
            </a:r>
            <a:r>
              <a:rPr lang="fr-FR" dirty="0" smtClean="0"/>
              <a:t> </a:t>
            </a:r>
            <a:r>
              <a:rPr lang="fr-FR" dirty="0" err="1" smtClean="0"/>
              <a:t>atoms</a:t>
            </a:r>
            <a:r>
              <a:rPr lang="fr-FR" dirty="0" smtClean="0"/>
              <a:t> are </a:t>
            </a:r>
            <a:r>
              <a:rPr lang="fr-FR" dirty="0" err="1" smtClean="0"/>
              <a:t>connected</a:t>
            </a:r>
            <a:r>
              <a:rPr lang="fr-FR" dirty="0" smtClean="0"/>
              <a:t> in a </a:t>
            </a:r>
            <a:r>
              <a:rPr lang="fr-FR" dirty="0" err="1" smtClean="0"/>
              <a:t>continuous</a:t>
            </a:r>
            <a:r>
              <a:rPr lang="fr-FR" dirty="0" smtClean="0"/>
              <a:t> </a:t>
            </a:r>
            <a:r>
              <a:rPr lang="fr-FR" dirty="0" err="1" smtClean="0"/>
              <a:t>sequence</a:t>
            </a:r>
            <a:r>
              <a:rPr lang="fr-FR" dirty="0" smtClean="0"/>
              <a:t> </a:t>
            </a:r>
            <a:r>
              <a:rPr lang="fr-FR" dirty="0" err="1" smtClean="0"/>
              <a:t>without</a:t>
            </a:r>
            <a:r>
              <a:rPr lang="fr-FR" dirty="0" smtClean="0"/>
              <a:t> branches.</a:t>
            </a:r>
          </a:p>
          <a:p>
            <a:r>
              <a:rPr lang="fr-FR" dirty="0" err="1" smtClean="0"/>
              <a:t>Example</a:t>
            </a:r>
            <a:r>
              <a:rPr lang="fr-FR" dirty="0" smtClean="0"/>
              <a:t>: </a:t>
            </a:r>
            <a:r>
              <a:rPr lang="fr-FR" b="1" dirty="0" smtClean="0"/>
              <a:t>Butane (CH₃-CH₂-CH₂-CH₃)</a:t>
            </a:r>
            <a:endParaRPr lang="fr-FR" dirty="0" smtClean="0"/>
          </a:p>
          <a:p>
            <a:r>
              <a:rPr lang="fr-FR" dirty="0" smtClean="0"/>
              <a:t>📌 </a:t>
            </a:r>
            <a:r>
              <a:rPr lang="fr-FR" b="1" dirty="0" err="1" smtClean="0"/>
              <a:t>Branched</a:t>
            </a:r>
            <a:r>
              <a:rPr lang="fr-FR" b="1" dirty="0" smtClean="0"/>
              <a:t> </a:t>
            </a:r>
            <a:r>
              <a:rPr lang="fr-FR" b="1" dirty="0" err="1" smtClean="0"/>
              <a:t>chain</a:t>
            </a:r>
            <a:endParaRPr lang="fr-FR" dirty="0" smtClean="0"/>
          </a:p>
          <a:p>
            <a:r>
              <a:rPr lang="fr-FR" dirty="0" err="1" smtClean="0"/>
              <a:t>Contains</a:t>
            </a:r>
            <a:r>
              <a:rPr lang="fr-FR" dirty="0" smtClean="0"/>
              <a:t> one or more branches (alkyl groups).</a:t>
            </a:r>
          </a:p>
          <a:p>
            <a:r>
              <a:rPr lang="fr-FR" dirty="0" err="1" smtClean="0"/>
              <a:t>Example</a:t>
            </a:r>
            <a:r>
              <a:rPr lang="fr-FR" dirty="0" smtClean="0"/>
              <a:t>: </a:t>
            </a:r>
            <a:r>
              <a:rPr lang="fr-FR" b="1" dirty="0" smtClean="0"/>
              <a:t>2-Methylpropane (CH₃-CH(CH₃)-CH₃)</a:t>
            </a:r>
            <a:endParaRPr lang="fr-FR" dirty="0" smtClean="0"/>
          </a:p>
          <a:p>
            <a:r>
              <a:rPr lang="fr-FR" dirty="0" smtClean="0"/>
              <a:t>📌 </a:t>
            </a:r>
            <a:r>
              <a:rPr lang="fr-FR" b="1" dirty="0" err="1" smtClean="0"/>
              <a:t>Cyclic</a:t>
            </a:r>
            <a:r>
              <a:rPr lang="fr-FR" b="1" dirty="0" smtClean="0"/>
              <a:t> (ring) </a:t>
            </a:r>
            <a:r>
              <a:rPr lang="fr-FR" b="1" dirty="0" err="1" smtClean="0"/>
              <a:t>chain</a:t>
            </a:r>
            <a:endParaRPr lang="fr-FR" dirty="0" smtClean="0"/>
          </a:p>
          <a:p>
            <a:r>
              <a:rPr lang="fr-FR" dirty="0" err="1" smtClean="0"/>
              <a:t>Carbon</a:t>
            </a:r>
            <a:r>
              <a:rPr lang="fr-FR" dirty="0" smtClean="0"/>
              <a:t> </a:t>
            </a:r>
            <a:r>
              <a:rPr lang="fr-FR" dirty="0" err="1" smtClean="0"/>
              <a:t>atoms</a:t>
            </a:r>
            <a:r>
              <a:rPr lang="fr-FR" dirty="0" smtClean="0"/>
              <a:t> </a:t>
            </a:r>
            <a:r>
              <a:rPr lang="fr-FR" dirty="0" err="1" smtClean="0"/>
              <a:t>form</a:t>
            </a:r>
            <a:r>
              <a:rPr lang="fr-FR" dirty="0" smtClean="0"/>
              <a:t> a </a:t>
            </a:r>
            <a:r>
              <a:rPr lang="fr-FR" dirty="0" err="1" smtClean="0"/>
              <a:t>closed</a:t>
            </a:r>
            <a:r>
              <a:rPr lang="fr-FR" dirty="0" smtClean="0"/>
              <a:t> </a:t>
            </a:r>
            <a:r>
              <a:rPr lang="fr-FR" dirty="0" err="1" smtClean="0"/>
              <a:t>loop</a:t>
            </a:r>
            <a:r>
              <a:rPr lang="fr-FR" dirty="0" smtClean="0"/>
              <a:t>.</a:t>
            </a:r>
          </a:p>
          <a:p>
            <a:r>
              <a:rPr lang="fr-FR" dirty="0" err="1" smtClean="0"/>
              <a:t>Example</a:t>
            </a:r>
            <a:r>
              <a:rPr lang="fr-FR" dirty="0" smtClean="0"/>
              <a:t>: </a:t>
            </a:r>
            <a:r>
              <a:rPr lang="fr-FR" b="1" dirty="0" smtClean="0"/>
              <a:t>Cyclohexane (C₆H₁₂)</a:t>
            </a:r>
            <a:endParaRPr lang="fr-FR" dirty="0" smtClean="0"/>
          </a:p>
          <a:p>
            <a:r>
              <a:rPr lang="fr-FR" b="1" dirty="0" smtClean="0"/>
              <a:t>2. </a:t>
            </a:r>
            <a:r>
              <a:rPr lang="fr-FR" b="1" dirty="0" err="1" smtClean="0"/>
              <a:t>Based</a:t>
            </a:r>
            <a:r>
              <a:rPr lang="fr-FR" b="1" dirty="0" smtClean="0"/>
              <a:t> on Saturation:</a:t>
            </a:r>
          </a:p>
          <a:p>
            <a:r>
              <a:rPr lang="fr-FR" dirty="0" smtClean="0"/>
              <a:t>📌 </a:t>
            </a:r>
            <a:r>
              <a:rPr lang="fr-FR" b="1" dirty="0" err="1" smtClean="0"/>
              <a:t>Saturated</a:t>
            </a:r>
            <a:r>
              <a:rPr lang="fr-FR" b="1" dirty="0" smtClean="0"/>
              <a:t> </a:t>
            </a:r>
            <a:r>
              <a:rPr lang="fr-FR" b="1" dirty="0" err="1" smtClean="0"/>
              <a:t>chain</a:t>
            </a:r>
            <a:endParaRPr lang="fr-FR" dirty="0" smtClean="0"/>
          </a:p>
          <a:p>
            <a:r>
              <a:rPr lang="fr-FR" dirty="0" err="1" smtClean="0"/>
              <a:t>Contains</a:t>
            </a:r>
            <a:r>
              <a:rPr lang="fr-FR" dirty="0" smtClean="0"/>
              <a:t> </a:t>
            </a:r>
            <a:r>
              <a:rPr lang="fr-FR" dirty="0" err="1" smtClean="0"/>
              <a:t>only</a:t>
            </a:r>
            <a:r>
              <a:rPr lang="fr-FR" dirty="0" smtClean="0"/>
              <a:t> </a:t>
            </a:r>
            <a:r>
              <a:rPr lang="fr-FR" b="1" dirty="0" smtClean="0"/>
              <a:t>single bonds (C-C)</a:t>
            </a:r>
            <a:r>
              <a:rPr lang="fr-FR" dirty="0" smtClean="0"/>
              <a:t> </a:t>
            </a:r>
            <a:r>
              <a:rPr lang="fr-FR" dirty="0" err="1" smtClean="0"/>
              <a:t>between</a:t>
            </a:r>
            <a:r>
              <a:rPr lang="fr-FR" dirty="0" smtClean="0"/>
              <a:t> </a:t>
            </a:r>
            <a:r>
              <a:rPr lang="fr-FR" dirty="0" err="1" smtClean="0"/>
              <a:t>carbon</a:t>
            </a:r>
            <a:r>
              <a:rPr lang="fr-FR" dirty="0" smtClean="0"/>
              <a:t> </a:t>
            </a:r>
            <a:r>
              <a:rPr lang="fr-FR" dirty="0" err="1" smtClean="0"/>
              <a:t>atoms</a:t>
            </a:r>
            <a:r>
              <a:rPr lang="fr-FR" dirty="0" smtClean="0"/>
              <a:t>.</a:t>
            </a:r>
          </a:p>
          <a:p>
            <a:r>
              <a:rPr lang="fr-FR" dirty="0" err="1" smtClean="0"/>
              <a:t>Example</a:t>
            </a:r>
            <a:r>
              <a:rPr lang="fr-FR" dirty="0" smtClean="0"/>
              <a:t>: </a:t>
            </a:r>
            <a:r>
              <a:rPr lang="fr-FR" b="1" dirty="0" smtClean="0"/>
              <a:t>Propane (CH₃-CH₂-CH₃)</a:t>
            </a:r>
            <a:endParaRPr lang="fr-FR" dirty="0" smtClean="0"/>
          </a:p>
          <a:p>
            <a:r>
              <a:rPr lang="fr-FR" dirty="0" smtClean="0"/>
              <a:t>📌 </a:t>
            </a:r>
            <a:r>
              <a:rPr lang="fr-FR" b="1" dirty="0" err="1" smtClean="0"/>
              <a:t>Unsaturated</a:t>
            </a:r>
            <a:r>
              <a:rPr lang="fr-FR" b="1" dirty="0" smtClean="0"/>
              <a:t> </a:t>
            </a:r>
            <a:r>
              <a:rPr lang="fr-FR" b="1" dirty="0" err="1" smtClean="0"/>
              <a:t>chain</a:t>
            </a:r>
            <a:endParaRPr lang="fr-FR" dirty="0" smtClean="0"/>
          </a:p>
          <a:p>
            <a:r>
              <a:rPr lang="fr-FR" dirty="0" err="1" smtClean="0"/>
              <a:t>Contains</a:t>
            </a:r>
            <a:r>
              <a:rPr lang="fr-FR" dirty="0" smtClean="0"/>
              <a:t> at least one </a:t>
            </a:r>
            <a:r>
              <a:rPr lang="fr-FR" b="1" dirty="0" smtClean="0"/>
              <a:t>double (C=C) or triple (C≡C) bond</a:t>
            </a:r>
            <a:r>
              <a:rPr lang="fr-FR" dirty="0" smtClean="0"/>
              <a:t>.</a:t>
            </a:r>
          </a:p>
          <a:p>
            <a:r>
              <a:rPr lang="fr-FR" dirty="0" err="1" smtClean="0"/>
              <a:t>Example</a:t>
            </a:r>
            <a:r>
              <a:rPr lang="fr-FR" dirty="0" smtClean="0"/>
              <a:t>: </a:t>
            </a:r>
            <a:r>
              <a:rPr lang="fr-FR" b="1" dirty="0" err="1" smtClean="0"/>
              <a:t>Ethylene</a:t>
            </a:r>
            <a:r>
              <a:rPr lang="fr-FR" b="1" dirty="0" smtClean="0"/>
              <a:t> (CH₂=CH₂) → double bond</a:t>
            </a:r>
            <a:endParaRPr lang="fr-FR" dirty="0" smtClean="0"/>
          </a:p>
          <a:p>
            <a:r>
              <a:rPr lang="fr-FR" dirty="0" err="1" smtClean="0"/>
              <a:t>Example</a:t>
            </a:r>
            <a:r>
              <a:rPr lang="fr-FR" dirty="0" smtClean="0"/>
              <a:t>: </a:t>
            </a:r>
            <a:r>
              <a:rPr lang="fr-FR" b="1" dirty="0" err="1" smtClean="0"/>
              <a:t>Acetylene</a:t>
            </a:r>
            <a:r>
              <a:rPr lang="fr-FR" b="1" dirty="0" smtClean="0"/>
              <a:t> (CH≡CH) → triple bond</a:t>
            </a:r>
            <a:endParaRPr lang="fr-FR" dirty="0" smtClean="0"/>
          </a:p>
          <a:p>
            <a:r>
              <a:rPr lang="fr-FR" b="1" dirty="0" smtClean="0"/>
              <a:t>3. </a:t>
            </a:r>
            <a:r>
              <a:rPr lang="fr-FR" b="1" dirty="0" err="1" smtClean="0"/>
              <a:t>Based</a:t>
            </a:r>
            <a:r>
              <a:rPr lang="fr-FR" b="1" dirty="0" smtClean="0"/>
              <a:t> on Composition:</a:t>
            </a:r>
          </a:p>
          <a:p>
            <a:r>
              <a:rPr lang="fr-FR" dirty="0" smtClean="0"/>
              <a:t>📌 </a:t>
            </a:r>
            <a:r>
              <a:rPr lang="fr-FR" b="1" dirty="0" err="1" smtClean="0"/>
              <a:t>Homocyclic</a:t>
            </a:r>
            <a:r>
              <a:rPr lang="fr-FR" b="1" dirty="0" smtClean="0"/>
              <a:t> </a:t>
            </a:r>
            <a:r>
              <a:rPr lang="fr-FR" b="1" dirty="0" err="1" smtClean="0"/>
              <a:t>chain</a:t>
            </a:r>
            <a:endParaRPr lang="fr-FR" dirty="0" smtClean="0"/>
          </a:p>
          <a:p>
            <a:r>
              <a:rPr lang="fr-FR" dirty="0" err="1" smtClean="0"/>
              <a:t>Contains</a:t>
            </a:r>
            <a:r>
              <a:rPr lang="fr-FR" dirty="0" smtClean="0"/>
              <a:t> </a:t>
            </a:r>
            <a:r>
              <a:rPr lang="fr-FR" dirty="0" err="1" smtClean="0"/>
              <a:t>only</a:t>
            </a:r>
            <a:r>
              <a:rPr lang="fr-FR" dirty="0" smtClean="0"/>
              <a:t> </a:t>
            </a:r>
            <a:r>
              <a:rPr lang="fr-FR" b="1" dirty="0" err="1" smtClean="0"/>
              <a:t>carbon</a:t>
            </a:r>
            <a:r>
              <a:rPr lang="fr-FR" b="1" dirty="0" smtClean="0"/>
              <a:t> and </a:t>
            </a:r>
            <a:r>
              <a:rPr lang="fr-FR" b="1" dirty="0" err="1" smtClean="0"/>
              <a:t>hydrogen</a:t>
            </a:r>
            <a:r>
              <a:rPr lang="fr-FR" dirty="0" smtClean="0"/>
              <a:t> in the ring.</a:t>
            </a:r>
          </a:p>
          <a:p>
            <a:r>
              <a:rPr lang="fr-FR" dirty="0" err="1" smtClean="0"/>
              <a:t>Example</a:t>
            </a:r>
            <a:r>
              <a:rPr lang="fr-FR" dirty="0" smtClean="0"/>
              <a:t>: </a:t>
            </a:r>
            <a:r>
              <a:rPr lang="fr-FR" b="1" dirty="0" smtClean="0"/>
              <a:t>Cyclohexane (C₆H₁₂)</a:t>
            </a:r>
            <a:endParaRPr lang="fr-FR" dirty="0" smtClean="0"/>
          </a:p>
          <a:p>
            <a:r>
              <a:rPr lang="fr-FR" dirty="0" smtClean="0"/>
              <a:t>📌 </a:t>
            </a:r>
            <a:r>
              <a:rPr lang="fr-FR" b="1" dirty="0" err="1" smtClean="0"/>
              <a:t>Heterocyclic</a:t>
            </a:r>
            <a:r>
              <a:rPr lang="fr-FR" b="1" dirty="0" smtClean="0"/>
              <a:t> </a:t>
            </a:r>
            <a:r>
              <a:rPr lang="fr-FR" b="1" dirty="0" err="1" smtClean="0"/>
              <a:t>chain</a:t>
            </a:r>
            <a:endParaRPr lang="fr-FR" dirty="0" smtClean="0"/>
          </a:p>
          <a:p>
            <a:r>
              <a:rPr lang="fr-FR" dirty="0" smtClean="0"/>
              <a:t>The ring </a:t>
            </a:r>
            <a:r>
              <a:rPr lang="fr-FR" dirty="0" err="1" smtClean="0"/>
              <a:t>contains</a:t>
            </a:r>
            <a:r>
              <a:rPr lang="fr-FR" dirty="0" smtClean="0"/>
              <a:t> at least one </a:t>
            </a:r>
            <a:r>
              <a:rPr lang="fr-FR" dirty="0" err="1" smtClean="0"/>
              <a:t>atom</a:t>
            </a:r>
            <a:r>
              <a:rPr lang="fr-FR" dirty="0" smtClean="0"/>
              <a:t> </a:t>
            </a:r>
            <a:r>
              <a:rPr lang="fr-FR" dirty="0" err="1" smtClean="0"/>
              <a:t>other</a:t>
            </a:r>
            <a:r>
              <a:rPr lang="fr-FR" dirty="0" smtClean="0"/>
              <a:t> </a:t>
            </a:r>
            <a:r>
              <a:rPr lang="fr-FR" dirty="0" err="1" smtClean="0"/>
              <a:t>than</a:t>
            </a:r>
            <a:r>
              <a:rPr lang="fr-FR" dirty="0" smtClean="0"/>
              <a:t> </a:t>
            </a:r>
            <a:r>
              <a:rPr lang="fr-FR" dirty="0" err="1" smtClean="0"/>
              <a:t>carbon</a:t>
            </a:r>
            <a:r>
              <a:rPr lang="fr-FR" dirty="0" smtClean="0"/>
              <a:t> (O, N, S, etc.).</a:t>
            </a:r>
          </a:p>
          <a:p>
            <a:r>
              <a:rPr lang="fr-FR" dirty="0" err="1" smtClean="0"/>
              <a:t>Example</a:t>
            </a:r>
            <a:r>
              <a:rPr lang="fr-FR" dirty="0" smtClean="0"/>
              <a:t>: </a:t>
            </a:r>
            <a:r>
              <a:rPr lang="fr-FR" b="1" dirty="0" smtClean="0"/>
              <a:t>Pyrrole (C₄H₅N)</a:t>
            </a:r>
            <a:endParaRPr lang="fr-FR" dirty="0" smtClean="0"/>
          </a:p>
          <a:p>
            <a:r>
              <a:rPr lang="fr-FR" b="1" dirty="0" err="1" smtClean="0"/>
              <a:t>Summary</a:t>
            </a:r>
            <a:r>
              <a:rPr lang="fr-FR" b="1" dirty="0" smtClean="0"/>
              <a:t>:</a:t>
            </a:r>
          </a:p>
          <a:p>
            <a:r>
              <a:rPr lang="fr-FR" dirty="0" err="1" smtClean="0"/>
              <a:t>Carbon</a:t>
            </a:r>
            <a:r>
              <a:rPr lang="fr-FR" dirty="0" smtClean="0"/>
              <a:t> </a:t>
            </a:r>
            <a:r>
              <a:rPr lang="fr-FR" dirty="0" err="1" smtClean="0"/>
              <a:t>chains</a:t>
            </a:r>
            <a:r>
              <a:rPr lang="fr-FR" dirty="0" smtClean="0"/>
              <a:t> </a:t>
            </a:r>
            <a:r>
              <a:rPr lang="fr-FR" dirty="0" err="1" smtClean="0"/>
              <a:t>can</a:t>
            </a:r>
            <a:r>
              <a:rPr lang="fr-FR" dirty="0" smtClean="0"/>
              <a:t> </a:t>
            </a:r>
            <a:r>
              <a:rPr lang="fr-FR" dirty="0" err="1" smtClean="0"/>
              <a:t>be</a:t>
            </a:r>
            <a:r>
              <a:rPr lang="fr-FR" dirty="0" smtClean="0"/>
              <a:t> </a:t>
            </a:r>
            <a:r>
              <a:rPr lang="fr-FR" dirty="0" err="1" smtClean="0"/>
              <a:t>classified</a:t>
            </a:r>
            <a:r>
              <a:rPr lang="fr-FR" dirty="0" smtClean="0"/>
              <a:t> by </a:t>
            </a:r>
            <a:r>
              <a:rPr lang="fr-FR" b="1" dirty="0" err="1" smtClean="0"/>
              <a:t>shape</a:t>
            </a:r>
            <a:r>
              <a:rPr lang="fr-FR" b="1" dirty="0" smtClean="0"/>
              <a:t> (</a:t>
            </a:r>
            <a:r>
              <a:rPr lang="fr-FR" b="1" dirty="0" err="1" smtClean="0"/>
              <a:t>linear</a:t>
            </a:r>
            <a:r>
              <a:rPr lang="fr-FR" b="1" dirty="0" smtClean="0"/>
              <a:t>, </a:t>
            </a:r>
            <a:r>
              <a:rPr lang="fr-FR" b="1" dirty="0" err="1" smtClean="0"/>
              <a:t>branched</a:t>
            </a:r>
            <a:r>
              <a:rPr lang="fr-FR" b="1" dirty="0" smtClean="0"/>
              <a:t>, </a:t>
            </a:r>
            <a:r>
              <a:rPr lang="fr-FR" b="1" dirty="0" err="1" smtClean="0"/>
              <a:t>cyclic</a:t>
            </a:r>
            <a:r>
              <a:rPr lang="fr-FR" b="1" dirty="0" smtClean="0"/>
              <a:t>), bond type (</a:t>
            </a:r>
            <a:r>
              <a:rPr lang="fr-FR" b="1" dirty="0" err="1" smtClean="0"/>
              <a:t>saturated</a:t>
            </a:r>
            <a:r>
              <a:rPr lang="fr-FR" b="1" dirty="0" smtClean="0"/>
              <a:t>, </a:t>
            </a:r>
            <a:r>
              <a:rPr lang="fr-FR" b="1" dirty="0" err="1" smtClean="0"/>
              <a:t>unsaturated</a:t>
            </a:r>
            <a:r>
              <a:rPr lang="fr-FR" b="1" dirty="0" smtClean="0"/>
              <a:t>), and </a:t>
            </a:r>
            <a:r>
              <a:rPr lang="fr-FR" b="1" dirty="0" err="1" smtClean="0"/>
              <a:t>atomic</a:t>
            </a:r>
            <a:r>
              <a:rPr lang="fr-FR" b="1" dirty="0" smtClean="0"/>
              <a:t> composition (</a:t>
            </a:r>
            <a:r>
              <a:rPr lang="fr-FR" b="1" dirty="0" err="1" smtClean="0"/>
              <a:t>homocyclic</a:t>
            </a:r>
            <a:r>
              <a:rPr lang="fr-FR" b="1" dirty="0" smtClean="0"/>
              <a:t>, </a:t>
            </a:r>
            <a:r>
              <a:rPr lang="fr-FR" b="1" dirty="0" err="1" smtClean="0"/>
              <a:t>heterocyclic</a:t>
            </a:r>
            <a:r>
              <a:rPr lang="fr-FR" b="1" dirty="0" smtClean="0"/>
              <a:t>)</a:t>
            </a:r>
            <a:r>
              <a:rPr lang="fr-FR" dirty="0" smtClean="0"/>
              <a:t>.</a:t>
            </a:r>
          </a:p>
          <a:p>
            <a:r>
              <a:rPr lang="fr-FR" dirty="0" smtClean="0"/>
              <a:t>4o</a:t>
            </a:r>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8</a:t>
            </a:fld>
            <a:endParaRPr lang="fr-FR"/>
          </a:p>
        </p:txBody>
      </p:sp>
    </p:spTree>
    <p:extLst>
      <p:ext uri="{BB962C8B-B14F-4D97-AF65-F5344CB8AC3E}">
        <p14:creationId xmlns:p14="http://schemas.microsoft.com/office/powerpoint/2010/main" val="2681593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Kohlrausch a montré expérimentalement que pour certains électrolytes (les électrolytes forts), le tracé de </a:t>
            </a:r>
            <a:r>
              <a:rPr lang="fr-FR" dirty="0" err="1" smtClean="0"/>
              <a:t>Ωm</a:t>
            </a:r>
            <a:r>
              <a:rPr lang="fr-FR" dirty="0" smtClean="0"/>
              <a:t> en fonction de √c est linéaire à faible </a:t>
            </a:r>
            <a:r>
              <a:rPr lang="fr-FR" dirty="0" err="1" smtClean="0"/>
              <a:t>concentration.Cette</a:t>
            </a:r>
            <a:r>
              <a:rPr lang="fr-FR" dirty="0" smtClean="0"/>
              <a:t> observation a permis aux scientifiques de faire la distinction entre- Les électrolytes forts, qui présentent une diminution linéaire de </a:t>
            </a:r>
            <a:r>
              <a:rPr lang="fr-FR" dirty="0" err="1" smtClean="0"/>
              <a:t>Ωm</a:t>
            </a:r>
            <a:r>
              <a:rPr lang="fr-FR" dirty="0" smtClean="0"/>
              <a:t> avec √c ,- Les électrolytes faibles, pour lesquels</a:t>
            </a:r>
            <a:endParaRPr lang="fr-FR" dirty="0"/>
          </a:p>
        </p:txBody>
      </p:sp>
      <p:sp>
        <p:nvSpPr>
          <p:cNvPr id="4" name="Espace réservé du numéro de diapositive 3"/>
          <p:cNvSpPr>
            <a:spLocks noGrp="1"/>
          </p:cNvSpPr>
          <p:nvPr>
            <p:ph type="sldNum" sz="quarter" idx="10"/>
          </p:nvPr>
        </p:nvSpPr>
        <p:spPr/>
        <p:txBody>
          <a:bodyPr/>
          <a:lstStyle/>
          <a:p>
            <a:fld id="{CB4F420F-D506-4091-BB49-2F44E6DA3BD4}" type="slidenum">
              <a:rPr lang="fr-FR" smtClean="0"/>
              <a:t>93</a:t>
            </a:fld>
            <a:endParaRPr lang="fr-FR"/>
          </a:p>
        </p:txBody>
      </p:sp>
    </p:spTree>
    <p:extLst>
      <p:ext uri="{BB962C8B-B14F-4D97-AF65-F5344CB8AC3E}">
        <p14:creationId xmlns:p14="http://schemas.microsoft.com/office/powerpoint/2010/main" val="3493220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Cette équation montre que la conductivité d'un électrolyte diminue lorsque sa concentration augmente.</a:t>
            </a:r>
            <a:br>
              <a:rPr lang="fr-FR" dirty="0" smtClean="0"/>
            </a:br>
            <a:endParaRPr lang="fr-FR" dirty="0" smtClean="0"/>
          </a:p>
          <a:p>
            <a:r>
              <a:rPr lang="fr-FR" dirty="0" smtClean="0"/>
              <a:t>Cet effet peut être compris en considérant que le mouvement d'un ion sous l'influence d'un champ électrique est ralenti par l'atmosphère ionique environnante.</a:t>
            </a:r>
          </a:p>
          <a:p>
            <a:endParaRPr lang="fr-FR" dirty="0" smtClean="0"/>
          </a:p>
          <a:p>
            <a:r>
              <a:rPr lang="fr-FR" dirty="0" smtClean="0"/>
              <a:t> Cette atmosphère ionique a un temps de relaxation, c'est-à-dire qu'elle met un moment à se réarranger après le déplacement d'un ion (ce qui ralentit la migration des ions).</a:t>
            </a:r>
          </a:p>
          <a:p>
            <a:endParaRPr lang="fr-FR" dirty="0" smtClean="0"/>
          </a:p>
          <a:p>
            <a:r>
              <a:rPr lang="fr-FR" dirty="0" smtClean="0"/>
              <a:t>👉 Plus la force ionique de la solution est élevée (c'est-à-dire plus il y a d'ions présents), moins l'électrolyte est conducteur. Cela explique pourquoi la conductivité n'augmente pas simplement avec le nombre d'ions (leurs interactions commencent à interférer).</a:t>
            </a:r>
            <a:endParaRPr lang="fr-FR" dirty="0"/>
          </a:p>
        </p:txBody>
      </p:sp>
      <p:sp>
        <p:nvSpPr>
          <p:cNvPr id="4" name="Espace réservé du numéro de diapositive 3"/>
          <p:cNvSpPr>
            <a:spLocks noGrp="1"/>
          </p:cNvSpPr>
          <p:nvPr>
            <p:ph type="sldNum" sz="quarter" idx="10"/>
          </p:nvPr>
        </p:nvSpPr>
        <p:spPr/>
        <p:txBody>
          <a:bodyPr/>
          <a:lstStyle/>
          <a:p>
            <a:fld id="{CB4F420F-D506-4091-BB49-2F44E6DA3BD4}" type="slidenum">
              <a:rPr lang="fr-FR" smtClean="0"/>
              <a:t>94</a:t>
            </a:fld>
            <a:endParaRPr lang="fr-FR"/>
          </a:p>
        </p:txBody>
      </p:sp>
    </p:spTree>
    <p:extLst>
      <p:ext uri="{BB962C8B-B14F-4D97-AF65-F5344CB8AC3E}">
        <p14:creationId xmlns:p14="http://schemas.microsoft.com/office/powerpoint/2010/main" val="2512034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14</a:t>
            </a:fld>
            <a:endParaRPr lang="fr-FR"/>
          </a:p>
        </p:txBody>
      </p:sp>
    </p:spTree>
    <p:extLst>
      <p:ext uri="{BB962C8B-B14F-4D97-AF65-F5344CB8AC3E}">
        <p14:creationId xmlns:p14="http://schemas.microsoft.com/office/powerpoint/2010/main" val="1258842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15</a:t>
            </a:fld>
            <a:endParaRPr lang="fr-FR"/>
          </a:p>
        </p:txBody>
      </p:sp>
    </p:spTree>
    <p:extLst>
      <p:ext uri="{BB962C8B-B14F-4D97-AF65-F5344CB8AC3E}">
        <p14:creationId xmlns:p14="http://schemas.microsoft.com/office/powerpoint/2010/main" val="1258842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17</a:t>
            </a:fld>
            <a:endParaRPr lang="fr-FR"/>
          </a:p>
        </p:txBody>
      </p:sp>
    </p:spTree>
    <p:extLst>
      <p:ext uri="{BB962C8B-B14F-4D97-AF65-F5344CB8AC3E}">
        <p14:creationId xmlns:p14="http://schemas.microsoft.com/office/powerpoint/2010/main" val="212475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PS: The </a:t>
            </a:r>
            <a:r>
              <a:rPr lang="en-US" b="1" dirty="0" smtClean="0"/>
              <a:t>double bond</a:t>
            </a:r>
            <a:r>
              <a:rPr lang="en-US" dirty="0" smtClean="0"/>
              <a:t> has priority for numbering, but the </a:t>
            </a:r>
            <a:r>
              <a:rPr lang="en-US" b="1" dirty="0" smtClean="0"/>
              <a:t>alkyne (-</a:t>
            </a:r>
            <a:r>
              <a:rPr lang="en-US" b="1" dirty="0" err="1" smtClean="0"/>
              <a:t>yne</a:t>
            </a:r>
            <a:r>
              <a:rPr lang="en-US" b="1" dirty="0" smtClean="0"/>
              <a:t>) remains the final suffix.</a:t>
            </a:r>
            <a:endParaRPr lang="en-US" dirty="0" smtClean="0"/>
          </a:p>
          <a:p>
            <a:endParaRPr lang="en-US" dirty="0" smtClean="0"/>
          </a:p>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23</a:t>
            </a:fld>
            <a:endParaRPr lang="fr-FR"/>
          </a:p>
        </p:txBody>
      </p:sp>
    </p:spTree>
    <p:extLst>
      <p:ext uri="{BB962C8B-B14F-4D97-AF65-F5344CB8AC3E}">
        <p14:creationId xmlns:p14="http://schemas.microsoft.com/office/powerpoint/2010/main" val="20109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156F9CE-F541-413A-A47A-F6C4A441B3F7}" type="slidenum">
              <a:rPr lang="fr-FR" smtClean="0"/>
              <a:t>29</a:t>
            </a:fld>
            <a:endParaRPr lang="fr-FR"/>
          </a:p>
        </p:txBody>
      </p:sp>
    </p:spTree>
    <p:extLst>
      <p:ext uri="{BB962C8B-B14F-4D97-AF65-F5344CB8AC3E}">
        <p14:creationId xmlns:p14="http://schemas.microsoft.com/office/powerpoint/2010/main" val="1503160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484A018D-B92B-4E1F-9159-CE170719089B}" type="datetimeFigureOut">
              <a:rPr lang="fr-FR" smtClean="0"/>
              <a:t>25/06/2025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2964505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84A018D-B92B-4E1F-9159-CE170719089B}" type="datetimeFigureOut">
              <a:rPr lang="fr-FR" smtClean="0"/>
              <a:t>25/06/2025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1569012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84A018D-B92B-4E1F-9159-CE170719089B}" type="datetimeFigureOut">
              <a:rPr lang="fr-FR" smtClean="0"/>
              <a:t>25/06/2025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425858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84A018D-B92B-4E1F-9159-CE170719089B}" type="datetimeFigureOut">
              <a:rPr lang="fr-FR" smtClean="0"/>
              <a:t>25/06/2025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376934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484A018D-B92B-4E1F-9159-CE170719089B}" type="datetimeFigureOut">
              <a:rPr lang="fr-FR" smtClean="0"/>
              <a:t>25/06/2025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182666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84A018D-B92B-4E1F-9159-CE170719089B}" type="datetimeFigureOut">
              <a:rPr lang="fr-FR" smtClean="0"/>
              <a:t>25/06/2025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1047737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84A018D-B92B-4E1F-9159-CE170719089B}" type="datetimeFigureOut">
              <a:rPr lang="fr-FR" smtClean="0"/>
              <a:t>25/06/2025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312068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484A018D-B92B-4E1F-9159-CE170719089B}" type="datetimeFigureOut">
              <a:rPr lang="fr-FR" smtClean="0"/>
              <a:t>25/06/2025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354064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84A018D-B92B-4E1F-9159-CE170719089B}" type="datetimeFigureOut">
              <a:rPr lang="fr-FR" smtClean="0"/>
              <a:t>25/06/2025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171096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84A018D-B92B-4E1F-9159-CE170719089B}" type="datetimeFigureOut">
              <a:rPr lang="fr-FR" smtClean="0"/>
              <a:t>25/06/2025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207101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84A018D-B92B-4E1F-9159-CE170719089B}" type="datetimeFigureOut">
              <a:rPr lang="fr-FR" smtClean="0"/>
              <a:t>25/06/2025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4EBA83A-CC1C-40D8-BF0D-A12267FCDA30}" type="slidenum">
              <a:rPr lang="fr-FR" smtClean="0"/>
              <a:t>‹N°›</a:t>
            </a:fld>
            <a:endParaRPr lang="fr-FR"/>
          </a:p>
        </p:txBody>
      </p:sp>
    </p:spTree>
    <p:extLst>
      <p:ext uri="{BB962C8B-B14F-4D97-AF65-F5344CB8AC3E}">
        <p14:creationId xmlns:p14="http://schemas.microsoft.com/office/powerpoint/2010/main" val="367067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A018D-B92B-4E1F-9159-CE170719089B}" type="datetimeFigureOut">
              <a:rPr lang="fr-FR" smtClean="0"/>
              <a:t>25/06/2025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EBA83A-CC1C-40D8-BF0D-A12267FCDA30}" type="slidenum">
              <a:rPr lang="fr-FR" smtClean="0"/>
              <a:t>‹N°›</a:t>
            </a:fld>
            <a:endParaRPr lang="fr-FR"/>
          </a:p>
        </p:txBody>
      </p:sp>
    </p:spTree>
    <p:extLst>
      <p:ext uri="{BB962C8B-B14F-4D97-AF65-F5344CB8AC3E}">
        <p14:creationId xmlns:p14="http://schemas.microsoft.com/office/powerpoint/2010/main" val="65812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microsoft.com/office/2007/relationships/hdphoto" Target="../media/hdphoto18.wdp"/><Relationship Id="rId4" Type="http://schemas.openxmlformats.org/officeDocument/2006/relationships/image" Target="../media/image112.png"/></Relationships>
</file>

<file path=ppt/slides/_rels/slide10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113.png"/></Relationships>
</file>

<file path=ppt/slides/_rels/slide10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5.png"/><Relationship Id="rId5" Type="http://schemas.microsoft.com/office/2007/relationships/hdphoto" Target="../media/hdphoto20.wdp"/><Relationship Id="rId4" Type="http://schemas.openxmlformats.org/officeDocument/2006/relationships/image" Target="../media/image114.png"/></Relationships>
</file>

<file path=ppt/slides/_rels/slide103.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22.wdp"/><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7.png"/><Relationship Id="rId5" Type="http://schemas.microsoft.com/office/2007/relationships/hdphoto" Target="../media/hdphoto21.wdp"/><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119.png"/><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9.png"/><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8.wdp"/></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jpeg"/><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6.wdp"/></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4.jpeg"/><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5.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7.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5.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70.png"/><Relationship Id="rId2" Type="http://schemas.openxmlformats.org/officeDocument/2006/relationships/image" Target="../media/image55.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67.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hyperlink" Target="https://studyrocket.co.uk/assets/img/drawings/sqjKG6p1fqDYLAe8Beql0yw.pn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4.jpeg"/><Relationship Id="rId4" Type="http://schemas.microsoft.com/office/2007/relationships/hdphoto" Target="../media/hdphoto6.wdp"/></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5.jpeg"/><Relationship Id="rId4" Type="http://schemas.microsoft.com/office/2007/relationships/hdphoto" Target="../media/hdphoto6.wdp"/></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5.jpeg"/><Relationship Id="rId4" Type="http://schemas.microsoft.com/office/2007/relationships/hdphoto" Target="../media/hdphoto6.wdp"/></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6.wdp"/></Relationships>
</file>

<file path=ppt/slides/_rels/slide7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6.wdp"/></Relationships>
</file>

<file path=ppt/slides/_rels/slide7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5.png"/><Relationship Id="rId4" Type="http://schemas.microsoft.com/office/2007/relationships/hdphoto" Target="../media/hdphoto12.wdp"/></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5.png"/><Relationship Id="rId4" Type="http://schemas.microsoft.com/office/2007/relationships/hdphoto" Target="../media/hdphoto12.wdp"/></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5.png"/><Relationship Id="rId4" Type="http://schemas.microsoft.com/office/2007/relationships/hdphoto" Target="../media/hdphoto13.wdp"/></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3.png"/><Relationship Id="rId4" Type="http://schemas.microsoft.com/office/2007/relationships/hdphoto" Target="../media/hdphoto6.wdp"/></Relationships>
</file>

<file path=ppt/slides/_rels/slide8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7.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4.png"/><Relationship Id="rId5" Type="http://schemas.microsoft.com/office/2007/relationships/hdphoto" Target="../media/hdphoto6.wdp"/><Relationship Id="rId4" Type="http://schemas.openxmlformats.org/officeDocument/2006/relationships/image" Target="../media/image55.png"/></Relationships>
</file>

<file path=ppt/slides/_rels/slide8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6.wdp"/></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microsoft.com/office/2007/relationships/hdphoto" Target="../media/hdphoto6.wdp"/></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2.png"/><Relationship Id="rId4" Type="http://schemas.microsoft.com/office/2007/relationships/hdphoto" Target="../media/hdphoto6.wdp"/></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6.wdp"/></Relationships>
</file>

<file path=ppt/slides/_rels/slide9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05.png"/><Relationship Id="rId5" Type="http://schemas.microsoft.com/office/2007/relationships/hdphoto" Target="../media/hdphoto15.wdp"/><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1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79" t="16770" r="60126" b="35274"/>
          <a:stretch/>
        </p:blipFill>
        <p:spPr bwMode="auto">
          <a:xfrm>
            <a:off x="344690" y="1280533"/>
            <a:ext cx="2815764" cy="3288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264" t="61886" r="21674" b="16013"/>
          <a:stretch/>
        </p:blipFill>
        <p:spPr bwMode="auto">
          <a:xfrm>
            <a:off x="6894550" y="4797152"/>
            <a:ext cx="1836335" cy="151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584" t="36984" r="43506" b="41298"/>
          <a:stretch/>
        </p:blipFill>
        <p:spPr bwMode="auto">
          <a:xfrm>
            <a:off x="3559629" y="114231"/>
            <a:ext cx="1621972" cy="1245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20756" y="334397"/>
            <a:ext cx="3923928" cy="646331"/>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 National Higher School of Autonomous Systems Technology</a:t>
            </a:r>
            <a:endParaRPr lang="fr-FR" b="1" dirty="0">
              <a:latin typeface="Times New Roman" panose="02020603050405020304" pitchFamily="18" charset="0"/>
              <a:cs typeface="Times New Roman" panose="02020603050405020304" pitchFamily="18" charset="0"/>
            </a:endParaRPr>
          </a:p>
        </p:txBody>
      </p:sp>
      <p:sp>
        <p:nvSpPr>
          <p:cNvPr id="7" name="Rectangle 6"/>
          <p:cNvSpPr/>
          <p:nvPr/>
        </p:nvSpPr>
        <p:spPr>
          <a:xfrm>
            <a:off x="4807835" y="334397"/>
            <a:ext cx="4572000" cy="707886"/>
          </a:xfrm>
          <a:prstGeom prst="rect">
            <a:avLst/>
          </a:prstGeom>
        </p:spPr>
        <p:txBody>
          <a:bodyPr>
            <a:spAutoFit/>
          </a:bodyPr>
          <a:lstStyle/>
          <a:p>
            <a:pPr algn="ctr"/>
            <a:r>
              <a:rPr lang="en-US" sz="2000" b="1" dirty="0">
                <a:latin typeface="Times New Roman" panose="02020603050405020304" pitchFamily="18" charset="0"/>
                <a:cs typeface="Times New Roman" panose="02020603050405020304" pitchFamily="18" charset="0"/>
              </a:rPr>
              <a:t>Department of Preparatory Classes </a:t>
            </a:r>
          </a:p>
          <a:p>
            <a:pPr algn="ctr"/>
            <a:r>
              <a:rPr lang="en-US" sz="2000" b="1" dirty="0" smtClean="0">
                <a:latin typeface="Times New Roman" panose="02020603050405020304" pitchFamily="18" charset="0"/>
                <a:cs typeface="Times New Roman" panose="02020603050405020304" pitchFamily="18" charset="0"/>
              </a:rPr>
              <a:t>2</a:t>
            </a:r>
            <a:r>
              <a:rPr lang="fr-FR" sz="2000" b="1" kern="150" baseline="30000" dirty="0" err="1">
                <a:latin typeface="Times New Roman" panose="02020603050405020304" pitchFamily="18" charset="0"/>
                <a:ea typeface="Noto Serif CJK SC"/>
                <a:cs typeface="Times New Roman" panose="02020603050405020304" pitchFamily="18" charset="0"/>
              </a:rPr>
              <a:t>nd</a:t>
            </a:r>
            <a:r>
              <a:rPr lang="fr-FR" sz="2000" b="1" kern="150" baseline="30000" dirty="0">
                <a:latin typeface="Times New Roman" panose="02020603050405020304" pitchFamily="18" charset="0"/>
                <a:ea typeface="Noto Serif CJK SC"/>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Preparatory</a:t>
            </a:r>
            <a:r>
              <a:rPr lang="en-US" sz="2000" b="1" dirty="0">
                <a:latin typeface="Times New Roman" panose="02020603050405020304" pitchFamily="18" charset="0"/>
                <a:cs typeface="Times New Roman" panose="02020603050405020304" pitchFamily="18" charset="0"/>
              </a:rPr>
              <a:t> year</a:t>
            </a:r>
            <a:endParaRPr lang="en-US" sz="2000" dirty="0">
              <a:latin typeface="Times New Roman" panose="02020603050405020304" pitchFamily="18" charset="0"/>
              <a:cs typeface="Times New Roman" panose="02020603050405020304" pitchFamily="18" charset="0"/>
            </a:endParaRPr>
          </a:p>
        </p:txBody>
      </p:sp>
      <p:sp>
        <p:nvSpPr>
          <p:cNvPr id="8" name="Rectangle 7"/>
          <p:cNvSpPr/>
          <p:nvPr/>
        </p:nvSpPr>
        <p:spPr>
          <a:xfrm>
            <a:off x="3690325" y="2060848"/>
            <a:ext cx="5040560" cy="1728192"/>
          </a:xfrm>
          <a:prstGeom prst="rect">
            <a:avLst/>
          </a:prstGeom>
          <a:solidFill>
            <a:schemeClr val="accent5">
              <a:lumMod val="20000"/>
              <a:lumOff val="80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err="1" smtClean="0">
                <a:solidFill>
                  <a:schemeClr val="tx1"/>
                </a:solidFill>
                <a:latin typeface="Times New Roman" panose="02020603050405020304" pitchFamily="18" charset="0"/>
                <a:cs typeface="Times New Roman" panose="02020603050405020304" pitchFamily="18" charset="0"/>
              </a:rPr>
              <a:t>Chemistry</a:t>
            </a:r>
            <a:r>
              <a:rPr lang="fr-FR" sz="4400" dirty="0" smtClean="0">
                <a:solidFill>
                  <a:schemeClr val="tx1"/>
                </a:solidFill>
                <a:latin typeface="Times New Roman" panose="02020603050405020304" pitchFamily="18" charset="0"/>
                <a:cs typeface="Times New Roman" panose="02020603050405020304" pitchFamily="18" charset="0"/>
              </a:rPr>
              <a:t> 4</a:t>
            </a:r>
            <a:endParaRPr lang="fr-FR" sz="4400"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179512" y="4869160"/>
            <a:ext cx="5166997"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i="1" dirty="0" smtClean="0">
                <a:solidFill>
                  <a:schemeClr val="tx1"/>
                </a:solidFill>
                <a:latin typeface="Times New Roman" panose="02020603050405020304" pitchFamily="18" charset="0"/>
                <a:cs typeface="Times New Roman" panose="02020603050405020304" pitchFamily="18" charset="0"/>
              </a:rPr>
              <a:t>Dr. IK </a:t>
            </a:r>
            <a:r>
              <a:rPr lang="fr-FR" sz="2400" b="1" i="1" dirty="0" err="1" smtClean="0">
                <a:solidFill>
                  <a:schemeClr val="tx1"/>
                </a:solidFill>
                <a:latin typeface="Times New Roman" panose="02020603050405020304" pitchFamily="18" charset="0"/>
                <a:cs typeface="Times New Roman" panose="02020603050405020304" pitchFamily="18" charset="0"/>
              </a:rPr>
              <a:t>Benramdane</a:t>
            </a:r>
            <a:endParaRPr lang="fr-FR" sz="2400" b="1" i="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214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e 4"/>
          <p:cNvGrpSpPr/>
          <p:nvPr/>
        </p:nvGrpSpPr>
        <p:grpSpPr>
          <a:xfrm>
            <a:off x="107504" y="1633309"/>
            <a:ext cx="8990592" cy="4100843"/>
            <a:chOff x="82302" y="-173155"/>
            <a:chExt cx="8990592" cy="4100843"/>
          </a:xfrm>
        </p:grpSpPr>
        <p:sp>
          <p:nvSpPr>
            <p:cNvPr id="6" name="Rectangle 5"/>
            <p:cNvSpPr/>
            <p:nvPr/>
          </p:nvSpPr>
          <p:spPr>
            <a:xfrm>
              <a:off x="82302" y="80481"/>
              <a:ext cx="8928992" cy="3847207"/>
            </a:xfrm>
            <a:prstGeom prst="rect">
              <a:avLst/>
            </a:prstGeom>
          </p:spPr>
          <p:txBody>
            <a:bodyPr wrap="square">
              <a:spAutoFit/>
            </a:bodyPr>
            <a:lstStyle/>
            <a:p>
              <a:r>
                <a:rPr lang="fr-FR" sz="2000" b="1" dirty="0" smtClean="0">
                  <a:solidFill>
                    <a:srgbClr val="00B050"/>
                  </a:solidFill>
                </a:rPr>
                <a:t>2- </a:t>
              </a:r>
              <a:r>
                <a:rPr lang="fr-FR" sz="2000" b="1" dirty="0" err="1" smtClean="0">
                  <a:solidFill>
                    <a:srgbClr val="00B050"/>
                  </a:solidFill>
                </a:rPr>
                <a:t>Based</a:t>
              </a:r>
              <a:r>
                <a:rPr lang="fr-FR" sz="2000" b="1" dirty="0" smtClean="0">
                  <a:solidFill>
                    <a:srgbClr val="00B050"/>
                  </a:solidFill>
                </a:rPr>
                <a:t> </a:t>
              </a:r>
              <a:r>
                <a:rPr lang="fr-FR" sz="2000" b="1" dirty="0">
                  <a:solidFill>
                    <a:srgbClr val="00B050"/>
                  </a:solidFill>
                </a:rPr>
                <a:t>on Saturation</a:t>
              </a:r>
              <a:r>
                <a:rPr lang="fr-FR" sz="2000" b="1" dirty="0" smtClean="0">
                  <a:solidFill>
                    <a:srgbClr val="00B050"/>
                  </a:solidFill>
                </a:rPr>
                <a:t>:</a:t>
              </a:r>
            </a:p>
            <a:p>
              <a:endParaRPr lang="fr-FR" sz="2400" b="1" dirty="0">
                <a:solidFill>
                  <a:srgbClr val="0000FF"/>
                </a:solidFill>
              </a:endParaRPr>
            </a:p>
            <a:p>
              <a:pPr marL="342900" indent="-342900">
                <a:buFont typeface="Wingdings" panose="05000000000000000000" pitchFamily="2" charset="2"/>
                <a:buChar char="Ø"/>
              </a:pPr>
              <a:r>
                <a:rPr lang="fr-FR" sz="2400" b="1" dirty="0" smtClean="0">
                  <a:solidFill>
                    <a:srgbClr val="0000FF"/>
                  </a:solidFill>
                </a:rPr>
                <a:t> </a:t>
              </a:r>
              <a:r>
                <a:rPr lang="fr-FR" sz="2000" b="1" dirty="0" err="1" smtClean="0">
                  <a:solidFill>
                    <a:srgbClr val="0000FF"/>
                  </a:solidFill>
                </a:rPr>
                <a:t>Saturated</a:t>
              </a:r>
              <a:r>
                <a:rPr lang="fr-FR" sz="2000" b="1" dirty="0" smtClean="0">
                  <a:solidFill>
                    <a:srgbClr val="0000FF"/>
                  </a:solidFill>
                </a:rPr>
                <a:t> </a:t>
              </a:r>
              <a:r>
                <a:rPr lang="fr-FR" sz="2000" b="1" dirty="0" err="1" smtClean="0">
                  <a:solidFill>
                    <a:srgbClr val="0000FF"/>
                  </a:solidFill>
                </a:rPr>
                <a:t>chain</a:t>
              </a:r>
              <a:r>
                <a:rPr lang="fr-FR" sz="2000" b="1" dirty="0" smtClean="0">
                  <a:solidFill>
                    <a:srgbClr val="0000FF"/>
                  </a:solidFill>
                </a:rPr>
                <a:t>: </a:t>
              </a:r>
              <a:r>
                <a:rPr lang="fr-FR" sz="2000" dirty="0" err="1" smtClean="0"/>
                <a:t>Contains</a:t>
              </a:r>
              <a:r>
                <a:rPr lang="fr-FR" sz="2000" dirty="0" smtClean="0"/>
                <a:t> </a:t>
              </a:r>
              <a:r>
                <a:rPr lang="fr-FR" sz="2000" dirty="0" err="1"/>
                <a:t>only</a:t>
              </a:r>
              <a:r>
                <a:rPr lang="fr-FR" sz="2000" dirty="0"/>
                <a:t> </a:t>
              </a:r>
              <a:r>
                <a:rPr lang="fr-FR" sz="2000" b="1" dirty="0"/>
                <a:t>single bonds (C-C)</a:t>
              </a:r>
              <a:r>
                <a:rPr lang="fr-FR" sz="2000" dirty="0"/>
                <a:t> </a:t>
              </a:r>
              <a:r>
                <a:rPr lang="fr-FR" sz="2000" dirty="0" err="1"/>
                <a:t>between</a:t>
              </a:r>
              <a:r>
                <a:rPr lang="fr-FR" sz="2000" dirty="0"/>
                <a:t> </a:t>
              </a:r>
              <a:r>
                <a:rPr lang="fr-FR" sz="2000" dirty="0" err="1"/>
                <a:t>carbon</a:t>
              </a:r>
              <a:r>
                <a:rPr lang="fr-FR" sz="2000" dirty="0"/>
                <a:t> </a:t>
              </a:r>
              <a:r>
                <a:rPr lang="fr-FR" sz="2000" dirty="0" err="1"/>
                <a:t>atoms</a:t>
              </a:r>
              <a:r>
                <a:rPr lang="fr-FR" sz="2000" dirty="0"/>
                <a:t>.</a:t>
              </a:r>
            </a:p>
            <a:p>
              <a:endParaRPr lang="fr-FR" sz="2400" dirty="0" smtClean="0"/>
            </a:p>
            <a:p>
              <a:r>
                <a:rPr lang="fr-FR" sz="2000" dirty="0"/>
                <a:t> </a:t>
              </a:r>
              <a:r>
                <a:rPr lang="fr-FR" sz="2000" dirty="0" smtClean="0"/>
                <a:t>      </a:t>
              </a:r>
              <a:r>
                <a:rPr lang="fr-FR" sz="2000" dirty="0" err="1" smtClean="0"/>
                <a:t>Example</a:t>
              </a:r>
              <a:r>
                <a:rPr lang="fr-FR" sz="2000" dirty="0"/>
                <a:t>: </a:t>
              </a:r>
              <a:r>
                <a:rPr lang="fr-FR" sz="2000" dirty="0" smtClean="0"/>
                <a:t>     </a:t>
              </a:r>
              <a:r>
                <a:rPr lang="fr-FR" sz="2000" b="1" dirty="0" smtClean="0"/>
                <a:t>Propane </a:t>
              </a:r>
              <a:r>
                <a:rPr lang="fr-FR" sz="2000" b="1" dirty="0"/>
                <a:t>(CH₃-CH₂-CH₃</a:t>
              </a:r>
              <a:r>
                <a:rPr lang="fr-FR" sz="2000" b="1" dirty="0" smtClean="0"/>
                <a:t>)  </a:t>
              </a:r>
              <a:endParaRPr lang="fr-FR" sz="2000" dirty="0" smtClean="0"/>
            </a:p>
            <a:p>
              <a:endParaRPr lang="fr-FR" sz="2400" b="1" dirty="0" smtClean="0">
                <a:solidFill>
                  <a:srgbClr val="0000FF"/>
                </a:solidFill>
              </a:endParaRPr>
            </a:p>
            <a:p>
              <a:pPr marL="342900" indent="-342900">
                <a:buFont typeface="Wingdings" panose="05000000000000000000" pitchFamily="2" charset="2"/>
                <a:buChar char="Ø"/>
              </a:pPr>
              <a:r>
                <a:rPr lang="fr-FR" sz="2000" b="1" dirty="0" err="1" smtClean="0">
                  <a:solidFill>
                    <a:srgbClr val="0000FF"/>
                  </a:solidFill>
                </a:rPr>
                <a:t>Unsaturated</a:t>
              </a:r>
              <a:r>
                <a:rPr lang="fr-FR" sz="2000" b="1" dirty="0" smtClean="0">
                  <a:solidFill>
                    <a:srgbClr val="0000FF"/>
                  </a:solidFill>
                </a:rPr>
                <a:t> </a:t>
              </a:r>
              <a:r>
                <a:rPr lang="fr-FR" sz="2000" b="1" dirty="0" err="1" smtClean="0">
                  <a:solidFill>
                    <a:srgbClr val="0000FF"/>
                  </a:solidFill>
                </a:rPr>
                <a:t>chain</a:t>
              </a:r>
              <a:r>
                <a:rPr lang="fr-FR" sz="2000" b="1" dirty="0" smtClean="0">
                  <a:solidFill>
                    <a:srgbClr val="0000FF"/>
                  </a:solidFill>
                </a:rPr>
                <a:t>: </a:t>
              </a:r>
              <a:r>
                <a:rPr lang="fr-FR" sz="2000" dirty="0" err="1" smtClean="0"/>
                <a:t>Contains</a:t>
              </a:r>
              <a:r>
                <a:rPr lang="fr-FR" sz="2000" dirty="0" smtClean="0"/>
                <a:t> </a:t>
              </a:r>
              <a:r>
                <a:rPr lang="fr-FR" sz="2000" dirty="0"/>
                <a:t>at least one </a:t>
              </a:r>
              <a:r>
                <a:rPr lang="fr-FR" sz="2000" b="1" dirty="0"/>
                <a:t>double (C=C) </a:t>
              </a:r>
              <a:r>
                <a:rPr lang="fr-FR" sz="2000" dirty="0"/>
                <a:t>or</a:t>
              </a:r>
              <a:r>
                <a:rPr lang="fr-FR" sz="2000" b="1" dirty="0"/>
                <a:t> triple (C≡C) bond</a:t>
              </a:r>
              <a:r>
                <a:rPr lang="fr-FR" sz="2000" dirty="0"/>
                <a:t>.</a:t>
              </a:r>
            </a:p>
            <a:p>
              <a:endParaRPr lang="fr-FR" sz="2400" dirty="0" smtClean="0"/>
            </a:p>
            <a:p>
              <a:r>
                <a:rPr lang="fr-FR" sz="2400" dirty="0" smtClean="0"/>
                <a:t>      </a:t>
              </a:r>
              <a:r>
                <a:rPr lang="fr-FR" sz="2000" dirty="0" err="1" smtClean="0"/>
                <a:t>Example</a:t>
              </a:r>
              <a:r>
                <a:rPr lang="fr-FR" sz="2000" dirty="0" smtClean="0"/>
                <a:t>:        </a:t>
              </a:r>
              <a:r>
                <a:rPr lang="fr-FR" sz="2000" b="1" dirty="0" err="1" smtClean="0"/>
                <a:t>Ethylene</a:t>
              </a:r>
              <a:r>
                <a:rPr lang="fr-FR" sz="2000" b="1" dirty="0" smtClean="0"/>
                <a:t> </a:t>
              </a:r>
              <a:r>
                <a:rPr lang="fr-FR" sz="2000" b="1" dirty="0"/>
                <a:t>(CH₂=CH₂) → double bond</a:t>
              </a:r>
              <a:endParaRPr lang="fr-FR" sz="2000" dirty="0"/>
            </a:p>
            <a:p>
              <a:r>
                <a:rPr lang="fr-FR" sz="2000" dirty="0" smtClean="0"/>
                <a:t>       </a:t>
              </a:r>
              <a:r>
                <a:rPr lang="fr-FR" sz="2000" dirty="0" err="1" smtClean="0"/>
                <a:t>Example</a:t>
              </a:r>
              <a:r>
                <a:rPr lang="fr-FR" sz="2000" dirty="0" smtClean="0"/>
                <a:t>:         </a:t>
              </a:r>
              <a:r>
                <a:rPr lang="fr-FR" sz="2000" b="1" dirty="0" err="1"/>
                <a:t>Acetylene</a:t>
              </a:r>
              <a:r>
                <a:rPr lang="fr-FR" sz="2000" b="1" dirty="0"/>
                <a:t> (CH≡CH) → triple bond</a:t>
              </a:r>
              <a:endParaRPr lang="fr-FR" sz="2000" dirty="0"/>
            </a:p>
            <a:p>
              <a:endParaRPr lang="fr-FR" sz="2000" b="1" dirty="0" smtClean="0"/>
            </a:p>
          </p:txBody>
        </p:sp>
        <p:sp>
          <p:nvSpPr>
            <p:cNvPr id="7" name="Rectangle 6"/>
            <p:cNvSpPr/>
            <p:nvPr/>
          </p:nvSpPr>
          <p:spPr>
            <a:xfrm>
              <a:off x="3788246" y="811146"/>
              <a:ext cx="1935882" cy="48317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4790814" y="2149609"/>
              <a:ext cx="1373696" cy="5821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485066" y="2179195"/>
              <a:ext cx="2047371" cy="5821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Pensées 10"/>
            <p:cNvSpPr/>
            <p:nvPr/>
          </p:nvSpPr>
          <p:spPr>
            <a:xfrm>
              <a:off x="6485068" y="-173155"/>
              <a:ext cx="1728192" cy="577772"/>
            </a:xfrm>
            <a:prstGeom prst="cloudCallout">
              <a:avLst>
                <a:gd name="adj1" fmla="val -101695"/>
                <a:gd name="adj2" fmla="val 107247"/>
              </a:avLst>
            </a:prstGeom>
            <a:solidFill>
              <a:srgbClr val="FCD8E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A</a:t>
              </a:r>
              <a:r>
                <a:rPr lang="fr-FR" b="1" dirty="0" err="1" smtClean="0">
                  <a:solidFill>
                    <a:schemeClr val="tx1"/>
                  </a:solidFill>
                </a:rPr>
                <a:t>lkane</a:t>
              </a:r>
              <a:endParaRPr lang="fr-FR" b="1" dirty="0">
                <a:solidFill>
                  <a:schemeClr val="tx1"/>
                </a:solidFill>
              </a:endParaRPr>
            </a:p>
          </p:txBody>
        </p:sp>
        <p:sp>
          <p:nvSpPr>
            <p:cNvPr id="12" name="Pensées 11"/>
            <p:cNvSpPr/>
            <p:nvPr/>
          </p:nvSpPr>
          <p:spPr>
            <a:xfrm>
              <a:off x="5300414" y="1294323"/>
              <a:ext cx="1728192" cy="577772"/>
            </a:xfrm>
            <a:prstGeom prst="cloudCallout">
              <a:avLst>
                <a:gd name="adj1" fmla="val -47288"/>
                <a:gd name="adj2" fmla="val 87229"/>
              </a:avLst>
            </a:prstGeom>
            <a:solidFill>
              <a:srgbClr val="FCD8E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Alkene</a:t>
              </a:r>
              <a:endParaRPr lang="fr-FR" b="1" dirty="0">
                <a:solidFill>
                  <a:schemeClr val="tx1"/>
                </a:solidFill>
              </a:endParaRPr>
            </a:p>
          </p:txBody>
        </p:sp>
        <p:sp>
          <p:nvSpPr>
            <p:cNvPr id="13" name="Pensées 12"/>
            <p:cNvSpPr/>
            <p:nvPr/>
          </p:nvSpPr>
          <p:spPr>
            <a:xfrm>
              <a:off x="7344702" y="1274081"/>
              <a:ext cx="1728192" cy="577772"/>
            </a:xfrm>
            <a:prstGeom prst="cloudCallout">
              <a:avLst>
                <a:gd name="adj1" fmla="val -72090"/>
                <a:gd name="adj2" fmla="val 92175"/>
              </a:avLst>
            </a:prstGeom>
            <a:solidFill>
              <a:srgbClr val="FCD8E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tx1"/>
                  </a:solidFill>
                </a:rPr>
                <a:t>Alkyne</a:t>
              </a:r>
              <a:endParaRPr lang="fr-FR" b="1" dirty="0">
                <a:solidFill>
                  <a:schemeClr val="tx1"/>
                </a:solidFill>
              </a:endParaRPr>
            </a:p>
          </p:txBody>
        </p:sp>
      </p:grpSp>
      <p:grpSp>
        <p:nvGrpSpPr>
          <p:cNvPr id="14" name="Groupe 13"/>
          <p:cNvGrpSpPr/>
          <p:nvPr/>
        </p:nvGrpSpPr>
        <p:grpSpPr>
          <a:xfrm>
            <a:off x="26945" y="589733"/>
            <a:ext cx="9117055" cy="648072"/>
            <a:chOff x="26945" y="368660"/>
            <a:chExt cx="9117055" cy="648072"/>
          </a:xfrm>
        </p:grpSpPr>
        <p:cxnSp>
          <p:nvCxnSpPr>
            <p:cNvPr id="15" name="Connecteur droit 14"/>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9" name="Rectangle 18"/>
          <p:cNvSpPr/>
          <p:nvPr/>
        </p:nvSpPr>
        <p:spPr>
          <a:xfrm>
            <a:off x="103230" y="1412776"/>
            <a:ext cx="4771371" cy="400110"/>
          </a:xfrm>
          <a:prstGeom prst="rect">
            <a:avLst/>
          </a:prstGeom>
        </p:spPr>
        <p:txBody>
          <a:bodyPr wrap="none">
            <a:spAutoFit/>
          </a:bodyPr>
          <a:lstStyle/>
          <a:p>
            <a:r>
              <a:rPr lang="en-US" sz="2000" b="1" dirty="0">
                <a:solidFill>
                  <a:srgbClr val="FF0066"/>
                </a:solidFill>
              </a:rPr>
              <a:t>Types of Main Chains in Organic </a:t>
            </a:r>
            <a:r>
              <a:rPr lang="en-US" sz="2000" b="1" dirty="0" smtClean="0">
                <a:solidFill>
                  <a:srgbClr val="FF0066"/>
                </a:solidFill>
              </a:rPr>
              <a:t>Chemistry</a:t>
            </a:r>
            <a:r>
              <a:rPr lang="en-US" b="1" dirty="0" smtClean="0">
                <a:solidFill>
                  <a:srgbClr val="FF0066"/>
                </a:solidFill>
              </a:rPr>
              <a:t>:</a:t>
            </a:r>
            <a:endParaRPr lang="fr-FR" b="1" dirty="0">
              <a:solidFill>
                <a:srgbClr val="FF0066"/>
              </a:solidFill>
            </a:endParaRPr>
          </a:p>
        </p:txBody>
      </p:sp>
      <p:sp>
        <p:nvSpPr>
          <p:cNvPr id="20" name="Rectangle 19"/>
          <p:cNvSpPr/>
          <p:nvPr/>
        </p:nvSpPr>
        <p:spPr>
          <a:xfrm>
            <a:off x="7394670" y="220401"/>
            <a:ext cx="1512850" cy="400110"/>
          </a:xfrm>
          <a:prstGeom prst="rect">
            <a:avLst/>
          </a:prstGeom>
        </p:spPr>
        <p:txBody>
          <a:bodyPr wrap="none">
            <a:spAutoFit/>
          </a:bodyPr>
          <a:lstStyle/>
          <a:p>
            <a:r>
              <a:rPr lang="fr-FR" sz="2000" b="1" i="1" dirty="0">
                <a:solidFill>
                  <a:srgbClr val="FF0066"/>
                </a:solidFill>
              </a:rPr>
              <a:t>Introduction</a:t>
            </a:r>
            <a:endParaRPr lang="fr-FR" sz="2000" i="1" dirty="0">
              <a:solidFill>
                <a:srgbClr val="FF0066"/>
              </a:solidFill>
            </a:endParaRPr>
          </a:p>
        </p:txBody>
      </p:sp>
    </p:spTree>
    <p:extLst>
      <p:ext uri="{BB962C8B-B14F-4D97-AF65-F5344CB8AC3E}">
        <p14:creationId xmlns:p14="http://schemas.microsoft.com/office/powerpoint/2010/main" val="11073949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3750" t="14519" r="25000" b="25333"/>
          <a:stretch/>
        </p:blipFill>
        <p:spPr bwMode="auto">
          <a:xfrm>
            <a:off x="615971" y="1237805"/>
            <a:ext cx="8246184" cy="5443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894460" y="769753"/>
            <a:ext cx="3320140" cy="369332"/>
          </a:xfrm>
          <a:prstGeom prst="rect">
            <a:avLst/>
          </a:prstGeom>
        </p:spPr>
        <p:txBody>
          <a:bodyPr wrap="none">
            <a:spAutoFit/>
          </a:bodyPr>
          <a:lstStyle/>
          <a:p>
            <a:pPr marL="285750" indent="-285750">
              <a:buFont typeface="Arial" panose="020B0604020202020204" pitchFamily="34" charset="0"/>
              <a:buChar char="•"/>
            </a:pPr>
            <a:r>
              <a:rPr lang="fr-FR" b="1" dirty="0">
                <a:solidFill>
                  <a:srgbClr val="FF0000"/>
                </a:solidFill>
                <a:latin typeface="Times New Roman" panose="02020603050405020304" pitchFamily="18" charset="0"/>
                <a:cs typeface="Times New Roman" panose="02020603050405020304" pitchFamily="18" charset="0"/>
              </a:rPr>
              <a:t>Debye–</a:t>
            </a:r>
            <a:r>
              <a:rPr lang="fr-FR" b="1" dirty="0" err="1">
                <a:solidFill>
                  <a:srgbClr val="FF0000"/>
                </a:solidFill>
                <a:latin typeface="Times New Roman" panose="02020603050405020304" pitchFamily="18" charset="0"/>
                <a:cs typeface="Times New Roman" panose="02020603050405020304" pitchFamily="18" charset="0"/>
              </a:rPr>
              <a:t>Hückel</a:t>
            </a:r>
            <a:r>
              <a:rPr lang="fr-FR" b="1" dirty="0">
                <a:solidFill>
                  <a:srgbClr val="FF0000"/>
                </a:solidFill>
                <a:latin typeface="Times New Roman" panose="02020603050405020304" pitchFamily="18" charset="0"/>
                <a:cs typeface="Times New Roman" panose="02020603050405020304" pitchFamily="18" charset="0"/>
              </a:rPr>
              <a:t> </a:t>
            </a:r>
            <a:r>
              <a:rPr lang="fr-FR" b="1" dirty="0" err="1">
                <a:solidFill>
                  <a:srgbClr val="FF0000"/>
                </a:solidFill>
                <a:latin typeface="Times New Roman" panose="02020603050405020304" pitchFamily="18" charset="0"/>
                <a:cs typeface="Times New Roman" panose="02020603050405020304" pitchFamily="18" charset="0"/>
              </a:rPr>
              <a:t>Limiting</a:t>
            </a:r>
            <a:r>
              <a:rPr lang="fr-FR" b="1" dirty="0">
                <a:solidFill>
                  <a:srgbClr val="FF0000"/>
                </a:solidFill>
                <a:latin typeface="Times New Roman" panose="02020603050405020304" pitchFamily="18" charset="0"/>
                <a:cs typeface="Times New Roman" panose="02020603050405020304" pitchFamily="18" charset="0"/>
              </a:rPr>
              <a:t> Law</a:t>
            </a:r>
          </a:p>
        </p:txBody>
      </p:sp>
    </p:spTree>
    <p:extLst>
      <p:ext uri="{BB962C8B-B14F-4D97-AF65-F5344CB8AC3E}">
        <p14:creationId xmlns:p14="http://schemas.microsoft.com/office/powerpoint/2010/main" val="368430163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colorTemperature colorTemp="4700"/>
                    </a14:imgEffect>
                  </a14:imgLayer>
                </a14:imgProps>
              </a:ext>
              <a:ext uri="{28A0092B-C50C-407E-A947-70E740481C1C}">
                <a14:useLocalDpi xmlns:a14="http://schemas.microsoft.com/office/drawing/2010/main" val="0"/>
              </a:ext>
            </a:extLst>
          </a:blip>
          <a:srcRect l="10167" t="22519" r="18750" b="30674"/>
          <a:stretch/>
        </p:blipFill>
        <p:spPr bwMode="auto">
          <a:xfrm>
            <a:off x="251520" y="1412776"/>
            <a:ext cx="8666480" cy="3210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8605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1043608" y="807833"/>
            <a:ext cx="4572000" cy="646331"/>
          </a:xfrm>
          <a:prstGeom prst="rect">
            <a:avLst/>
          </a:prstGeom>
        </p:spPr>
        <p:txBody>
          <a:bodyPr>
            <a:spAutoFit/>
          </a:bodyPr>
          <a:lstStyle/>
          <a:p>
            <a:r>
              <a:rPr lang="en-US" b="1" dirty="0" smtClean="0">
                <a:solidFill>
                  <a:srgbClr val="00B050"/>
                </a:solidFill>
                <a:latin typeface="Times New Roman" panose="02020603050405020304" pitchFamily="18" charset="0"/>
                <a:cs typeface="Times New Roman" panose="02020603050405020304" pitchFamily="18" charset="0"/>
              </a:rPr>
              <a:t>IX- ionic mobility</a:t>
            </a:r>
          </a:p>
          <a:p>
            <a:pPr marL="285750" indent="-285750">
              <a:buFont typeface="Arial" panose="020B0604020202020204" pitchFamily="34" charset="0"/>
              <a:buChar char="•"/>
            </a:pPr>
            <a:r>
              <a:rPr lang="en-US" b="1" dirty="0" smtClean="0">
                <a:solidFill>
                  <a:srgbClr val="FF0000"/>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Experimental Setup</a:t>
            </a:r>
          </a:p>
        </p:txBody>
      </p:sp>
      <p:pic>
        <p:nvPicPr>
          <p:cNvPr id="9218"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6417" t="26963" r="18583" b="28889"/>
          <a:stretch/>
        </p:blipFill>
        <p:spPr bwMode="auto">
          <a:xfrm>
            <a:off x="-10448" y="1490116"/>
            <a:ext cx="9144000" cy="3027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667" t="43801" r="34250" b="11112"/>
          <a:stretch/>
        </p:blipFill>
        <p:spPr bwMode="auto">
          <a:xfrm>
            <a:off x="2527268" y="4482836"/>
            <a:ext cx="2595240" cy="1931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020035" y="6488668"/>
            <a:ext cx="3609706" cy="369332"/>
          </a:xfrm>
          <a:prstGeom prst="rect">
            <a:avLst/>
          </a:prstGeom>
        </p:spPr>
        <p:txBody>
          <a:bodyPr wrap="none">
            <a:spAutoFit/>
          </a:bodyPr>
          <a:lstStyle/>
          <a:p>
            <a:r>
              <a:rPr lang="en-US" dirty="0"/>
              <a:t>movement of ions in an electric field</a:t>
            </a:r>
            <a:endParaRPr lang="fr-FR" dirty="0"/>
          </a:p>
        </p:txBody>
      </p:sp>
    </p:spTree>
    <p:extLst>
      <p:ext uri="{BB962C8B-B14F-4D97-AF65-F5344CB8AC3E}">
        <p14:creationId xmlns:p14="http://schemas.microsoft.com/office/powerpoint/2010/main" val="4720774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10242"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1834" t="20000" r="22500" b="46964"/>
          <a:stretch/>
        </p:blipFill>
        <p:spPr bwMode="auto">
          <a:xfrm>
            <a:off x="144179" y="1543328"/>
            <a:ext cx="8440250" cy="2817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863588" y="1143218"/>
            <a:ext cx="1775551" cy="400110"/>
          </a:xfrm>
          <a:prstGeom prst="rect">
            <a:avLst/>
          </a:prstGeom>
        </p:spPr>
        <p:txBody>
          <a:bodyPr wrap="none">
            <a:spAutoFit/>
          </a:bodyPr>
          <a:lstStyle/>
          <a:p>
            <a:pPr marL="285750" indent="-285750">
              <a:buFont typeface="Arial" panose="020B0604020202020204" pitchFamily="34" charset="0"/>
              <a:buChar char="•"/>
            </a:pPr>
            <a:r>
              <a:rPr lang="fr-FR" sz="2000" b="1" dirty="0">
                <a:solidFill>
                  <a:srgbClr val="FF0000"/>
                </a:solidFill>
                <a:latin typeface="Times New Roman" panose="02020603050405020304" pitchFamily="18" charset="0"/>
                <a:cs typeface="Times New Roman" panose="02020603050405020304" pitchFamily="18" charset="0"/>
              </a:rPr>
              <a:t>Ion </a:t>
            </a:r>
            <a:r>
              <a:rPr lang="fr-FR" sz="2000" b="1" dirty="0" err="1">
                <a:solidFill>
                  <a:srgbClr val="FF0000"/>
                </a:solidFill>
                <a:latin typeface="Times New Roman" panose="02020603050405020304" pitchFamily="18" charset="0"/>
                <a:cs typeface="Times New Roman" panose="02020603050405020304" pitchFamily="18" charset="0"/>
              </a:rPr>
              <a:t>Velocity</a:t>
            </a:r>
            <a:endParaRPr lang="fr-FR" sz="2000" b="1" dirty="0">
              <a:solidFill>
                <a:srgbClr val="FF0000"/>
              </a:solidFill>
              <a:latin typeface="Times New Roman" panose="02020603050405020304" pitchFamily="18" charset="0"/>
              <a:cs typeface="Times New Roman" panose="02020603050405020304" pitchFamily="18" charset="0"/>
            </a:endParaRPr>
          </a:p>
        </p:txBody>
      </p:sp>
      <p:pic>
        <p:nvPicPr>
          <p:cNvPr id="10243" name="Picture 3"/>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31750" t="58667" r="18750" b="13777"/>
          <a:stretch/>
        </p:blipFill>
        <p:spPr bwMode="auto">
          <a:xfrm>
            <a:off x="1547664" y="4293096"/>
            <a:ext cx="6035040" cy="1889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884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112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916" t="21777" r="22417" b="28445"/>
          <a:stretch/>
        </p:blipFill>
        <p:spPr bwMode="auto">
          <a:xfrm>
            <a:off x="683568" y="913769"/>
            <a:ext cx="8542138" cy="422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21060" t="38667" r="26083" b="42963"/>
          <a:stretch/>
        </p:blipFill>
        <p:spPr bwMode="auto">
          <a:xfrm>
            <a:off x="701895" y="5134589"/>
            <a:ext cx="8055716" cy="157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364088" y="134076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42776" y="566124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382736" y="458112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4067944" y="1340768"/>
            <a:ext cx="1314792" cy="57606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4049296" y="4608200"/>
            <a:ext cx="1314792" cy="57606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3752176" y="5517232"/>
            <a:ext cx="2115968" cy="64807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494893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5364088" y="134076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42776" y="566124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382736" y="458112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340040" y="1259802"/>
            <a:ext cx="8542176" cy="1231106"/>
          </a:xfrm>
          <a:prstGeom prst="rect">
            <a:avLst/>
          </a:prstGeom>
        </p:spPr>
        <p:txBody>
          <a:bodyPr wrap="square">
            <a:spAutoFit/>
          </a:bodyPr>
          <a:lstStyle/>
          <a:p>
            <a:r>
              <a:rPr lang="en-US" sz="2000" b="1" dirty="0" err="1" smtClean="0">
                <a:solidFill>
                  <a:srgbClr val="00B050"/>
                </a:solidFill>
                <a:latin typeface="Times New Roman" panose="02020603050405020304" pitchFamily="18" charset="0"/>
                <a:cs typeface="Times New Roman" panose="02020603050405020304" pitchFamily="18" charset="0"/>
              </a:rPr>
              <a:t>X.Transport</a:t>
            </a:r>
            <a:r>
              <a:rPr lang="en-US" sz="2000" b="1" dirty="0" smtClean="0">
                <a:solidFill>
                  <a:srgbClr val="00B050"/>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Number </a:t>
            </a:r>
            <a:r>
              <a:rPr lang="en-US" sz="2000" b="1" dirty="0" err="1" smtClean="0">
                <a:solidFill>
                  <a:srgbClr val="00B050"/>
                </a:solidFill>
                <a:latin typeface="Times New Roman" panose="02020603050405020304" pitchFamily="18" charset="0"/>
                <a:cs typeface="Times New Roman" panose="02020603050405020304" pitchFamily="18" charset="0"/>
              </a:rPr>
              <a:t>t</a:t>
            </a:r>
            <a:r>
              <a:rPr lang="en-US" sz="2000" b="1" baseline="-25000" dirty="0" err="1" smtClean="0">
                <a:solidFill>
                  <a:srgbClr val="00B050"/>
                </a:solidFill>
                <a:latin typeface="Times New Roman" panose="02020603050405020304" pitchFamily="18" charset="0"/>
                <a:cs typeface="Times New Roman" panose="02020603050405020304" pitchFamily="18" charset="0"/>
              </a:rPr>
              <a:t>i</a:t>
            </a:r>
            <a:endParaRPr lang="en-US" b="1" baseline="-25000" dirty="0"/>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transport number</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t>
            </a:r>
            <a:r>
              <a:rPr lang="en-US" baseline="-25000"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an ion </a:t>
            </a:r>
            <a:r>
              <a:rPr lang="en-US"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represents </a:t>
            </a:r>
            <a:r>
              <a:rPr lang="en-US" b="1" dirty="0">
                <a:latin typeface="Times New Roman" panose="02020603050405020304" pitchFamily="18" charset="0"/>
                <a:cs typeface="Times New Roman" panose="02020603050405020304" pitchFamily="18" charset="0"/>
              </a:rPr>
              <a:t>the fraction of the total electric current</a:t>
            </a:r>
            <a:r>
              <a:rPr lang="en-US" dirty="0">
                <a:latin typeface="Times New Roman" panose="02020603050405020304" pitchFamily="18" charset="0"/>
                <a:cs typeface="Times New Roman" panose="02020603050405020304" pitchFamily="18" charset="0"/>
              </a:rPr>
              <a:t> carried by that ion in an electrolytic solution.</a:t>
            </a:r>
          </a:p>
          <a:p>
            <a:r>
              <a:rPr lang="en-US" dirty="0" smtClean="0">
                <a:solidFill>
                  <a:srgbClr val="FF0066"/>
                </a:solidFill>
                <a:latin typeface="Times New Roman" panose="02020603050405020304" pitchFamily="18" charset="0"/>
                <a:cs typeface="Times New Roman" panose="02020603050405020304" pitchFamily="18" charset="0"/>
              </a:rPr>
              <a:t> </a:t>
            </a:r>
            <a:r>
              <a:rPr lang="en-US" b="1" dirty="0">
                <a:solidFill>
                  <a:srgbClr val="FF0066"/>
                </a:solidFill>
                <a:latin typeface="Times New Roman" panose="02020603050405020304" pitchFamily="18" charset="0"/>
                <a:cs typeface="Times New Roman" panose="02020603050405020304" pitchFamily="18" charset="0"/>
              </a:rPr>
              <a:t>General formula</a:t>
            </a:r>
            <a:r>
              <a:rPr lang="en-US" dirty="0">
                <a:solidFill>
                  <a:srgbClr val="FF0066"/>
                </a:solidFill>
                <a:latin typeface="Times New Roman" panose="02020603050405020304" pitchFamily="18" charset="0"/>
                <a:cs typeface="Times New Roman" panose="02020603050405020304" pitchFamily="18" charset="0"/>
              </a:rPr>
              <a:t>:</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0897" t="19551" r="34136" b="71063"/>
          <a:stretch/>
        </p:blipFill>
        <p:spPr bwMode="auto">
          <a:xfrm>
            <a:off x="3362960" y="2452387"/>
            <a:ext cx="2379816" cy="83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833" t="33026" r="29805" b="33200"/>
          <a:stretch/>
        </p:blipFill>
        <p:spPr bwMode="auto">
          <a:xfrm>
            <a:off x="643124" y="3318624"/>
            <a:ext cx="5940660" cy="302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44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5364088" y="134076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42776" y="566124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382736" y="458112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3535" y="1130998"/>
            <a:ext cx="9036496" cy="5632311"/>
          </a:xfrm>
          <a:prstGeom prst="rect">
            <a:avLst/>
          </a:prstGeom>
        </p:spPr>
        <p:txBody>
          <a:bodyPr wrap="square">
            <a:spAutoFit/>
          </a:bodyPr>
          <a:lstStyle/>
          <a:p>
            <a:r>
              <a:rPr lang="en-US" b="1" dirty="0" smtClean="0">
                <a:solidFill>
                  <a:srgbClr val="FF0066"/>
                </a:solidFill>
                <a:latin typeface="Times New Roman" panose="02020603050405020304" pitchFamily="18" charset="0"/>
                <a:cs typeface="Times New Roman" panose="02020603050405020304" pitchFamily="18" charset="0"/>
              </a:rPr>
              <a:t>The </a:t>
            </a:r>
            <a:r>
              <a:rPr lang="en-US" b="1" dirty="0">
                <a:solidFill>
                  <a:srgbClr val="FF0066"/>
                </a:solidFill>
                <a:latin typeface="Times New Roman" panose="02020603050405020304" pitchFamily="18" charset="0"/>
                <a:cs typeface="Times New Roman" panose="02020603050405020304" pitchFamily="18" charset="0"/>
              </a:rPr>
              <a:t>Three Modes of Transport for Species in Solution</a:t>
            </a:r>
          </a:p>
          <a:p>
            <a:r>
              <a:rPr lang="en-US" dirty="0">
                <a:latin typeface="Times New Roman" panose="02020603050405020304" pitchFamily="18" charset="0"/>
                <a:cs typeface="Times New Roman" panose="02020603050405020304" pitchFamily="18" charset="0"/>
              </a:rPr>
              <a:t>When an electrochemical reaction occurs, the species present in the solution can move toward the electrodes through </a:t>
            </a:r>
            <a:r>
              <a:rPr lang="en-US" b="1" dirty="0">
                <a:latin typeface="Times New Roman" panose="02020603050405020304" pitchFamily="18" charset="0"/>
                <a:cs typeface="Times New Roman" panose="02020603050405020304" pitchFamily="18" charset="0"/>
              </a:rPr>
              <a:t>three mechanisms</a:t>
            </a:r>
            <a:r>
              <a:rPr lang="en-US" dirty="0">
                <a:latin typeface="Times New Roman" panose="02020603050405020304" pitchFamily="18" charset="0"/>
                <a:cs typeface="Times New Roman" panose="02020603050405020304" pitchFamily="18" charset="0"/>
              </a:rPr>
              <a:t>:</a:t>
            </a:r>
          </a:p>
          <a:p>
            <a:r>
              <a:rPr lang="en-US" b="1" dirty="0" smtClean="0">
                <a:solidFill>
                  <a:srgbClr val="0000FF"/>
                </a:solidFill>
                <a:latin typeface="Times New Roman" panose="02020603050405020304" pitchFamily="18" charset="0"/>
                <a:cs typeface="Times New Roman" panose="02020603050405020304" pitchFamily="18" charset="0"/>
              </a:rPr>
              <a:t>1</a:t>
            </a:r>
            <a:r>
              <a:rPr lang="en-US" b="1" dirty="0">
                <a:solidFill>
                  <a:srgbClr val="0000FF"/>
                </a:solidFill>
                <a:latin typeface="Times New Roman" panose="02020603050405020304" pitchFamily="18" charset="0"/>
                <a:cs typeface="Times New Roman" panose="02020603050405020304" pitchFamily="18" charset="0"/>
              </a:rPr>
              <a:t>. Convection:</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Mechanism</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Overall movement of the liquid caused externally (e.g., stirring, forced circulation, rotating electrode).</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Affected species</a:t>
            </a:r>
            <a:r>
              <a:rPr lang="en-US" dirty="0">
                <a:solidFill>
                  <a:srgbClr val="00B05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All species</a:t>
            </a:r>
            <a:r>
              <a:rPr lang="en-US" dirty="0">
                <a:latin typeface="Times New Roman" panose="02020603050405020304" pitchFamily="18" charset="0"/>
                <a:cs typeface="Times New Roman" panose="02020603050405020304" pitchFamily="18" charset="0"/>
              </a:rPr>
              <a:t>, whether charged or not.</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Purpose</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homogenize the solution and avoid ion accumulation near the electrodes.</a:t>
            </a:r>
          </a:p>
          <a:p>
            <a:r>
              <a:rPr lang="en-US" b="1" dirty="0" smtClean="0">
                <a:solidFill>
                  <a:srgbClr val="0000FF"/>
                </a:solidFill>
                <a:latin typeface="Times New Roman" panose="02020603050405020304" pitchFamily="18" charset="0"/>
                <a:cs typeface="Times New Roman" panose="02020603050405020304" pitchFamily="18" charset="0"/>
              </a:rPr>
              <a:t>2</a:t>
            </a:r>
            <a:r>
              <a:rPr lang="en-US" b="1" dirty="0">
                <a:solidFill>
                  <a:srgbClr val="0000FF"/>
                </a:solidFill>
                <a:latin typeface="Times New Roman" panose="02020603050405020304" pitchFamily="18" charset="0"/>
                <a:cs typeface="Times New Roman" panose="02020603050405020304" pitchFamily="18" charset="0"/>
              </a:rPr>
              <a:t>. Diffusion</a:t>
            </a:r>
            <a:r>
              <a:rPr lang="en-US"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Mechanism</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Movement of species </a:t>
            </a:r>
            <a:r>
              <a:rPr lang="en-US" b="1" dirty="0">
                <a:latin typeface="Times New Roman" panose="02020603050405020304" pitchFamily="18" charset="0"/>
                <a:cs typeface="Times New Roman" panose="02020603050405020304" pitchFamily="18" charset="0"/>
              </a:rPr>
              <a:t>from high concentration to low concentration</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Cause</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concentration gradient, i.e., a gradient in chemical potential.</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Affected species</a:t>
            </a:r>
            <a:r>
              <a:rPr lang="en-US" dirty="0">
                <a:solidFill>
                  <a:srgbClr val="00B05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Electroactive species</a:t>
            </a:r>
            <a:r>
              <a:rPr lang="en-US" dirty="0">
                <a:latin typeface="Times New Roman" panose="02020603050405020304" pitchFamily="18" charset="0"/>
                <a:cs typeface="Times New Roman" panose="02020603050405020304" pitchFamily="18" charset="0"/>
              </a:rPr>
              <a:t>, whether charged or neutral.</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Example</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If the concentration of an ion decreases near the electrode due to reduction, it diffuses toward the electrode from the bulk solution.</a:t>
            </a:r>
          </a:p>
          <a:p>
            <a:r>
              <a:rPr lang="en-US" b="1" dirty="0" smtClean="0">
                <a:solidFill>
                  <a:srgbClr val="0000FF"/>
                </a:solidFill>
                <a:latin typeface="Times New Roman" panose="02020603050405020304" pitchFamily="18" charset="0"/>
                <a:cs typeface="Times New Roman" panose="02020603050405020304" pitchFamily="18" charset="0"/>
              </a:rPr>
              <a:t>3</a:t>
            </a:r>
            <a:r>
              <a:rPr lang="en-US" b="1" dirty="0">
                <a:solidFill>
                  <a:srgbClr val="0000FF"/>
                </a:solidFill>
                <a:latin typeface="Times New Roman" panose="02020603050405020304" pitchFamily="18" charset="0"/>
                <a:cs typeface="Times New Roman" panose="02020603050405020304" pitchFamily="18" charset="0"/>
              </a:rPr>
              <a:t>. Migration:</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Mechanism</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Movement of ions </a:t>
            </a:r>
            <a:r>
              <a:rPr lang="en-US" b="1" dirty="0">
                <a:latin typeface="Times New Roman" panose="02020603050405020304" pitchFamily="18" charset="0"/>
                <a:cs typeface="Times New Roman" panose="02020603050405020304" pitchFamily="18" charset="0"/>
              </a:rPr>
              <a:t>under the effect of an electric field</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Cause</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 electrostatic potential gradient in the solution.</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Affected species</a:t>
            </a:r>
            <a:r>
              <a:rPr lang="en-US" dirty="0">
                <a:solidFill>
                  <a:srgbClr val="00B05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Only charged species</a:t>
            </a:r>
            <a:r>
              <a:rPr lang="en-US" dirty="0">
                <a:latin typeface="Times New Roman" panose="02020603050405020304" pitchFamily="18" charset="0"/>
                <a:cs typeface="Times New Roman" panose="02020603050405020304" pitchFamily="18" charset="0"/>
              </a:rPr>
              <a:t> (whether electroactive or not).</a:t>
            </a:r>
          </a:p>
          <a:p>
            <a:pPr marL="285750" indent="-285750">
              <a:buFont typeface="Arial" panose="020B0604020202020204" pitchFamily="34" charset="0"/>
              <a:buChar char="•"/>
            </a:pPr>
            <a:r>
              <a:rPr lang="en-US" b="1" dirty="0">
                <a:solidFill>
                  <a:srgbClr val="00B050"/>
                </a:solidFill>
                <a:latin typeface="Times New Roman" panose="02020603050405020304" pitchFamily="18" charset="0"/>
                <a:cs typeface="Times New Roman" panose="02020603050405020304" pitchFamily="18" charset="0"/>
              </a:rPr>
              <a:t>Example</a:t>
            </a:r>
            <a:r>
              <a:rPr lang="en-US" dirty="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Positive ions (cations) migrate toward the cathode (–), negative ions (anions) toward the anode (+).</a:t>
            </a:r>
          </a:p>
        </p:txBody>
      </p:sp>
    </p:spTree>
    <p:extLst>
      <p:ext uri="{BB962C8B-B14F-4D97-AF65-F5344CB8AC3E}">
        <p14:creationId xmlns:p14="http://schemas.microsoft.com/office/powerpoint/2010/main" val="39516443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5364088" y="134076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42776" y="566124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382736" y="458112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334" t="27259" r="16167" b="41482"/>
          <a:stretch/>
        </p:blipFill>
        <p:spPr bwMode="auto">
          <a:xfrm>
            <a:off x="90957" y="1340768"/>
            <a:ext cx="8807843" cy="3007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au 2"/>
          <p:cNvGraphicFramePr>
            <a:graphicFrameLocks noGrp="1"/>
          </p:cNvGraphicFramePr>
          <p:nvPr>
            <p:extLst>
              <p:ext uri="{D42A27DB-BD31-4B8C-83A1-F6EECF244321}">
                <p14:modId xmlns:p14="http://schemas.microsoft.com/office/powerpoint/2010/main" val="272717348"/>
              </p:ext>
            </p:extLst>
          </p:nvPr>
        </p:nvGraphicFramePr>
        <p:xfrm>
          <a:off x="90956" y="4797152"/>
          <a:ext cx="9002232" cy="1005840"/>
        </p:xfrm>
        <a:graphic>
          <a:graphicData uri="http://schemas.openxmlformats.org/drawingml/2006/table">
            <a:tbl>
              <a:tblPr>
                <a:tableStyleId>{5940675A-B579-460E-94D1-54222C63F5DA}</a:tableStyleId>
              </a:tblPr>
              <a:tblGrid>
                <a:gridCol w="1384700"/>
                <a:gridCol w="720080"/>
                <a:gridCol w="895964"/>
                <a:gridCol w="1000248"/>
                <a:gridCol w="1000248"/>
                <a:gridCol w="1000248"/>
                <a:gridCol w="1000248"/>
                <a:gridCol w="1000248"/>
                <a:gridCol w="1000248"/>
              </a:tblGrid>
              <a:tr h="0">
                <a:tc>
                  <a:txBody>
                    <a:bodyPr/>
                    <a:lstStyle/>
                    <a:p>
                      <a:r>
                        <a:rPr lang="fr-FR" dirty="0"/>
                        <a:t>Ion</a:t>
                      </a:r>
                      <a:endParaRPr lang="fr-FR" dirty="0">
                        <a:latin typeface="Times New Roman" panose="02020603050405020304" pitchFamily="18" charset="0"/>
                        <a:cs typeface="Times New Roman" panose="02020603050405020304" pitchFamily="18" charset="0"/>
                      </a:endParaRPr>
                    </a:p>
                  </a:txBody>
                  <a:tcPr anchor="ctr"/>
                </a:tc>
                <a:tc>
                  <a:txBody>
                    <a:bodyPr/>
                    <a:lstStyle/>
                    <a:p>
                      <a:r>
                        <a:rPr lang="fr-FR"/>
                        <a:t>H⁺</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Na⁺</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K⁺</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Fe²⁺</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Fe³⁺</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OH⁻</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NO₃⁻</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Cl⁻</a:t>
                      </a:r>
                      <a:endParaRPr lang="fr-FR">
                        <a:latin typeface="Times New Roman" panose="02020603050405020304" pitchFamily="18" charset="0"/>
                        <a:cs typeface="Times New Roman" panose="02020603050405020304" pitchFamily="18" charset="0"/>
                      </a:endParaRPr>
                    </a:p>
                  </a:txBody>
                  <a:tcPr anchor="ctr"/>
                </a:tc>
              </a:tr>
              <a:tr h="0">
                <a:tc>
                  <a:txBody>
                    <a:bodyPr/>
                    <a:lstStyle/>
                    <a:p>
                      <a:r>
                        <a:rPr lang="fr-FR" dirty="0"/>
                        <a:t>u⋅10</a:t>
                      </a:r>
                      <a:r>
                        <a:rPr lang="fr-FR" baseline="30000" dirty="0"/>
                        <a:t>8</a:t>
                      </a:r>
                      <a:r>
                        <a:rPr lang="fr-FR" dirty="0"/>
                        <a:t>u </a:t>
                      </a:r>
                      <a:r>
                        <a:rPr lang="fr-FR" dirty="0" smtClean="0"/>
                        <a:t> </a:t>
                      </a:r>
                      <a:r>
                        <a:rPr lang="fr-FR" dirty="0"/>
                        <a:t>(m²·V⁻¹·s⁻¹)</a:t>
                      </a:r>
                      <a:endParaRPr lang="fr-FR" dirty="0">
                        <a:latin typeface="Times New Roman" panose="02020603050405020304" pitchFamily="18" charset="0"/>
                        <a:cs typeface="Times New Roman" panose="02020603050405020304" pitchFamily="18" charset="0"/>
                      </a:endParaRPr>
                    </a:p>
                  </a:txBody>
                  <a:tcPr anchor="ctr"/>
                </a:tc>
                <a:tc>
                  <a:txBody>
                    <a:bodyPr/>
                    <a:lstStyle/>
                    <a:p>
                      <a:r>
                        <a:rPr lang="fr-FR"/>
                        <a:t>36.3</a:t>
                      </a:r>
                      <a:endParaRPr lang="fr-FR">
                        <a:latin typeface="Times New Roman" panose="02020603050405020304" pitchFamily="18" charset="0"/>
                        <a:cs typeface="Times New Roman" panose="02020603050405020304" pitchFamily="18" charset="0"/>
                      </a:endParaRPr>
                    </a:p>
                  </a:txBody>
                  <a:tcPr anchor="ctr"/>
                </a:tc>
                <a:tc>
                  <a:txBody>
                    <a:bodyPr/>
                    <a:lstStyle/>
                    <a:p>
                      <a:r>
                        <a:rPr lang="fr-FR" dirty="0"/>
                        <a:t>5.2</a:t>
                      </a:r>
                      <a:endParaRPr lang="fr-FR" dirty="0">
                        <a:latin typeface="Times New Roman" panose="02020603050405020304" pitchFamily="18" charset="0"/>
                        <a:cs typeface="Times New Roman" panose="02020603050405020304" pitchFamily="18" charset="0"/>
                      </a:endParaRPr>
                    </a:p>
                  </a:txBody>
                  <a:tcPr anchor="ctr"/>
                </a:tc>
                <a:tc>
                  <a:txBody>
                    <a:bodyPr/>
                    <a:lstStyle/>
                    <a:p>
                      <a:r>
                        <a:rPr lang="fr-FR"/>
                        <a:t>7.6</a:t>
                      </a:r>
                      <a:endParaRPr lang="fr-FR">
                        <a:latin typeface="Times New Roman" panose="02020603050405020304" pitchFamily="18" charset="0"/>
                        <a:cs typeface="Times New Roman" panose="02020603050405020304" pitchFamily="18" charset="0"/>
                      </a:endParaRPr>
                    </a:p>
                  </a:txBody>
                  <a:tcPr anchor="ctr"/>
                </a:tc>
                <a:tc>
                  <a:txBody>
                    <a:bodyPr/>
                    <a:lstStyle/>
                    <a:p>
                      <a:r>
                        <a:rPr lang="fr-FR" dirty="0"/>
                        <a:t>5.4</a:t>
                      </a:r>
                      <a:endParaRPr lang="fr-FR" dirty="0">
                        <a:latin typeface="Times New Roman" panose="02020603050405020304" pitchFamily="18" charset="0"/>
                        <a:cs typeface="Times New Roman" panose="02020603050405020304" pitchFamily="18" charset="0"/>
                      </a:endParaRPr>
                    </a:p>
                  </a:txBody>
                  <a:tcPr anchor="ctr"/>
                </a:tc>
                <a:tc>
                  <a:txBody>
                    <a:bodyPr/>
                    <a:lstStyle/>
                    <a:p>
                      <a:r>
                        <a:rPr lang="fr-FR"/>
                        <a:t>6.8</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20.6</a:t>
                      </a:r>
                      <a:endParaRPr lang="fr-FR">
                        <a:latin typeface="Times New Roman" panose="02020603050405020304" pitchFamily="18" charset="0"/>
                        <a:cs typeface="Times New Roman" panose="02020603050405020304" pitchFamily="18" charset="0"/>
                      </a:endParaRPr>
                    </a:p>
                  </a:txBody>
                  <a:tcPr anchor="ctr"/>
                </a:tc>
                <a:tc>
                  <a:txBody>
                    <a:bodyPr/>
                    <a:lstStyle/>
                    <a:p>
                      <a:r>
                        <a:rPr lang="fr-FR"/>
                        <a:t>7.4</a:t>
                      </a:r>
                      <a:endParaRPr lang="fr-FR">
                        <a:latin typeface="Times New Roman" panose="02020603050405020304" pitchFamily="18" charset="0"/>
                        <a:cs typeface="Times New Roman" panose="02020603050405020304" pitchFamily="18" charset="0"/>
                      </a:endParaRPr>
                    </a:p>
                  </a:txBody>
                  <a:tcPr anchor="ctr"/>
                </a:tc>
                <a:tc>
                  <a:txBody>
                    <a:bodyPr/>
                    <a:lstStyle/>
                    <a:p>
                      <a:r>
                        <a:rPr lang="fr-FR" dirty="0"/>
                        <a:t>7.9</a:t>
                      </a:r>
                      <a:endParaRPr lang="fr-FR"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9788269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5364088" y="134076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42776" y="566124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382736" y="458112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201" t="32000" r="17718" b="36741"/>
          <a:stretch/>
        </p:blipFill>
        <p:spPr bwMode="auto">
          <a:xfrm>
            <a:off x="26944" y="1772816"/>
            <a:ext cx="9117055" cy="3266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25391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5364088" y="134076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742776" y="566124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5382736" y="4581128"/>
            <a:ext cx="72008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347" t="27259" r="16903" b="43852"/>
          <a:stretch/>
        </p:blipFill>
        <p:spPr bwMode="auto">
          <a:xfrm>
            <a:off x="0" y="1772816"/>
            <a:ext cx="9220347"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977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6945" y="589733"/>
            <a:ext cx="9117055" cy="648072"/>
            <a:chOff x="26945" y="368660"/>
            <a:chExt cx="9117055" cy="648072"/>
          </a:xfrm>
        </p:grpSpPr>
        <p:cxnSp>
          <p:nvCxnSpPr>
            <p:cNvPr id="5" name="Connecteur droit 4"/>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Rectangle 8"/>
          <p:cNvSpPr/>
          <p:nvPr/>
        </p:nvSpPr>
        <p:spPr>
          <a:xfrm>
            <a:off x="7394670" y="220401"/>
            <a:ext cx="1512850" cy="400110"/>
          </a:xfrm>
          <a:prstGeom prst="rect">
            <a:avLst/>
          </a:prstGeom>
        </p:spPr>
        <p:txBody>
          <a:bodyPr wrap="none">
            <a:spAutoFit/>
          </a:bodyPr>
          <a:lstStyle/>
          <a:p>
            <a:r>
              <a:rPr lang="fr-FR" sz="2000" b="1" i="1" dirty="0">
                <a:solidFill>
                  <a:srgbClr val="FF0066"/>
                </a:solidFill>
              </a:rPr>
              <a:t>Introduction</a:t>
            </a:r>
            <a:endParaRPr lang="fr-FR" sz="2000" i="1" dirty="0">
              <a:solidFill>
                <a:srgbClr val="FF0066"/>
              </a:solidFill>
            </a:endParaRPr>
          </a:p>
        </p:txBody>
      </p:sp>
      <p:sp>
        <p:nvSpPr>
          <p:cNvPr id="10" name="Rectangle 9"/>
          <p:cNvSpPr/>
          <p:nvPr/>
        </p:nvSpPr>
        <p:spPr>
          <a:xfrm>
            <a:off x="67192" y="1916832"/>
            <a:ext cx="3917707" cy="954107"/>
          </a:xfrm>
          <a:prstGeom prst="rect">
            <a:avLst/>
          </a:prstGeom>
        </p:spPr>
        <p:txBody>
          <a:bodyPr wrap="square">
            <a:spAutoFit/>
          </a:bodyPr>
          <a:lstStyle/>
          <a:p>
            <a:pPr algn="ctr"/>
            <a:r>
              <a:rPr lang="en-US" sz="2800" b="1" dirty="0" smtClean="0">
                <a:solidFill>
                  <a:srgbClr val="FF0066"/>
                </a:solidFill>
                <a:latin typeface="Times New Roman" panose="02020603050405020304" pitchFamily="18" charset="0"/>
                <a:cs typeface="Times New Roman" panose="02020603050405020304" pitchFamily="18" charset="0"/>
              </a:rPr>
              <a:t>Representation of an organic molecule</a:t>
            </a:r>
            <a:endParaRPr lang="fr-FR" sz="2800" b="1" dirty="0">
              <a:solidFill>
                <a:srgbClr val="FF0066"/>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04" y="3429000"/>
            <a:ext cx="3198228"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259632" y="5487293"/>
            <a:ext cx="1161215" cy="461665"/>
          </a:xfrm>
          <a:prstGeom prst="rect">
            <a:avLst/>
          </a:prstGeom>
        </p:spPr>
        <p:txBody>
          <a:bodyPr wrap="none">
            <a:spAutoFit/>
          </a:bodyPr>
          <a:lstStyle/>
          <a:p>
            <a:r>
              <a:rPr lang="fr-FR" sz="2400" b="1" dirty="0"/>
              <a:t>Ethanol</a:t>
            </a:r>
            <a:endParaRPr lang="fr-FR" dirty="0"/>
          </a:p>
        </p:txBody>
      </p:sp>
      <p:sp>
        <p:nvSpPr>
          <p:cNvPr id="19" name="Arrondir un rectangle avec un coin du même côté 6"/>
          <p:cNvSpPr/>
          <p:nvPr/>
        </p:nvSpPr>
        <p:spPr>
          <a:xfrm>
            <a:off x="4050103" y="1195107"/>
            <a:ext cx="5010943" cy="86975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endParaRPr lang="fr-FR" sz="900" kern="1200"/>
          </a:p>
          <a:p>
            <a:pPr marL="57150" lvl="1" indent="-57150" algn="l" defTabSz="400050">
              <a:lnSpc>
                <a:spcPct val="90000"/>
              </a:lnSpc>
              <a:spcBef>
                <a:spcPct val="0"/>
              </a:spcBef>
              <a:spcAft>
                <a:spcPct val="15000"/>
              </a:spcAft>
              <a:buChar char="••"/>
            </a:pPr>
            <a:endParaRPr lang="fr-FR" sz="900" kern="1200"/>
          </a:p>
        </p:txBody>
      </p:sp>
      <p:sp>
        <p:nvSpPr>
          <p:cNvPr id="14" name="Rectangle à coins arrondis 13"/>
          <p:cNvSpPr/>
          <p:nvPr/>
        </p:nvSpPr>
        <p:spPr>
          <a:xfrm>
            <a:off x="3702058" y="913769"/>
            <a:ext cx="5358988" cy="5258229"/>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300000"/>
              </a:lnSpc>
            </a:pPr>
            <a:r>
              <a:rPr lang="fr-FR" sz="2400" b="1" dirty="0" err="1">
                <a:solidFill>
                  <a:srgbClr val="0000FF"/>
                </a:solidFill>
                <a:latin typeface="Times New Roman" panose="02020603050405020304" pitchFamily="18" charset="0"/>
                <a:cs typeface="Times New Roman" panose="02020603050405020304" pitchFamily="18" charset="0"/>
              </a:rPr>
              <a:t>Molecular</a:t>
            </a:r>
            <a:r>
              <a:rPr lang="fr-FR" sz="2400" b="1" dirty="0">
                <a:solidFill>
                  <a:srgbClr val="0000FF"/>
                </a:solidFill>
                <a:latin typeface="Times New Roman" panose="02020603050405020304" pitchFamily="18" charset="0"/>
                <a:cs typeface="Times New Roman" panose="02020603050405020304" pitchFamily="18" charset="0"/>
              </a:rPr>
              <a:t> </a:t>
            </a:r>
            <a:r>
              <a:rPr lang="fr-FR" sz="2400" b="1" dirty="0" smtClean="0">
                <a:solidFill>
                  <a:srgbClr val="0000FF"/>
                </a:solidFill>
                <a:latin typeface="Times New Roman" panose="02020603050405020304" pitchFamily="18" charset="0"/>
                <a:cs typeface="Times New Roman" panose="02020603050405020304" pitchFamily="18" charset="0"/>
              </a:rPr>
              <a:t>formula:</a:t>
            </a:r>
          </a:p>
          <a:p>
            <a:pPr>
              <a:lnSpc>
                <a:spcPct val="300000"/>
              </a:lnSpc>
            </a:pPr>
            <a:r>
              <a:rPr lang="fr-FR" sz="2400" b="1" dirty="0">
                <a:solidFill>
                  <a:srgbClr val="0000FF"/>
                </a:solidFill>
                <a:latin typeface="Times New Roman" panose="02020603050405020304" pitchFamily="18" charset="0"/>
                <a:cs typeface="Times New Roman" panose="02020603050405020304" pitchFamily="18" charset="0"/>
              </a:rPr>
              <a:t>Structural </a:t>
            </a:r>
            <a:r>
              <a:rPr lang="fr-FR" sz="2400" b="1" dirty="0" smtClean="0">
                <a:solidFill>
                  <a:srgbClr val="0000FF"/>
                </a:solidFill>
                <a:latin typeface="Times New Roman" panose="02020603050405020304" pitchFamily="18" charset="0"/>
                <a:cs typeface="Times New Roman" panose="02020603050405020304" pitchFamily="18" charset="0"/>
              </a:rPr>
              <a:t>formula:</a:t>
            </a:r>
          </a:p>
          <a:p>
            <a:pPr>
              <a:lnSpc>
                <a:spcPct val="300000"/>
              </a:lnSpc>
            </a:pPr>
            <a:r>
              <a:rPr lang="fr-FR" sz="2400" b="1" dirty="0">
                <a:solidFill>
                  <a:srgbClr val="0000FF"/>
                </a:solidFill>
                <a:latin typeface="Times New Roman" panose="02020603050405020304" pitchFamily="18" charset="0"/>
                <a:cs typeface="Times New Roman" panose="02020603050405020304" pitchFamily="18" charset="0"/>
              </a:rPr>
              <a:t>Condensed </a:t>
            </a:r>
            <a:r>
              <a:rPr lang="fr-FR" sz="2400" b="1" dirty="0" smtClean="0">
                <a:solidFill>
                  <a:srgbClr val="0000FF"/>
                </a:solidFill>
                <a:latin typeface="Times New Roman" panose="02020603050405020304" pitchFamily="18" charset="0"/>
                <a:cs typeface="Times New Roman" panose="02020603050405020304" pitchFamily="18" charset="0"/>
              </a:rPr>
              <a:t>formula:</a:t>
            </a:r>
          </a:p>
          <a:p>
            <a:pPr>
              <a:lnSpc>
                <a:spcPct val="300000"/>
              </a:lnSpc>
            </a:pPr>
            <a:r>
              <a:rPr lang="fr-FR" sz="2400" b="1" dirty="0" err="1">
                <a:solidFill>
                  <a:srgbClr val="0000FF"/>
                </a:solidFill>
                <a:latin typeface="Times New Roman" panose="02020603050405020304" pitchFamily="18" charset="0"/>
                <a:cs typeface="Times New Roman" panose="02020603050405020304" pitchFamily="18" charset="0"/>
              </a:rPr>
              <a:t>Skeletal</a:t>
            </a:r>
            <a:r>
              <a:rPr lang="fr-FR" sz="2400" b="1" dirty="0">
                <a:solidFill>
                  <a:srgbClr val="0000FF"/>
                </a:solidFill>
                <a:latin typeface="Times New Roman" panose="02020603050405020304" pitchFamily="18" charset="0"/>
                <a:cs typeface="Times New Roman" panose="02020603050405020304" pitchFamily="18" charset="0"/>
              </a:rPr>
              <a:t> formula</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1750538"/>
            <a:ext cx="15430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8862" t="15191" r="21084" b="62630"/>
          <a:stretch/>
        </p:blipFill>
        <p:spPr bwMode="auto">
          <a:xfrm>
            <a:off x="6725393" y="4126770"/>
            <a:ext cx="1940299" cy="404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8426" t="63718" r="18124" b="2397"/>
          <a:stretch/>
        </p:blipFill>
        <p:spPr bwMode="auto">
          <a:xfrm>
            <a:off x="6674251" y="2809348"/>
            <a:ext cx="2233269" cy="673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10827" t="27364" r="8310" b="26812"/>
          <a:stretch/>
        </p:blipFill>
        <p:spPr bwMode="auto">
          <a:xfrm>
            <a:off x="6425065" y="4869160"/>
            <a:ext cx="2301415" cy="848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3134950" y="1368375"/>
            <a:ext cx="3917707" cy="523220"/>
          </a:xfrm>
          <a:prstGeom prst="rect">
            <a:avLst/>
          </a:prstGeom>
        </p:spPr>
        <p:txBody>
          <a:bodyPr wrap="square">
            <a:spAutoFit/>
          </a:bodyPr>
          <a:lstStyle/>
          <a:p>
            <a:pPr algn="ctr"/>
            <a:r>
              <a:rPr lang="ar-SA" sz="2800" b="1" dirty="0" smtClean="0">
                <a:solidFill>
                  <a:srgbClr val="FF0066"/>
                </a:solidFill>
                <a:latin typeface="Times New Roman" panose="02020603050405020304" pitchFamily="18" charset="0"/>
                <a:cs typeface="Times New Roman" panose="02020603050405020304" pitchFamily="18" charset="0"/>
              </a:rPr>
              <a:t>الصيغة المجملة </a:t>
            </a:r>
            <a:endParaRPr lang="fr-FR" sz="2800" b="1" dirty="0">
              <a:solidFill>
                <a:srgbClr val="FF0066"/>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453569" y="2547738"/>
            <a:ext cx="3917707" cy="523220"/>
          </a:xfrm>
          <a:prstGeom prst="rect">
            <a:avLst/>
          </a:prstGeom>
        </p:spPr>
        <p:txBody>
          <a:bodyPr wrap="square">
            <a:spAutoFit/>
          </a:bodyPr>
          <a:lstStyle/>
          <a:p>
            <a:pPr algn="ctr"/>
            <a:r>
              <a:rPr lang="ar-SA" sz="2800" b="1" dirty="0" smtClean="0">
                <a:solidFill>
                  <a:srgbClr val="FF0066"/>
                </a:solidFill>
                <a:latin typeface="Times New Roman" panose="02020603050405020304" pitchFamily="18" charset="0"/>
                <a:cs typeface="Times New Roman" panose="02020603050405020304" pitchFamily="18" charset="0"/>
              </a:rPr>
              <a:t>الصيغة المفصلة </a:t>
            </a:r>
            <a:endParaRPr lang="fr-FR" sz="2800" b="1" dirty="0">
              <a:solidFill>
                <a:srgbClr val="FF0066"/>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3347864" y="3603550"/>
            <a:ext cx="3917707" cy="523220"/>
          </a:xfrm>
          <a:prstGeom prst="rect">
            <a:avLst/>
          </a:prstGeom>
        </p:spPr>
        <p:txBody>
          <a:bodyPr wrap="square">
            <a:spAutoFit/>
          </a:bodyPr>
          <a:lstStyle/>
          <a:p>
            <a:pPr algn="ctr"/>
            <a:r>
              <a:rPr lang="ar-SA" sz="2800" b="1" dirty="0" smtClean="0">
                <a:solidFill>
                  <a:srgbClr val="FF0066"/>
                </a:solidFill>
                <a:latin typeface="Times New Roman" panose="02020603050405020304" pitchFamily="18" charset="0"/>
                <a:cs typeface="Times New Roman" panose="02020603050405020304" pitchFamily="18" charset="0"/>
              </a:rPr>
              <a:t>الصيغة النصف المفصلة </a:t>
            </a:r>
            <a:endParaRPr lang="fr-FR" sz="2800" b="1" dirty="0">
              <a:solidFill>
                <a:srgbClr val="FF0066"/>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3347864" y="4705980"/>
            <a:ext cx="3917707" cy="523220"/>
          </a:xfrm>
          <a:prstGeom prst="rect">
            <a:avLst/>
          </a:prstGeom>
        </p:spPr>
        <p:txBody>
          <a:bodyPr wrap="square">
            <a:spAutoFit/>
          </a:bodyPr>
          <a:lstStyle/>
          <a:p>
            <a:pPr algn="ctr"/>
            <a:r>
              <a:rPr lang="ar-SA" sz="2800" b="1" smtClean="0">
                <a:solidFill>
                  <a:srgbClr val="FF0066"/>
                </a:solidFill>
                <a:latin typeface="Times New Roman" panose="02020603050405020304" pitchFamily="18" charset="0"/>
                <a:cs typeface="Times New Roman" panose="02020603050405020304" pitchFamily="18" charset="0"/>
              </a:rPr>
              <a:t>الصيغة الطوبولوجية</a:t>
            </a:r>
            <a:endParaRPr lang="fr-FR" sz="2800" b="1" dirty="0">
              <a:solidFill>
                <a:srgbClr val="FF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3196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26945" y="589733"/>
            <a:ext cx="9117055" cy="648072"/>
            <a:chOff x="26945" y="368660"/>
            <a:chExt cx="9117055" cy="648072"/>
          </a:xfrm>
        </p:grpSpPr>
        <p:cxnSp>
          <p:nvCxnSpPr>
            <p:cNvPr id="11" name="Connecteur droit 10"/>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Rectangle 15"/>
          <p:cNvSpPr/>
          <p:nvPr/>
        </p:nvSpPr>
        <p:spPr>
          <a:xfrm>
            <a:off x="1907704" y="1054098"/>
            <a:ext cx="2715295" cy="523220"/>
          </a:xfrm>
          <a:prstGeom prst="rect">
            <a:avLst/>
          </a:prstGeom>
        </p:spPr>
        <p:txBody>
          <a:bodyPr wrap="none">
            <a:spAutoFit/>
          </a:bodyPr>
          <a:lstStyle/>
          <a:p>
            <a:r>
              <a:rPr lang="fr-FR" sz="2800" b="1" dirty="0"/>
              <a:t>General formula</a:t>
            </a:r>
            <a:r>
              <a:rPr lang="fr-FR" sz="2800" b="1" dirty="0" smtClean="0"/>
              <a:t>:</a:t>
            </a:r>
            <a:endParaRPr lang="fr-FR" sz="2800" dirty="0"/>
          </a:p>
        </p:txBody>
      </p:sp>
      <p:sp>
        <p:nvSpPr>
          <p:cNvPr id="17" name="Rectangle à coins arrondis 16"/>
          <p:cNvSpPr/>
          <p:nvPr/>
        </p:nvSpPr>
        <p:spPr>
          <a:xfrm>
            <a:off x="5093804" y="898291"/>
            <a:ext cx="2088232" cy="679027"/>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CₙH₂ₙ₊₂</a:t>
            </a:r>
          </a:p>
        </p:txBody>
      </p:sp>
      <p:sp>
        <p:nvSpPr>
          <p:cNvPr id="18" name="Rectangle 17"/>
          <p:cNvSpPr/>
          <p:nvPr/>
        </p:nvSpPr>
        <p:spPr>
          <a:xfrm>
            <a:off x="151094" y="1700808"/>
            <a:ext cx="8943810"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Alkanes</a:t>
            </a:r>
            <a:r>
              <a:rPr lang="en-US" dirty="0">
                <a:latin typeface="Times New Roman" panose="02020603050405020304" pitchFamily="18" charset="0"/>
                <a:cs typeface="Times New Roman" panose="02020603050405020304" pitchFamily="18" charset="0"/>
              </a:rPr>
              <a:t> are </a:t>
            </a:r>
            <a:r>
              <a:rPr lang="en-US" b="1" dirty="0">
                <a:latin typeface="Times New Roman" panose="02020603050405020304" pitchFamily="18" charset="0"/>
                <a:cs typeface="Times New Roman" panose="02020603050405020304" pitchFamily="18" charset="0"/>
              </a:rPr>
              <a:t>saturated hydrocarbons</a:t>
            </a:r>
            <a:r>
              <a:rPr lang="en-US" dirty="0">
                <a:latin typeface="Times New Roman" panose="02020603050405020304" pitchFamily="18" charset="0"/>
                <a:cs typeface="Times New Roman" panose="02020603050405020304" pitchFamily="18" charset="0"/>
              </a:rPr>
              <a:t>. The names of the first </a:t>
            </a:r>
            <a:r>
              <a:rPr lang="en-US" dirty="0" smtClean="0">
                <a:latin typeface="Times New Roman" panose="02020603050405020304" pitchFamily="18" charset="0"/>
                <a:cs typeface="Times New Roman" panose="02020603050405020304" pitchFamily="18" charset="0"/>
              </a:rPr>
              <a:t>10 </a:t>
            </a:r>
            <a:r>
              <a:rPr lang="en-US" dirty="0">
                <a:latin typeface="Times New Roman" panose="02020603050405020304" pitchFamily="18" charset="0"/>
                <a:cs typeface="Times New Roman" panose="02020603050405020304" pitchFamily="18" charset="0"/>
              </a:rPr>
              <a:t>linear alkanes are given in </a:t>
            </a:r>
            <a:r>
              <a:rPr lang="en-US" b="1" dirty="0">
                <a:latin typeface="Times New Roman" panose="02020603050405020304" pitchFamily="18" charset="0"/>
                <a:cs typeface="Times New Roman" panose="02020603050405020304" pitchFamily="18" charset="0"/>
              </a:rPr>
              <a:t>Table 1</a:t>
            </a:r>
            <a:r>
              <a:rPr lang="en-US"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1980868432"/>
              </p:ext>
            </p:extLst>
          </p:nvPr>
        </p:nvGraphicFramePr>
        <p:xfrm>
          <a:off x="350304" y="2347139"/>
          <a:ext cx="4114800" cy="4448481"/>
        </p:xfrm>
        <a:graphic>
          <a:graphicData uri="http://schemas.openxmlformats.org/drawingml/2006/table">
            <a:tbl>
              <a:tblPr/>
              <a:tblGrid>
                <a:gridCol w="511298"/>
                <a:gridCol w="1877301"/>
                <a:gridCol w="1726201"/>
              </a:tblGrid>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66FF"/>
                          </a:solidFill>
                          <a:effectLst/>
                          <a:latin typeface="Times New Roman" pitchFamily="18" charset="0"/>
                          <a:cs typeface="Times New Roman" pitchFamily="18" charset="0"/>
                        </a:rPr>
                        <a:t>n</a:t>
                      </a:r>
                      <a:endParaRPr kumimoji="0" lang="fr-FR" sz="2000" b="0" i="0" u="none" strike="noStrike" cap="none" normalizeH="0" baseline="0" dirty="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Times New Roman" pitchFamily="18" charset="0"/>
                        </a:rPr>
                        <a:t>Nom</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Times New Roman" pitchFamily="18" charset="0"/>
                        </a:rPr>
                        <a:t>Formule</a:t>
                      </a:r>
                      <a:endParaRPr kumimoji="0" lang="fr-FR" sz="2000" b="0" i="0" u="none" strike="noStrike" cap="none" normalizeH="0" baseline="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1</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Meth</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4</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2</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Eth</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3</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Prop</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3</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4</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But</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smtClean="0">
                          <a:ln>
                            <a:noFill/>
                          </a:ln>
                          <a:solidFill>
                            <a:srgbClr val="000000"/>
                          </a:solidFill>
                          <a:effectLst/>
                          <a:latin typeface="Times New Roman" pitchFamily="18" charset="0"/>
                          <a:cs typeface="Times New Roman" pitchFamily="18" charset="0"/>
                        </a:rPr>
                        <a:t>4</a:t>
                      </a:r>
                      <a:r>
                        <a:rPr kumimoji="0" lang="fr-FR" sz="2000" b="0" i="0" u="none" strike="noStrike" cap="none" normalizeH="0" baseline="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smtClean="0">
                          <a:ln>
                            <a:noFill/>
                          </a:ln>
                          <a:solidFill>
                            <a:srgbClr val="000000"/>
                          </a:solidFill>
                          <a:effectLst/>
                          <a:latin typeface="Times New Roman" pitchFamily="18" charset="0"/>
                          <a:cs typeface="Times New Roman" pitchFamily="18" charset="0"/>
                        </a:rPr>
                        <a:t>10</a:t>
                      </a:r>
                      <a:endParaRPr kumimoji="0" lang="fr-FR" sz="2000" b="0" i="0" u="none" strike="noStrike" cap="none" normalizeH="0" baseline="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5</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Pent</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5</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12</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6</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Hex</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14</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7</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Hept</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7</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16</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8</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FF0000"/>
                          </a:solidFill>
                          <a:effectLst/>
                          <a:latin typeface="Times New Roman" pitchFamily="18" charset="0"/>
                          <a:cs typeface="Times New Roman" pitchFamily="18" charset="0"/>
                        </a:rPr>
                        <a:t>Oct</a:t>
                      </a:r>
                      <a:r>
                        <a:rPr kumimoji="0" lang="fr-FR" sz="2000" b="1" i="0" u="none" strike="noStrike" cap="none" normalizeH="0" baseline="0" dirty="0"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18</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9</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Non</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9</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20</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10</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Dec</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ane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10</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22</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 name="Rectangle 19"/>
          <p:cNvSpPr/>
          <p:nvPr/>
        </p:nvSpPr>
        <p:spPr>
          <a:xfrm>
            <a:off x="4713986" y="2564904"/>
            <a:ext cx="4090856" cy="2800767"/>
          </a:xfrm>
          <a:prstGeom prst="rect">
            <a:avLst/>
          </a:prstGeom>
        </p:spPr>
        <p:txBody>
          <a:bodyPr wrap="square">
            <a:spAutoFit/>
          </a:bodyPr>
          <a:lstStyle/>
          <a:p>
            <a:r>
              <a:rPr lang="en-US" b="1" dirty="0">
                <a:solidFill>
                  <a:srgbClr val="00B050"/>
                </a:solidFill>
                <a:latin typeface="Times New Roman" panose="02020603050405020304" pitchFamily="18" charset="0"/>
                <a:cs typeface="Times New Roman" panose="02020603050405020304" pitchFamily="18" charset="0"/>
              </a:rPr>
              <a:t>The name of saturated </a:t>
            </a:r>
            <a:r>
              <a:rPr lang="en-US" b="1" dirty="0" smtClean="0">
                <a:solidFill>
                  <a:srgbClr val="00B050"/>
                </a:solidFill>
                <a:latin typeface="Times New Roman" panose="02020603050405020304" pitchFamily="18" charset="0"/>
                <a:cs typeface="Times New Roman" panose="02020603050405020304" pitchFamily="18" charset="0"/>
              </a:rPr>
              <a:t>hydrocarbons </a:t>
            </a:r>
            <a:r>
              <a:rPr lang="en-US" b="1" dirty="0">
                <a:solidFill>
                  <a:srgbClr val="00B050"/>
                </a:solidFill>
                <a:latin typeface="Times New Roman" panose="02020603050405020304" pitchFamily="18" charset="0"/>
                <a:cs typeface="Times New Roman" panose="02020603050405020304" pitchFamily="18" charset="0"/>
              </a:rPr>
              <a:t>consists of </a:t>
            </a:r>
            <a:r>
              <a:rPr lang="en-US" b="1" dirty="0" smtClean="0">
                <a:solidFill>
                  <a:srgbClr val="0000FF"/>
                </a:solidFill>
                <a:latin typeface="Times New Roman" panose="02020603050405020304" pitchFamily="18" charset="0"/>
                <a:cs typeface="Times New Roman" panose="02020603050405020304" pitchFamily="18" charset="0"/>
              </a:rPr>
              <a:t>:</a:t>
            </a:r>
          </a:p>
          <a:p>
            <a:r>
              <a:rPr lang="en-US" sz="2400" dirty="0" smtClean="0">
                <a:solidFill>
                  <a:srgbClr val="FF0000"/>
                </a:solidFill>
                <a:latin typeface="Times New Roman" panose="02020603050405020304" pitchFamily="18" charset="0"/>
                <a:cs typeface="Times New Roman" panose="02020603050405020304" pitchFamily="18" charset="0"/>
              </a:rPr>
              <a:t>           </a:t>
            </a:r>
          </a:p>
          <a:p>
            <a:r>
              <a:rPr lang="en-US" sz="2400" dirty="0">
                <a:solidFill>
                  <a:srgbClr val="FF000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            </a:t>
            </a:r>
            <a:r>
              <a:rPr lang="en-US" sz="2400" b="1" dirty="0" smtClean="0">
                <a:solidFill>
                  <a:srgbClr val="FF0000"/>
                </a:solidFill>
                <a:latin typeface="Times New Roman" panose="02020603050405020304" pitchFamily="18" charset="0"/>
                <a:cs typeface="Times New Roman" panose="02020603050405020304" pitchFamily="18" charset="0"/>
              </a:rPr>
              <a:t>prefix </a:t>
            </a:r>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00FF"/>
                </a:solidFill>
                <a:latin typeface="Times New Roman" panose="02020603050405020304" pitchFamily="18" charset="0"/>
                <a:cs typeface="Times New Roman" panose="02020603050405020304" pitchFamily="18" charset="0"/>
              </a:rPr>
              <a:t>suffix</a:t>
            </a:r>
          </a:p>
          <a:p>
            <a:endParaRPr lang="en-US" dirty="0">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Prefix:</a:t>
            </a:r>
            <a:r>
              <a:rPr lang="en-US" sz="2000" dirty="0" smtClean="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indicating the number of </a:t>
            </a:r>
            <a:r>
              <a:rPr lang="en-US" b="1" dirty="0">
                <a:latin typeface="Times New Roman" panose="02020603050405020304" pitchFamily="18" charset="0"/>
                <a:cs typeface="Times New Roman" panose="02020603050405020304" pitchFamily="18" charset="0"/>
              </a:rPr>
              <a:t>carbon atoms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solidFill>
                  <a:srgbClr val="0000FF"/>
                </a:solidFill>
                <a:latin typeface="Times New Roman" panose="02020603050405020304" pitchFamily="18" charset="0"/>
                <a:cs typeface="Times New Roman" panose="02020603050405020304" pitchFamily="18" charset="0"/>
              </a:rPr>
              <a:t>suffix </a:t>
            </a:r>
            <a:r>
              <a:rPr lang="en-US" b="1" dirty="0" smtClean="0">
                <a:solidFill>
                  <a:srgbClr val="0000FF"/>
                </a:solidFill>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indicating</a:t>
            </a:r>
            <a:r>
              <a:rPr lang="fr-FR" dirty="0">
                <a:latin typeface="Times New Roman" panose="02020603050405020304" pitchFamily="18" charset="0"/>
                <a:cs typeface="Times New Roman" panose="02020603050405020304" pitchFamily="18" charset="0"/>
              </a:rPr>
              <a:t> an </a:t>
            </a:r>
            <a:r>
              <a:rPr lang="fr-FR" dirty="0" err="1">
                <a:latin typeface="Times New Roman" panose="02020603050405020304" pitchFamily="18" charset="0"/>
                <a:cs typeface="Times New Roman" panose="02020603050405020304" pitchFamily="18" charset="0"/>
              </a:rPr>
              <a:t>alkane</a:t>
            </a:r>
            <a:r>
              <a:rPr lang="fr-FR" dirty="0">
                <a:latin typeface="Times New Roman" panose="02020603050405020304" pitchFamily="18" charset="0"/>
                <a:cs typeface="Times New Roman" panose="02020603050405020304" pitchFamily="18" charset="0"/>
              </a:rPr>
              <a:t>).</a:t>
            </a:r>
          </a:p>
        </p:txBody>
      </p:sp>
      <p:sp>
        <p:nvSpPr>
          <p:cNvPr id="21" name="Rectangle 20"/>
          <p:cNvSpPr/>
          <p:nvPr/>
        </p:nvSpPr>
        <p:spPr>
          <a:xfrm>
            <a:off x="5766665" y="164072"/>
            <a:ext cx="3377335" cy="461665"/>
          </a:xfrm>
          <a:prstGeom prst="rect">
            <a:avLst/>
          </a:prstGeom>
        </p:spPr>
        <p:txBody>
          <a:bodyPr wrap="none">
            <a:spAutoFit/>
          </a:bodyPr>
          <a:lstStyle/>
          <a:p>
            <a:r>
              <a:rPr lang="fr-FR" sz="2400" b="1" dirty="0">
                <a:solidFill>
                  <a:srgbClr val="FF0066"/>
                </a:solidFill>
              </a:rPr>
              <a:t>Nomenclature of </a:t>
            </a:r>
            <a:r>
              <a:rPr lang="fr-FR" sz="2400" b="1" dirty="0" err="1">
                <a:solidFill>
                  <a:srgbClr val="FF0066"/>
                </a:solidFill>
              </a:rPr>
              <a:t>alkanes</a:t>
            </a:r>
            <a:endParaRPr lang="fr-FR" sz="2400" dirty="0"/>
          </a:p>
        </p:txBody>
      </p:sp>
    </p:spTree>
    <p:extLst>
      <p:ext uri="{BB962C8B-B14F-4D97-AF65-F5344CB8AC3E}">
        <p14:creationId xmlns:p14="http://schemas.microsoft.com/office/powerpoint/2010/main" val="625958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26945" y="589733"/>
            <a:ext cx="9117055" cy="648072"/>
            <a:chOff x="26945" y="368660"/>
            <a:chExt cx="9117055" cy="648072"/>
          </a:xfrm>
        </p:grpSpPr>
        <p:cxnSp>
          <p:nvCxnSpPr>
            <p:cNvPr id="11" name="Connecteur droit 10"/>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5792799" y="220401"/>
            <a:ext cx="2846870" cy="400110"/>
          </a:xfrm>
          <a:prstGeom prst="rect">
            <a:avLst/>
          </a:prstGeom>
        </p:spPr>
        <p:txBody>
          <a:bodyPr wrap="none">
            <a:spAutoFit/>
          </a:bodyPr>
          <a:lstStyle/>
          <a:p>
            <a:r>
              <a:rPr lang="fr-FR" sz="2000" b="1" dirty="0">
                <a:solidFill>
                  <a:srgbClr val="FF0066"/>
                </a:solidFill>
              </a:rPr>
              <a:t>Nomenclature of </a:t>
            </a:r>
            <a:r>
              <a:rPr lang="fr-FR" sz="2000" b="1" dirty="0" err="1">
                <a:solidFill>
                  <a:srgbClr val="FF0066"/>
                </a:solidFill>
              </a:rPr>
              <a:t>alkanes</a:t>
            </a:r>
            <a:endParaRPr lang="fr-FR" sz="2000" dirty="0"/>
          </a:p>
        </p:txBody>
      </p:sp>
      <p:sp>
        <p:nvSpPr>
          <p:cNvPr id="18" name="Rectangle 17"/>
          <p:cNvSpPr/>
          <p:nvPr/>
        </p:nvSpPr>
        <p:spPr>
          <a:xfrm>
            <a:off x="151094" y="1377642"/>
            <a:ext cx="8943810" cy="646331"/>
          </a:xfrm>
          <a:prstGeom prst="rect">
            <a:avLst/>
          </a:prstGeom>
        </p:spPr>
        <p:txBody>
          <a:bodyPr wrap="square">
            <a:spAutoFit/>
          </a:bodyPr>
          <a:lstStyle/>
          <a:p>
            <a:r>
              <a:rPr lang="en-US" b="1" dirty="0"/>
              <a:t>Alkyl groups</a:t>
            </a:r>
            <a:r>
              <a:rPr lang="en-US" dirty="0"/>
              <a:t> result from the removal of a </a:t>
            </a:r>
            <a:r>
              <a:rPr lang="en-US" b="1" dirty="0"/>
              <a:t>hydrogen atom</a:t>
            </a:r>
            <a:r>
              <a:rPr lang="en-US" dirty="0"/>
              <a:t> from an </a:t>
            </a:r>
            <a:r>
              <a:rPr lang="en-US" b="1" dirty="0"/>
              <a:t>alkane</a:t>
            </a:r>
            <a:r>
              <a:rPr lang="en-US" dirty="0"/>
              <a:t>. They are named by replacing the </a:t>
            </a:r>
            <a:r>
              <a:rPr lang="en-US" b="1" dirty="0"/>
              <a:t>"-</a:t>
            </a:r>
            <a:r>
              <a:rPr lang="en-US" b="1" dirty="0" err="1"/>
              <a:t>ane</a:t>
            </a:r>
            <a:r>
              <a:rPr lang="en-US" b="1" dirty="0"/>
              <a:t>"</a:t>
            </a:r>
            <a:r>
              <a:rPr lang="en-US" dirty="0"/>
              <a:t> ending with </a:t>
            </a:r>
            <a:r>
              <a:rPr lang="en-US" b="1" dirty="0"/>
              <a:t>"-</a:t>
            </a:r>
            <a:r>
              <a:rPr lang="en-US" b="1" dirty="0" err="1"/>
              <a:t>yl</a:t>
            </a:r>
            <a:r>
              <a:rPr lang="en-US" b="1" dirty="0"/>
              <a:t>"</a:t>
            </a:r>
            <a:r>
              <a:rPr lang="en-US" dirty="0"/>
              <a:t>.</a:t>
            </a:r>
            <a:r>
              <a:rPr lang="en-US"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2003408416"/>
              </p:ext>
            </p:extLst>
          </p:nvPr>
        </p:nvGraphicFramePr>
        <p:xfrm>
          <a:off x="350304" y="2347139"/>
          <a:ext cx="4114800" cy="4448481"/>
        </p:xfrm>
        <a:graphic>
          <a:graphicData uri="http://schemas.openxmlformats.org/drawingml/2006/table">
            <a:tbl>
              <a:tblPr/>
              <a:tblGrid>
                <a:gridCol w="511298"/>
                <a:gridCol w="1877301"/>
                <a:gridCol w="1726201"/>
              </a:tblGrid>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66FF"/>
                          </a:solidFill>
                          <a:effectLst/>
                          <a:latin typeface="Times New Roman" pitchFamily="18" charset="0"/>
                          <a:cs typeface="Times New Roman" pitchFamily="18" charset="0"/>
                        </a:rPr>
                        <a:t>n</a:t>
                      </a:r>
                      <a:endParaRPr kumimoji="0" lang="fr-FR" sz="2000" b="0" i="0" u="none" strike="noStrike" cap="none" normalizeH="0" baseline="0" dirty="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Times New Roman" pitchFamily="18" charset="0"/>
                        </a:rPr>
                        <a:t>Nom</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Times New Roman" pitchFamily="18" charset="0"/>
                        </a:rPr>
                        <a:t>Formule</a:t>
                      </a:r>
                      <a:endParaRPr kumimoji="0" lang="fr-FR" sz="2000" b="0" i="0" u="none" strike="noStrike" cap="none" normalizeH="0" baseline="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1</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Meth</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3</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2</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Eth</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5</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3</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Prop</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3</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7</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4</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But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4</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9</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5</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Pent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5</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11</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6</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Hex</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13</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7</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Hept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7</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15</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8</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Oct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17</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9</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Non</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9</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19</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10</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Dec</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yl</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10</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21</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 name="Rectangle 19"/>
          <p:cNvSpPr/>
          <p:nvPr/>
        </p:nvSpPr>
        <p:spPr>
          <a:xfrm>
            <a:off x="4713986" y="2023973"/>
            <a:ext cx="4090856" cy="2246769"/>
          </a:xfrm>
          <a:prstGeom prst="rect">
            <a:avLst/>
          </a:prstGeom>
        </p:spPr>
        <p:txBody>
          <a:bodyPr wrap="squar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           </a:t>
            </a:r>
          </a:p>
          <a:p>
            <a:r>
              <a:rPr lang="en-US" sz="2400" dirty="0">
                <a:solidFill>
                  <a:srgbClr val="FF000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            </a:t>
            </a:r>
            <a:r>
              <a:rPr lang="en-US" sz="2400" b="1" dirty="0" smtClean="0">
                <a:solidFill>
                  <a:srgbClr val="FF0000"/>
                </a:solidFill>
                <a:latin typeface="Times New Roman" panose="02020603050405020304" pitchFamily="18" charset="0"/>
                <a:cs typeface="Times New Roman" panose="02020603050405020304" pitchFamily="18" charset="0"/>
              </a:rPr>
              <a:t>prefix </a:t>
            </a:r>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00FF"/>
                </a:solidFill>
                <a:latin typeface="Times New Roman" panose="02020603050405020304" pitchFamily="18" charset="0"/>
                <a:cs typeface="Times New Roman" panose="02020603050405020304" pitchFamily="18" charset="0"/>
              </a:rPr>
              <a:t>suffix</a:t>
            </a:r>
          </a:p>
          <a:p>
            <a:endParaRPr lang="en-US" dirty="0">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Prefix:</a:t>
            </a:r>
            <a:r>
              <a:rPr lang="en-US" sz="2000" dirty="0" smtClean="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indicating the number of </a:t>
            </a:r>
            <a:r>
              <a:rPr lang="en-US" b="1" dirty="0">
                <a:latin typeface="Times New Roman" panose="02020603050405020304" pitchFamily="18" charset="0"/>
                <a:cs typeface="Times New Roman" panose="02020603050405020304" pitchFamily="18" charset="0"/>
              </a:rPr>
              <a:t>carbon atoms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solidFill>
                  <a:srgbClr val="0000FF"/>
                </a:solidFill>
                <a:latin typeface="Times New Roman" panose="02020603050405020304" pitchFamily="18" charset="0"/>
                <a:cs typeface="Times New Roman" panose="02020603050405020304" pitchFamily="18" charset="0"/>
              </a:rPr>
              <a:t>suffix </a:t>
            </a:r>
            <a:r>
              <a:rPr lang="en-US" b="1" dirty="0" smtClean="0">
                <a:solidFill>
                  <a:srgbClr val="0000FF"/>
                </a:solidFill>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a:t>
            </a:r>
            <a:r>
              <a:rPr lang="fr-FR" dirty="0" err="1" smtClean="0">
                <a:latin typeface="Times New Roman" panose="02020603050405020304" pitchFamily="18" charset="0"/>
                <a:cs typeface="Times New Roman" panose="02020603050405020304" pitchFamily="18" charset="0"/>
              </a:rPr>
              <a:t>yl</a:t>
            </a:r>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indicating</a:t>
            </a:r>
            <a:r>
              <a:rPr lang="fr-FR" dirty="0">
                <a:latin typeface="Times New Roman" panose="02020603050405020304" pitchFamily="18" charset="0"/>
                <a:cs typeface="Times New Roman" panose="02020603050405020304" pitchFamily="18" charset="0"/>
              </a:rPr>
              <a:t> an </a:t>
            </a:r>
            <a:r>
              <a:rPr lang="fr-FR" dirty="0" smtClean="0">
                <a:latin typeface="Times New Roman" panose="02020603050405020304" pitchFamily="18" charset="0"/>
                <a:cs typeface="Times New Roman" panose="02020603050405020304" pitchFamily="18" charset="0"/>
              </a:rPr>
              <a:t>alkyl).</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6627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0304" y="2132856"/>
            <a:ext cx="8136904" cy="4247317"/>
          </a:xfrm>
          <a:prstGeom prst="rect">
            <a:avLst/>
          </a:prstGeom>
        </p:spPr>
        <p:txBody>
          <a:bodyPr wrap="square">
            <a:spAutoFit/>
          </a:bodyPr>
          <a:lstStyle/>
          <a:p>
            <a:pPr algn="just">
              <a:lnSpc>
                <a:spcPct val="150000"/>
              </a:lnSpc>
            </a:pPr>
            <a:r>
              <a:rPr lang="en-US" sz="2400" b="1" u="sng" dirty="0" smtClean="0">
                <a:solidFill>
                  <a:srgbClr val="FF0066"/>
                </a:solidFill>
                <a:latin typeface="Times New Roman" panose="02020603050405020304" pitchFamily="18" charset="0"/>
                <a:cs typeface="Times New Roman" panose="02020603050405020304" pitchFamily="18" charset="0"/>
              </a:rPr>
              <a:t>IUPAC </a:t>
            </a:r>
            <a:r>
              <a:rPr lang="en-US" sz="2400" b="1" u="sng" dirty="0">
                <a:solidFill>
                  <a:srgbClr val="FF0066"/>
                </a:solidFill>
                <a:latin typeface="Times New Roman" panose="02020603050405020304" pitchFamily="18" charset="0"/>
                <a:cs typeface="Times New Roman" panose="02020603050405020304" pitchFamily="18" charset="0"/>
              </a:rPr>
              <a:t>Rule 1:</a:t>
            </a:r>
          </a:p>
          <a:p>
            <a:pPr algn="just">
              <a:lnSpc>
                <a:spcPct val="150000"/>
              </a:lnSpc>
            </a:pPr>
            <a:r>
              <a:rPr lang="en-US" sz="2000" dirty="0">
                <a:latin typeface="Times New Roman" panose="02020603050405020304" pitchFamily="18" charset="0"/>
                <a:cs typeface="Times New Roman" panose="02020603050405020304" pitchFamily="18" charset="0"/>
              </a:rPr>
              <a:t>Identify the </a:t>
            </a:r>
            <a:r>
              <a:rPr lang="en-US" sz="2000" b="1" dirty="0">
                <a:latin typeface="Times New Roman" panose="02020603050405020304" pitchFamily="18" charset="0"/>
                <a:cs typeface="Times New Roman" panose="02020603050405020304" pitchFamily="18" charset="0"/>
              </a:rPr>
              <a:t>longest continuous carbon chain</a:t>
            </a:r>
            <a:r>
              <a:rPr lang="en-US" sz="2000" dirty="0">
                <a:latin typeface="Times New Roman" panose="02020603050405020304" pitchFamily="18" charset="0"/>
                <a:cs typeface="Times New Roman" panose="02020603050405020304" pitchFamily="18" charset="0"/>
              </a:rPr>
              <a:t> within the molecule. This will be the </a:t>
            </a:r>
            <a:r>
              <a:rPr lang="en-US" sz="2000" b="1" dirty="0">
                <a:latin typeface="Times New Roman" panose="02020603050405020304" pitchFamily="18" charset="0"/>
                <a:cs typeface="Times New Roman" panose="02020603050405020304" pitchFamily="18" charset="0"/>
              </a:rPr>
              <a:t>parent chain</a:t>
            </a:r>
            <a:r>
              <a:rPr lang="en-US" sz="2000" dirty="0">
                <a:latin typeface="Times New Roman" panose="02020603050405020304" pitchFamily="18" charset="0"/>
                <a:cs typeface="Times New Roman" panose="02020603050405020304" pitchFamily="18" charset="0"/>
              </a:rPr>
              <a:t> and will determine the base name of the alkane</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400" b="1" u="sng" dirty="0">
                <a:solidFill>
                  <a:srgbClr val="FF0066"/>
                </a:solidFill>
                <a:latin typeface="Times New Roman" panose="02020603050405020304" pitchFamily="18" charset="0"/>
                <a:cs typeface="Times New Roman" panose="02020603050405020304" pitchFamily="18" charset="0"/>
              </a:rPr>
              <a:t>IUPAC Rule 2:</a:t>
            </a:r>
          </a:p>
          <a:p>
            <a:pPr algn="just">
              <a:lnSpc>
                <a:spcPct val="150000"/>
              </a:lnSpc>
            </a:pPr>
            <a:r>
              <a:rPr lang="en-US" sz="2000" dirty="0">
                <a:latin typeface="Times New Roman" panose="02020603050405020304" pitchFamily="18" charset="0"/>
                <a:cs typeface="Times New Roman" panose="02020603050405020304" pitchFamily="18" charset="0"/>
              </a:rPr>
              <a:t>Name all </a:t>
            </a:r>
            <a:r>
              <a:rPr lang="en-US" sz="2000" b="1" dirty="0">
                <a:latin typeface="Times New Roman" panose="02020603050405020304" pitchFamily="18" charset="0"/>
                <a:cs typeface="Times New Roman" panose="02020603050405020304" pitchFamily="18" charset="0"/>
              </a:rPr>
              <a:t>carbon groups attached</a:t>
            </a:r>
            <a:r>
              <a:rPr lang="en-US" sz="2000" dirty="0">
                <a:latin typeface="Times New Roman" panose="02020603050405020304" pitchFamily="18" charset="0"/>
                <a:cs typeface="Times New Roman" panose="02020603050405020304" pitchFamily="18" charset="0"/>
              </a:rPr>
              <a:t> to the longest chain as </a:t>
            </a:r>
            <a:r>
              <a:rPr lang="en-US" sz="2000" b="1" dirty="0">
                <a:latin typeface="Times New Roman" panose="02020603050405020304" pitchFamily="18" charset="0"/>
                <a:cs typeface="Times New Roman" panose="02020603050405020304" pitchFamily="18" charset="0"/>
              </a:rPr>
              <a:t>alkyl substituents</a:t>
            </a:r>
            <a:r>
              <a:rPr lang="en-US" sz="2000" dirty="0">
                <a:latin typeface="Times New Roman" panose="02020603050405020304" pitchFamily="18" charset="0"/>
                <a:cs typeface="Times New Roman" panose="02020603050405020304" pitchFamily="18" charset="0"/>
              </a:rPr>
              <a:t> by replacing </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ane</a:t>
            </a:r>
            <a:r>
              <a:rPr lang="en-US" sz="2000" dirty="0">
                <a:latin typeface="Times New Roman" panose="02020603050405020304" pitchFamily="18" charset="0"/>
                <a:cs typeface="Times New Roman" panose="02020603050405020304" pitchFamily="18" charset="0"/>
              </a:rPr>
              <a:t> with </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yl</a:t>
            </a:r>
            <a:r>
              <a:rPr lang="en-US" sz="2000" dirty="0">
                <a:latin typeface="Times New Roman" panose="02020603050405020304" pitchFamily="18" charset="0"/>
                <a:cs typeface="Times New Roman" panose="02020603050405020304" pitchFamily="18" charset="0"/>
              </a:rPr>
              <a:t> (e.g., methyl, ethyl, propyl).</a:t>
            </a:r>
          </a:p>
          <a:p>
            <a:pPr algn="just">
              <a:lnSpc>
                <a:spcPct val="150000"/>
              </a:lnSpc>
            </a:pP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fr-FR" dirty="0"/>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Rectangle 11"/>
          <p:cNvSpPr/>
          <p:nvPr/>
        </p:nvSpPr>
        <p:spPr>
          <a:xfrm>
            <a:off x="5792799" y="220401"/>
            <a:ext cx="3377335" cy="461665"/>
          </a:xfrm>
          <a:prstGeom prst="rect">
            <a:avLst/>
          </a:prstGeom>
        </p:spPr>
        <p:txBody>
          <a:bodyPr wrap="none">
            <a:spAutoFit/>
          </a:bodyPr>
          <a:lstStyle/>
          <a:p>
            <a:r>
              <a:rPr lang="fr-FR" sz="2400" b="1" dirty="0">
                <a:solidFill>
                  <a:srgbClr val="FF0066"/>
                </a:solidFill>
              </a:rPr>
              <a:t>Nomenclature of </a:t>
            </a:r>
            <a:r>
              <a:rPr lang="fr-FR" sz="2400" b="1" dirty="0" err="1">
                <a:solidFill>
                  <a:srgbClr val="FF0066"/>
                </a:solidFill>
              </a:rPr>
              <a:t>alkanes</a:t>
            </a:r>
            <a:endParaRPr lang="fr-FR" sz="2000" b="1" dirty="0">
              <a:solidFill>
                <a:srgbClr val="FF0066"/>
              </a:solidFill>
            </a:endParaRPr>
          </a:p>
        </p:txBody>
      </p:sp>
      <p:sp>
        <p:nvSpPr>
          <p:cNvPr id="13" name="Rectangle à coins arrondis 12"/>
          <p:cNvSpPr/>
          <p:nvPr/>
        </p:nvSpPr>
        <p:spPr>
          <a:xfrm>
            <a:off x="2051720" y="913768"/>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How to Name Branched Alkanes?</a:t>
            </a:r>
          </a:p>
        </p:txBody>
      </p:sp>
    </p:spTree>
    <p:extLst>
      <p:ext uri="{BB962C8B-B14F-4D97-AF65-F5344CB8AC3E}">
        <p14:creationId xmlns:p14="http://schemas.microsoft.com/office/powerpoint/2010/main" val="956258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Rectangle 11"/>
          <p:cNvSpPr/>
          <p:nvPr/>
        </p:nvSpPr>
        <p:spPr>
          <a:xfrm>
            <a:off x="5792799" y="220401"/>
            <a:ext cx="3377335" cy="461665"/>
          </a:xfrm>
          <a:prstGeom prst="rect">
            <a:avLst/>
          </a:prstGeom>
        </p:spPr>
        <p:txBody>
          <a:bodyPr wrap="none">
            <a:spAutoFit/>
          </a:bodyPr>
          <a:lstStyle/>
          <a:p>
            <a:r>
              <a:rPr lang="fr-FR" sz="2400" b="1" dirty="0">
                <a:solidFill>
                  <a:srgbClr val="FF0066"/>
                </a:solidFill>
              </a:rPr>
              <a:t>Nomenclature of </a:t>
            </a:r>
            <a:r>
              <a:rPr lang="fr-FR" sz="2400" b="1" dirty="0" err="1" smtClean="0">
                <a:solidFill>
                  <a:srgbClr val="FF0066"/>
                </a:solidFill>
              </a:rPr>
              <a:t>alkanes</a:t>
            </a:r>
            <a:endParaRPr lang="fr-FR" sz="2000" b="1" dirty="0">
              <a:solidFill>
                <a:srgbClr val="FF0066"/>
              </a:solidFill>
            </a:endParaRPr>
          </a:p>
        </p:txBody>
      </p:sp>
      <p:sp>
        <p:nvSpPr>
          <p:cNvPr id="13" name="Rectangle à coins arrondis 12"/>
          <p:cNvSpPr/>
          <p:nvPr/>
        </p:nvSpPr>
        <p:spPr>
          <a:xfrm>
            <a:off x="2051720" y="913768"/>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How to Name Branched Alkanes?</a:t>
            </a:r>
          </a:p>
        </p:txBody>
      </p:sp>
      <p:sp>
        <p:nvSpPr>
          <p:cNvPr id="2" name="Rectangle 1"/>
          <p:cNvSpPr/>
          <p:nvPr/>
        </p:nvSpPr>
        <p:spPr>
          <a:xfrm>
            <a:off x="329411" y="1988840"/>
            <a:ext cx="8542176" cy="3693319"/>
          </a:xfrm>
          <a:prstGeom prst="rect">
            <a:avLst/>
          </a:prstGeom>
        </p:spPr>
        <p:txBody>
          <a:bodyPr wrap="square">
            <a:spAutoFit/>
          </a:bodyPr>
          <a:lstStyle/>
          <a:p>
            <a:pPr algn="just">
              <a:lnSpc>
                <a:spcPct val="150000"/>
              </a:lnSpc>
            </a:pPr>
            <a:r>
              <a:rPr lang="en-US" sz="2400" b="1" u="sng" dirty="0">
                <a:solidFill>
                  <a:srgbClr val="FF0066"/>
                </a:solidFill>
                <a:latin typeface="Times New Roman" panose="02020603050405020304" pitchFamily="18" charset="0"/>
                <a:cs typeface="Times New Roman" panose="02020603050405020304" pitchFamily="18" charset="0"/>
              </a:rPr>
              <a:t>IUPAC Rule 3:</a:t>
            </a:r>
          </a:p>
          <a:p>
            <a:pPr algn="just">
              <a:lnSpc>
                <a:spcPct val="150000"/>
              </a:lnSpc>
            </a:pPr>
            <a:r>
              <a:rPr lang="en-US" b="1" dirty="0">
                <a:latin typeface="Times New Roman" panose="02020603050405020304" pitchFamily="18" charset="0"/>
                <a:cs typeface="Times New Roman" panose="02020603050405020304" pitchFamily="18" charset="0"/>
              </a:rPr>
              <a:t>Number the carbon atoms</a:t>
            </a:r>
            <a:r>
              <a:rPr lang="en-US" dirty="0">
                <a:latin typeface="Times New Roman" panose="02020603050405020304" pitchFamily="18" charset="0"/>
                <a:cs typeface="Times New Roman" panose="02020603050405020304" pitchFamily="18" charset="0"/>
              </a:rPr>
              <a:t> in the longest chain, starting from the </a:t>
            </a:r>
            <a:r>
              <a:rPr lang="en-US" b="1" dirty="0">
                <a:latin typeface="Times New Roman" panose="02020603050405020304" pitchFamily="18" charset="0"/>
                <a:cs typeface="Times New Roman" panose="02020603050405020304" pitchFamily="18" charset="0"/>
              </a:rPr>
              <a:t>end closest to a substituent</a:t>
            </a:r>
            <a:r>
              <a:rPr lang="en-US" dirty="0">
                <a:latin typeface="Times New Roman" panose="02020603050405020304" pitchFamily="18" charset="0"/>
                <a:cs typeface="Times New Roman" panose="02020603050405020304" pitchFamily="18" charset="0"/>
              </a:rPr>
              <a:t> to give the lowest possible numbers to the branches</a:t>
            </a:r>
            <a:r>
              <a:rPr lang="en-US" dirty="0" smtClean="0">
                <a:latin typeface="Times New Roman" panose="02020603050405020304" pitchFamily="18" charset="0"/>
                <a:cs typeface="Times New Roman" panose="02020603050405020304" pitchFamily="18" charset="0"/>
              </a:rPr>
              <a: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sz="2400" b="1" u="sng" dirty="0">
                <a:solidFill>
                  <a:srgbClr val="FF0066"/>
                </a:solidFill>
                <a:latin typeface="Times New Roman" panose="02020603050405020304" pitchFamily="18" charset="0"/>
                <a:cs typeface="Times New Roman" panose="02020603050405020304" pitchFamily="18" charset="0"/>
              </a:rPr>
              <a:t>IUPAC Rule 4:</a:t>
            </a:r>
          </a:p>
          <a:p>
            <a:pPr algn="just">
              <a:lnSpc>
                <a:spcPct val="150000"/>
              </a:lnSpc>
            </a:pPr>
            <a:r>
              <a:rPr lang="en-US" dirty="0">
                <a:latin typeface="Times New Roman" panose="02020603050405020304" pitchFamily="18" charset="0"/>
                <a:cs typeface="Times New Roman" panose="02020603050405020304" pitchFamily="18" charset="0"/>
              </a:rPr>
              <a:t>Write the name of the alkane by </a:t>
            </a:r>
            <a:r>
              <a:rPr lang="en-US" b="1" dirty="0">
                <a:latin typeface="Times New Roman" panose="02020603050405020304" pitchFamily="18" charset="0"/>
                <a:cs typeface="Times New Roman" panose="02020603050405020304" pitchFamily="18" charset="0"/>
              </a:rPr>
              <a:t>listing all substituents in alphabetical order</a:t>
            </a:r>
            <a:r>
              <a:rPr lang="en-US" dirty="0">
                <a:latin typeface="Times New Roman" panose="02020603050405020304" pitchFamily="18" charset="0"/>
                <a:cs typeface="Times New Roman" panose="02020603050405020304" pitchFamily="18" charset="0"/>
              </a:rPr>
              <a:t>, followed by the name of the main chain. Use </a:t>
            </a:r>
            <a:r>
              <a:rPr lang="en-US" b="1" dirty="0">
                <a:latin typeface="Times New Roman" panose="02020603050405020304" pitchFamily="18" charset="0"/>
                <a:cs typeface="Times New Roman" panose="02020603050405020304" pitchFamily="18" charset="0"/>
              </a:rPr>
              <a:t>prefixes (di-, tri-, tetra-)</a:t>
            </a:r>
            <a:r>
              <a:rPr lang="en-US" dirty="0">
                <a:latin typeface="Times New Roman" panose="02020603050405020304" pitchFamily="18" charset="0"/>
                <a:cs typeface="Times New Roman" panose="02020603050405020304" pitchFamily="18" charset="0"/>
              </a:rPr>
              <a:t> if the same substituent appears more than once, but do not consider them for alphabetical ordering</a:t>
            </a:r>
            <a:endParaRPr lang="fr-FR" dirty="0"/>
          </a:p>
        </p:txBody>
      </p:sp>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362" t="80741" r="41137" b="5238"/>
          <a:stretch/>
        </p:blipFill>
        <p:spPr bwMode="auto">
          <a:xfrm>
            <a:off x="3059832" y="5682159"/>
            <a:ext cx="3352800" cy="96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3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6443" b="39331"/>
          <a:stretch/>
        </p:blipFill>
        <p:spPr bwMode="auto">
          <a:xfrm>
            <a:off x="5586807" y="692696"/>
            <a:ext cx="3106351" cy="2021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73" t="57672" r="34559"/>
          <a:stretch/>
        </p:blipFill>
        <p:spPr bwMode="auto">
          <a:xfrm>
            <a:off x="642492" y="3481231"/>
            <a:ext cx="3581400" cy="1737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2020" b="50000"/>
          <a:stretch/>
        </p:blipFill>
        <p:spPr bwMode="auto">
          <a:xfrm>
            <a:off x="624033" y="764704"/>
            <a:ext cx="2956892" cy="1818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248" t="30476" r="25877" b="46239"/>
          <a:stretch/>
        </p:blipFill>
        <p:spPr bwMode="auto">
          <a:xfrm>
            <a:off x="5145905" y="3373219"/>
            <a:ext cx="4008034" cy="195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Connecteur droit 2"/>
          <p:cNvCxnSpPr/>
          <p:nvPr/>
        </p:nvCxnSpPr>
        <p:spPr>
          <a:xfrm>
            <a:off x="4572000" y="0"/>
            <a:ext cx="0" cy="6858000"/>
          </a:xfrm>
          <a:prstGeom prst="line">
            <a:avLst/>
          </a:prstGeom>
        </p:spPr>
        <p:style>
          <a:lnRef idx="1">
            <a:schemeClr val="dk1"/>
          </a:lnRef>
          <a:fillRef idx="0">
            <a:schemeClr val="dk1"/>
          </a:fillRef>
          <a:effectRef idx="0">
            <a:schemeClr val="dk1"/>
          </a:effectRef>
          <a:fontRef idx="minor">
            <a:schemeClr val="tx1"/>
          </a:fontRef>
        </p:style>
      </p:cxnSp>
      <p:cxnSp>
        <p:nvCxnSpPr>
          <p:cNvPr id="9" name="Connecteur droit 8"/>
          <p:cNvCxnSpPr/>
          <p:nvPr/>
        </p:nvCxnSpPr>
        <p:spPr>
          <a:xfrm>
            <a:off x="0" y="3140968"/>
            <a:ext cx="91539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7587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330" t="18043" r="47063" b="53545"/>
          <a:stretch/>
        </p:blipFill>
        <p:spPr bwMode="auto">
          <a:xfrm>
            <a:off x="38876" y="1"/>
            <a:ext cx="3813044" cy="146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3486" t="17787" r="40443" b="45947"/>
          <a:stretch/>
        </p:blipFill>
        <p:spPr bwMode="auto">
          <a:xfrm>
            <a:off x="4693366" y="-15754"/>
            <a:ext cx="3469482" cy="1962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7648" t="46826" r="47530" b="46106"/>
          <a:stretch/>
        </p:blipFill>
        <p:spPr bwMode="auto">
          <a:xfrm>
            <a:off x="4288121" y="1559139"/>
            <a:ext cx="3669365" cy="418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9375" t="68889" r="40446" b="10159"/>
          <a:stretch/>
        </p:blipFill>
        <p:spPr bwMode="auto">
          <a:xfrm>
            <a:off x="-12441" y="2276872"/>
            <a:ext cx="4292111"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l="28229" t="61689" r="24295" b="5958"/>
          <a:stretch/>
        </p:blipFill>
        <p:spPr bwMode="auto">
          <a:xfrm>
            <a:off x="4644008" y="1954635"/>
            <a:ext cx="3913127" cy="1499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8331" t="19482" r="32142" b="50694"/>
          <a:stretch/>
        </p:blipFill>
        <p:spPr bwMode="auto">
          <a:xfrm>
            <a:off x="-119675" y="3341860"/>
            <a:ext cx="4789714" cy="1349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9">
            <a:extLst>
              <a:ext uri="{28A0092B-C50C-407E-A947-70E740481C1C}">
                <a14:useLocalDpi xmlns:a14="http://schemas.microsoft.com/office/drawing/2010/main" val="0"/>
              </a:ext>
            </a:extLst>
          </a:blip>
          <a:srcRect l="24464" t="21746" r="27054" b="48730"/>
          <a:stretch/>
        </p:blipFill>
        <p:spPr bwMode="auto">
          <a:xfrm>
            <a:off x="4647998" y="3276994"/>
            <a:ext cx="4029918" cy="1380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10446" t="56349" r="35446" b="10476"/>
          <a:stretch/>
        </p:blipFill>
        <p:spPr bwMode="auto">
          <a:xfrm>
            <a:off x="82901" y="4941168"/>
            <a:ext cx="4384562"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11">
            <a:extLst>
              <a:ext uri="{28A0092B-C50C-407E-A947-70E740481C1C}">
                <a14:useLocalDpi xmlns:a14="http://schemas.microsoft.com/office/drawing/2010/main" val="0"/>
              </a:ext>
            </a:extLst>
          </a:blip>
          <a:srcRect l="24374" t="55397" r="25714" b="10159"/>
          <a:stretch/>
        </p:blipFill>
        <p:spPr bwMode="auto">
          <a:xfrm>
            <a:off x="4670039" y="4892970"/>
            <a:ext cx="4032448" cy="156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Connecteur droit 11"/>
          <p:cNvCxnSpPr/>
          <p:nvPr/>
        </p:nvCxnSpPr>
        <p:spPr>
          <a:xfrm flipV="1">
            <a:off x="38876" y="1982288"/>
            <a:ext cx="9144000"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Connecteur droit 14"/>
          <p:cNvCxnSpPr/>
          <p:nvPr/>
        </p:nvCxnSpPr>
        <p:spPr>
          <a:xfrm flipV="1">
            <a:off x="-18526" y="3341860"/>
            <a:ext cx="9144000" cy="1"/>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Connecteur droit 15"/>
          <p:cNvCxnSpPr/>
          <p:nvPr/>
        </p:nvCxnSpPr>
        <p:spPr>
          <a:xfrm flipV="1">
            <a:off x="-18526" y="4892969"/>
            <a:ext cx="9144000" cy="1"/>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514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26945" y="589733"/>
            <a:ext cx="9117055" cy="648072"/>
            <a:chOff x="26945" y="368660"/>
            <a:chExt cx="9117055" cy="648072"/>
          </a:xfrm>
        </p:grpSpPr>
        <p:cxnSp>
          <p:nvCxnSpPr>
            <p:cNvPr id="11" name="Connecteur droit 10"/>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Rectangle 15"/>
          <p:cNvSpPr/>
          <p:nvPr/>
        </p:nvSpPr>
        <p:spPr>
          <a:xfrm>
            <a:off x="1907704" y="1054098"/>
            <a:ext cx="2715295" cy="523220"/>
          </a:xfrm>
          <a:prstGeom prst="rect">
            <a:avLst/>
          </a:prstGeom>
        </p:spPr>
        <p:txBody>
          <a:bodyPr wrap="none">
            <a:spAutoFit/>
          </a:bodyPr>
          <a:lstStyle/>
          <a:p>
            <a:r>
              <a:rPr lang="fr-FR" sz="2800" b="1" dirty="0"/>
              <a:t>General formula</a:t>
            </a:r>
            <a:r>
              <a:rPr lang="fr-FR" sz="2800" b="1" dirty="0" smtClean="0"/>
              <a:t>:</a:t>
            </a:r>
            <a:endParaRPr lang="fr-FR" sz="2800" dirty="0"/>
          </a:p>
        </p:txBody>
      </p:sp>
      <p:sp>
        <p:nvSpPr>
          <p:cNvPr id="17" name="Rectangle à coins arrondis 16"/>
          <p:cNvSpPr/>
          <p:nvPr/>
        </p:nvSpPr>
        <p:spPr>
          <a:xfrm>
            <a:off x="5093804" y="898291"/>
            <a:ext cx="2088232" cy="679027"/>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CₙH</a:t>
            </a:r>
            <a:r>
              <a:rPr lang="fr-FR" sz="3200" b="1" dirty="0" smtClean="0"/>
              <a:t>₂ₙ</a:t>
            </a:r>
            <a:endParaRPr lang="fr-FR" sz="3200" b="1" dirty="0"/>
          </a:p>
        </p:txBody>
      </p:sp>
      <p:sp>
        <p:nvSpPr>
          <p:cNvPr id="18" name="Rectangle 17"/>
          <p:cNvSpPr/>
          <p:nvPr/>
        </p:nvSpPr>
        <p:spPr>
          <a:xfrm>
            <a:off x="151094" y="1700808"/>
            <a:ext cx="8943810" cy="646331"/>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Alkenes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a:t>
            </a:r>
            <a:r>
              <a:rPr lang="en-US" dirty="0" smtClean="0">
                <a:latin typeface="Times New Roman" panose="02020603050405020304" pitchFamily="18" charset="0"/>
                <a:cs typeface="Times New Roman" panose="02020603050405020304" pitchFamily="18" charset="0"/>
              </a:rPr>
              <a:t>unsaturated</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hydrocarbons</a:t>
            </a:r>
            <a:r>
              <a:rPr lang="en-US" dirty="0">
                <a:latin typeface="Times New Roman" panose="02020603050405020304" pitchFamily="18" charset="0"/>
                <a:cs typeface="Times New Roman" panose="02020603050405020304" pitchFamily="18" charset="0"/>
              </a:rPr>
              <a:t>. The names of the first </a:t>
            </a:r>
            <a:r>
              <a:rPr lang="en-US" dirty="0" smtClean="0">
                <a:latin typeface="Times New Roman" panose="02020603050405020304" pitchFamily="18" charset="0"/>
                <a:cs typeface="Times New Roman" panose="02020603050405020304" pitchFamily="18" charset="0"/>
              </a:rPr>
              <a:t>10 </a:t>
            </a:r>
            <a:r>
              <a:rPr lang="en-US" dirty="0">
                <a:latin typeface="Times New Roman" panose="02020603050405020304" pitchFamily="18" charset="0"/>
                <a:cs typeface="Times New Roman" panose="02020603050405020304" pitchFamily="18" charset="0"/>
              </a:rPr>
              <a:t>linear </a:t>
            </a:r>
            <a:r>
              <a:rPr lang="en-US" dirty="0" smtClean="0">
                <a:latin typeface="Times New Roman" panose="02020603050405020304" pitchFamily="18" charset="0"/>
                <a:cs typeface="Times New Roman" panose="02020603050405020304" pitchFamily="18" charset="0"/>
              </a:rPr>
              <a:t>alkenes </a:t>
            </a:r>
            <a:r>
              <a:rPr lang="en-US" dirty="0">
                <a:latin typeface="Times New Roman" panose="02020603050405020304" pitchFamily="18" charset="0"/>
                <a:cs typeface="Times New Roman" panose="02020603050405020304" pitchFamily="18" charset="0"/>
              </a:rPr>
              <a:t>are given in </a:t>
            </a:r>
            <a:r>
              <a:rPr lang="en-US" b="1" dirty="0">
                <a:latin typeface="Times New Roman" panose="02020603050405020304" pitchFamily="18" charset="0"/>
                <a:cs typeface="Times New Roman" panose="02020603050405020304" pitchFamily="18" charset="0"/>
              </a:rPr>
              <a:t>Table 3</a:t>
            </a:r>
            <a:r>
              <a:rPr lang="en-US"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4008978919"/>
              </p:ext>
            </p:extLst>
          </p:nvPr>
        </p:nvGraphicFramePr>
        <p:xfrm>
          <a:off x="350304" y="2347139"/>
          <a:ext cx="4114800" cy="4043824"/>
        </p:xfrm>
        <a:graphic>
          <a:graphicData uri="http://schemas.openxmlformats.org/drawingml/2006/table">
            <a:tbl>
              <a:tblPr/>
              <a:tblGrid>
                <a:gridCol w="511298"/>
                <a:gridCol w="1877301"/>
                <a:gridCol w="1726201"/>
              </a:tblGrid>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66FF"/>
                          </a:solidFill>
                          <a:effectLst/>
                          <a:latin typeface="Times New Roman" pitchFamily="18" charset="0"/>
                          <a:cs typeface="Times New Roman" pitchFamily="18" charset="0"/>
                        </a:rPr>
                        <a:t>n</a:t>
                      </a:r>
                      <a:endParaRPr kumimoji="0" lang="fr-FR" sz="2000" b="0" i="0" u="none" strike="noStrike" cap="none" normalizeH="0" baseline="0" dirty="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Times New Roman" pitchFamily="18" charset="0"/>
                        </a:rPr>
                        <a:t>Nom</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Times New Roman" pitchFamily="18" charset="0"/>
                        </a:rPr>
                        <a:t>Formule</a:t>
                      </a:r>
                      <a:endParaRPr kumimoji="0" lang="fr-FR" sz="2000" b="0" i="0" u="none" strike="noStrike" cap="none" normalizeH="0" baseline="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66FF"/>
                          </a:solidFill>
                          <a:effectLst/>
                          <a:latin typeface="Times New Roman" pitchFamily="18" charset="0"/>
                          <a:cs typeface="Times New Roman" pitchFamily="18" charset="0"/>
                        </a:rPr>
                        <a:t>2</a:t>
                      </a:r>
                      <a:endParaRPr kumimoji="0" lang="fr-FR" sz="2000" b="0" i="0" u="none" strike="noStrike" cap="none" normalizeH="0" baseline="0" dirty="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Eth</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4</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3</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Prop</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3</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4</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But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4</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5</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Pent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5</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10</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6</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Hex</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12</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7</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Hept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7</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14</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8</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Oct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16</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9</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Non</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9</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18</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10</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Dec</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ene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10</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20</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 name="Rectangle 19"/>
          <p:cNvSpPr/>
          <p:nvPr/>
        </p:nvSpPr>
        <p:spPr>
          <a:xfrm>
            <a:off x="4713986" y="2564904"/>
            <a:ext cx="4090856" cy="2893100"/>
          </a:xfrm>
          <a:prstGeom prst="rect">
            <a:avLst/>
          </a:prstGeom>
        </p:spPr>
        <p:txBody>
          <a:bodyPr wrap="square">
            <a:spAutoFit/>
          </a:bodyPr>
          <a:lstStyle/>
          <a:p>
            <a:r>
              <a:rPr lang="en-US" b="1" dirty="0">
                <a:solidFill>
                  <a:srgbClr val="00B050"/>
                </a:solidFill>
                <a:latin typeface="Times New Roman" panose="02020603050405020304" pitchFamily="18" charset="0"/>
                <a:cs typeface="Times New Roman" panose="02020603050405020304" pitchFamily="18" charset="0"/>
              </a:rPr>
              <a:t>The name of saturated </a:t>
            </a:r>
            <a:r>
              <a:rPr lang="en-US" b="1" dirty="0" smtClean="0">
                <a:solidFill>
                  <a:srgbClr val="00B050"/>
                </a:solidFill>
                <a:latin typeface="Times New Roman" panose="02020603050405020304" pitchFamily="18" charset="0"/>
                <a:cs typeface="Times New Roman" panose="02020603050405020304" pitchFamily="18" charset="0"/>
              </a:rPr>
              <a:t>hydrocarbons </a:t>
            </a:r>
            <a:r>
              <a:rPr lang="en-US" b="1" dirty="0">
                <a:solidFill>
                  <a:srgbClr val="00B050"/>
                </a:solidFill>
                <a:latin typeface="Times New Roman" panose="02020603050405020304" pitchFamily="18" charset="0"/>
                <a:cs typeface="Times New Roman" panose="02020603050405020304" pitchFamily="18" charset="0"/>
              </a:rPr>
              <a:t>consists of </a:t>
            </a:r>
            <a:r>
              <a:rPr lang="en-US" b="1" dirty="0" smtClean="0">
                <a:solidFill>
                  <a:srgbClr val="0000FF"/>
                </a:solidFill>
                <a:latin typeface="Times New Roman" panose="02020603050405020304" pitchFamily="18" charset="0"/>
                <a:cs typeface="Times New Roman" panose="02020603050405020304" pitchFamily="18" charset="0"/>
              </a:rPr>
              <a:t>:</a:t>
            </a:r>
          </a:p>
          <a:p>
            <a:r>
              <a:rPr lang="en-US" sz="2400" dirty="0" smtClean="0">
                <a:solidFill>
                  <a:srgbClr val="FF0000"/>
                </a:solidFill>
                <a:latin typeface="Times New Roman" panose="02020603050405020304" pitchFamily="18" charset="0"/>
                <a:cs typeface="Times New Roman" panose="02020603050405020304" pitchFamily="18" charset="0"/>
              </a:rPr>
              <a:t>           </a:t>
            </a:r>
          </a:p>
          <a:p>
            <a:r>
              <a:rPr lang="en-US" sz="2400" dirty="0">
                <a:solidFill>
                  <a:srgbClr val="FF000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            </a:t>
            </a:r>
            <a:r>
              <a:rPr lang="en-US" sz="2400" b="1" dirty="0" smtClean="0">
                <a:solidFill>
                  <a:srgbClr val="FF0000"/>
                </a:solidFill>
                <a:latin typeface="Times New Roman" panose="02020603050405020304" pitchFamily="18" charset="0"/>
                <a:cs typeface="Times New Roman" panose="02020603050405020304" pitchFamily="18" charset="0"/>
              </a:rPr>
              <a:t>prefix </a:t>
            </a:r>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00FF"/>
                </a:solidFill>
                <a:latin typeface="Times New Roman" panose="02020603050405020304" pitchFamily="18" charset="0"/>
                <a:cs typeface="Times New Roman" panose="02020603050405020304" pitchFamily="18" charset="0"/>
              </a:rPr>
              <a:t>suffix</a:t>
            </a:r>
          </a:p>
          <a:p>
            <a:endParaRPr lang="en-US" dirty="0">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Prefix:</a:t>
            </a:r>
            <a:r>
              <a:rPr lang="en-US" sz="2000" dirty="0" smtClean="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indicating the number of </a:t>
            </a:r>
            <a:r>
              <a:rPr lang="en-US" b="1" dirty="0">
                <a:latin typeface="Times New Roman" panose="02020603050405020304" pitchFamily="18" charset="0"/>
                <a:cs typeface="Times New Roman" panose="02020603050405020304" pitchFamily="18" charset="0"/>
              </a:rPr>
              <a:t>carbon atoms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solidFill>
                  <a:srgbClr val="0000FF"/>
                </a:solidFill>
                <a:latin typeface="Times New Roman" panose="02020603050405020304" pitchFamily="18" charset="0"/>
                <a:cs typeface="Times New Roman" panose="02020603050405020304" pitchFamily="18" charset="0"/>
              </a:rPr>
              <a:t>suffix </a:t>
            </a:r>
            <a:r>
              <a:rPr lang="en-US" b="1" dirty="0" smtClean="0">
                <a:solidFill>
                  <a:srgbClr val="0000FF"/>
                </a:solidFill>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a:t>
            </a:r>
            <a:r>
              <a:rPr lang="fr-FR" sz="2400" b="1" dirty="0" err="1" smtClean="0">
                <a:latin typeface="Times New Roman" panose="02020603050405020304" pitchFamily="18" charset="0"/>
                <a:cs typeface="Times New Roman" panose="02020603050405020304" pitchFamily="18" charset="0"/>
              </a:rPr>
              <a:t>ene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indicating</a:t>
            </a:r>
            <a:r>
              <a:rPr lang="fr-FR" dirty="0">
                <a:latin typeface="Times New Roman" panose="02020603050405020304" pitchFamily="18" charset="0"/>
                <a:cs typeface="Times New Roman" panose="02020603050405020304" pitchFamily="18" charset="0"/>
              </a:rPr>
              <a:t> an </a:t>
            </a:r>
            <a:r>
              <a:rPr lang="fr-FR" dirty="0" err="1" smtClean="0">
                <a:latin typeface="Times New Roman" panose="02020603050405020304" pitchFamily="18" charset="0"/>
                <a:cs typeface="Times New Roman" panose="02020603050405020304" pitchFamily="18" charset="0"/>
              </a:rPr>
              <a:t>alkene</a:t>
            </a:r>
            <a:r>
              <a:rPr lang="fr-FR" dirty="0">
                <a:latin typeface="Times New Roman" panose="02020603050405020304" pitchFamily="18" charset="0"/>
                <a:cs typeface="Times New Roman" panose="02020603050405020304" pitchFamily="18" charset="0"/>
              </a:rPr>
              <a:t>).</a:t>
            </a:r>
          </a:p>
        </p:txBody>
      </p:sp>
      <p:sp>
        <p:nvSpPr>
          <p:cNvPr id="21" name="Rectangle 20"/>
          <p:cNvSpPr/>
          <p:nvPr/>
        </p:nvSpPr>
        <p:spPr>
          <a:xfrm>
            <a:off x="5766665" y="164072"/>
            <a:ext cx="3375924" cy="461665"/>
          </a:xfrm>
          <a:prstGeom prst="rect">
            <a:avLst/>
          </a:prstGeom>
        </p:spPr>
        <p:txBody>
          <a:bodyPr wrap="none">
            <a:spAutoFit/>
          </a:bodyPr>
          <a:lstStyle/>
          <a:p>
            <a:r>
              <a:rPr lang="fr-FR" sz="2400" b="1" dirty="0">
                <a:solidFill>
                  <a:srgbClr val="FF0066"/>
                </a:solidFill>
              </a:rPr>
              <a:t>Nomenclature of </a:t>
            </a:r>
            <a:r>
              <a:rPr lang="fr-FR" sz="2400" b="1" dirty="0" err="1" smtClean="0">
                <a:solidFill>
                  <a:srgbClr val="FF0066"/>
                </a:solidFill>
              </a:rPr>
              <a:t>alkenes</a:t>
            </a:r>
            <a:endParaRPr lang="fr-FR" sz="2400" dirty="0"/>
          </a:p>
        </p:txBody>
      </p:sp>
    </p:spTree>
    <p:extLst>
      <p:ext uri="{BB962C8B-B14F-4D97-AF65-F5344CB8AC3E}">
        <p14:creationId xmlns:p14="http://schemas.microsoft.com/office/powerpoint/2010/main" val="35873346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1772816"/>
            <a:ext cx="8496944" cy="4939814"/>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IUPAC naming rules</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alkanes</a:t>
            </a:r>
            <a:r>
              <a:rPr lang="en-US" dirty="0">
                <a:latin typeface="Times New Roman" panose="02020603050405020304" pitchFamily="18" charset="0"/>
                <a:cs typeface="Times New Roman" panose="02020603050405020304" pitchFamily="18" charset="0"/>
              </a:rPr>
              <a:t> also apply to </a:t>
            </a:r>
            <a:r>
              <a:rPr lang="en-US" b="1" dirty="0">
                <a:latin typeface="Times New Roman" panose="02020603050405020304" pitchFamily="18" charset="0"/>
                <a:cs typeface="Times New Roman" panose="02020603050405020304" pitchFamily="18" charset="0"/>
              </a:rPr>
              <a:t>alkenes</a:t>
            </a:r>
            <a:r>
              <a:rPr lang="en-US" dirty="0">
                <a:latin typeface="Times New Roman" panose="02020603050405020304" pitchFamily="18" charset="0"/>
                <a:cs typeface="Times New Roman" panose="02020603050405020304" pitchFamily="18" charset="0"/>
              </a:rPr>
              <a:t>, with the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ane</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suffix replaced by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ene</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The position of the </a:t>
            </a:r>
            <a:r>
              <a:rPr lang="en-US" b="1" u="sng" dirty="0">
                <a:latin typeface="Times New Roman" panose="02020603050405020304" pitchFamily="18" charset="0"/>
                <a:cs typeface="Times New Roman" panose="02020603050405020304" pitchFamily="18" charset="0"/>
              </a:rPr>
              <a:t>double bond</a:t>
            </a:r>
            <a:r>
              <a:rPr lang="en-US" u="sng" dirty="0">
                <a:latin typeface="Times New Roman" panose="02020603050405020304" pitchFamily="18" charset="0"/>
                <a:cs typeface="Times New Roman" panose="02020603050405020304" pitchFamily="18" charset="0"/>
              </a:rPr>
              <a:t> in the </a:t>
            </a:r>
            <a:r>
              <a:rPr lang="en-US" b="1" u="sng" dirty="0">
                <a:latin typeface="Times New Roman" panose="02020603050405020304" pitchFamily="18" charset="0"/>
                <a:cs typeface="Times New Roman" panose="02020603050405020304" pitchFamily="18" charset="0"/>
              </a:rPr>
              <a:t>main chain</a:t>
            </a:r>
            <a:r>
              <a:rPr lang="en-US" u="sng" dirty="0">
                <a:latin typeface="Times New Roman" panose="02020603050405020304" pitchFamily="18" charset="0"/>
                <a:cs typeface="Times New Roman" panose="02020603050405020304" pitchFamily="18" charset="0"/>
              </a:rPr>
              <a:t> is indicated by a </a:t>
            </a:r>
            <a:r>
              <a:rPr lang="en-US" b="1" u="sng" dirty="0">
                <a:latin typeface="Times New Roman" panose="02020603050405020304" pitchFamily="18" charset="0"/>
                <a:cs typeface="Times New Roman" panose="02020603050405020304" pitchFamily="18" charset="0"/>
              </a:rPr>
              <a:t>number</a:t>
            </a:r>
            <a:r>
              <a:rPr lang="en-US" u="sng" dirty="0" smtClean="0">
                <a:latin typeface="Times New Roman" panose="02020603050405020304" pitchFamily="18" charset="0"/>
                <a:cs typeface="Times New Roman" panose="02020603050405020304" pitchFamily="18" charset="0"/>
              </a:rPr>
              <a: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sz="2400" b="1" dirty="0">
                <a:solidFill>
                  <a:srgbClr val="FF0066"/>
                </a:solidFill>
                <a:latin typeface="Times New Roman" panose="02020603050405020304" pitchFamily="18" charset="0"/>
                <a:cs typeface="Times New Roman" panose="02020603050405020304" pitchFamily="18" charset="0"/>
              </a:rPr>
              <a:t>Rule 1</a:t>
            </a:r>
            <a:r>
              <a:rPr lang="en-US" sz="2400" b="1" dirty="0" smtClean="0">
                <a:solidFill>
                  <a:srgbClr val="FF0066"/>
                </a:solidFill>
                <a:latin typeface="Times New Roman" panose="02020603050405020304" pitchFamily="18" charset="0"/>
                <a:cs typeface="Times New Roman" panose="02020603050405020304" pitchFamily="18" charset="0"/>
              </a:rPr>
              <a:t>:</a:t>
            </a:r>
          </a:p>
          <a:p>
            <a:pPr algn="just">
              <a:lnSpc>
                <a:spcPct val="150000"/>
              </a:lnSpc>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Identify the </a:t>
            </a:r>
            <a:r>
              <a:rPr lang="en-US" b="1" dirty="0">
                <a:latin typeface="Times New Roman" panose="02020603050405020304" pitchFamily="18" charset="0"/>
                <a:cs typeface="Times New Roman" panose="02020603050405020304" pitchFamily="18" charset="0"/>
              </a:rPr>
              <a:t>longest chain</a:t>
            </a:r>
            <a:r>
              <a:rPr lang="en-US" dirty="0">
                <a:latin typeface="Times New Roman" panose="02020603050405020304" pitchFamily="18" charset="0"/>
                <a:cs typeface="Times New Roman" panose="02020603050405020304" pitchFamily="18" charset="0"/>
              </a:rPr>
              <a:t> that contains the </a:t>
            </a:r>
            <a:r>
              <a:rPr lang="en-US" b="1" dirty="0">
                <a:latin typeface="Times New Roman" panose="02020603050405020304" pitchFamily="18" charset="0"/>
                <a:cs typeface="Times New Roman" panose="02020603050405020304" pitchFamily="18" charset="0"/>
              </a:rPr>
              <a:t>functional group</a:t>
            </a:r>
            <a:r>
              <a:rPr lang="en-US" dirty="0">
                <a:latin typeface="Times New Roman" panose="02020603050405020304" pitchFamily="18" charset="0"/>
                <a:cs typeface="Times New Roman" panose="02020603050405020304" pitchFamily="18" charset="0"/>
              </a:rPr>
              <a:t>, i.e., the </a:t>
            </a:r>
            <a:r>
              <a:rPr lang="en-US" b="1" dirty="0">
                <a:latin typeface="Times New Roman" panose="02020603050405020304" pitchFamily="18" charset="0"/>
                <a:cs typeface="Times New Roman" panose="02020603050405020304" pitchFamily="18" charset="0"/>
              </a:rPr>
              <a:t>C=C double bond</a:t>
            </a:r>
            <a:r>
              <a:rPr lang="en-US" dirty="0" smtClean="0">
                <a:latin typeface="Times New Roman" panose="02020603050405020304" pitchFamily="18" charset="0"/>
                <a:cs typeface="Times New Roman" panose="02020603050405020304" pitchFamily="18" charset="0"/>
              </a:rPr>
              <a: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sz="2400" b="1" dirty="0">
                <a:solidFill>
                  <a:srgbClr val="FF0066"/>
                </a:solidFill>
                <a:latin typeface="Times New Roman" panose="02020603050405020304" pitchFamily="18" charset="0"/>
                <a:cs typeface="Times New Roman" panose="02020603050405020304" pitchFamily="18" charset="0"/>
              </a:rPr>
              <a:t>Rule 2: </a:t>
            </a:r>
            <a:endParaRPr lang="en-US" sz="2400" b="1" dirty="0" smtClean="0">
              <a:solidFill>
                <a:srgbClr val="FF0066"/>
              </a:solidFill>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Indicate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position of the double bond</a:t>
            </a:r>
            <a:r>
              <a:rPr lang="en-US" dirty="0">
                <a:latin typeface="Times New Roman" panose="02020603050405020304" pitchFamily="18" charset="0"/>
                <a:cs typeface="Times New Roman" panose="02020603050405020304" pitchFamily="18" charset="0"/>
              </a:rPr>
              <a:t> in the </a:t>
            </a:r>
            <a:r>
              <a:rPr lang="en-US" b="1" dirty="0">
                <a:latin typeface="Times New Roman" panose="02020603050405020304" pitchFamily="18" charset="0"/>
                <a:cs typeface="Times New Roman" panose="02020603050405020304" pitchFamily="18" charset="0"/>
              </a:rPr>
              <a:t>main chain</a:t>
            </a:r>
            <a:r>
              <a:rPr lang="en-US" dirty="0">
                <a:latin typeface="Times New Roman" panose="02020603050405020304" pitchFamily="18" charset="0"/>
                <a:cs typeface="Times New Roman" panose="02020603050405020304" pitchFamily="18" charset="0"/>
              </a:rPr>
              <a:t> using a </a:t>
            </a:r>
            <a:r>
              <a:rPr lang="en-US" b="1" dirty="0">
                <a:latin typeface="Times New Roman" panose="02020603050405020304" pitchFamily="18" charset="0"/>
                <a:cs typeface="Times New Roman" panose="02020603050405020304" pitchFamily="18" charset="0"/>
              </a:rPr>
              <a:t>number</a:t>
            </a:r>
            <a:r>
              <a:rPr lang="en-US" dirty="0">
                <a:latin typeface="Times New Roman" panose="02020603050405020304" pitchFamily="18" charset="0"/>
                <a:cs typeface="Times New Roman" panose="02020603050405020304" pitchFamily="18" charset="0"/>
              </a:rPr>
              <a:t>, starting the numbering from the </a:t>
            </a:r>
            <a:r>
              <a:rPr lang="en-US" b="1" dirty="0">
                <a:latin typeface="Times New Roman" panose="02020603050405020304" pitchFamily="18" charset="0"/>
                <a:cs typeface="Times New Roman" panose="02020603050405020304" pitchFamily="18" charset="0"/>
              </a:rPr>
              <a:t>end closest to the double bond</a:t>
            </a:r>
            <a:r>
              <a:rPr lang="en-US" dirty="0">
                <a:latin typeface="Times New Roman" panose="02020603050405020304" pitchFamily="18" charset="0"/>
                <a:cs typeface="Times New Roman" panose="02020603050405020304" pitchFamily="18" charset="0"/>
              </a:rPr>
              <a:t>.</a:t>
            </a:r>
          </a:p>
        </p:txBody>
      </p:sp>
      <p:sp>
        <p:nvSpPr>
          <p:cNvPr id="5" name="Rectangle à coins arrondis 4"/>
          <p:cNvSpPr/>
          <p:nvPr/>
        </p:nvSpPr>
        <p:spPr>
          <a:xfrm>
            <a:off x="2051720" y="913768"/>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How to Name Branched </a:t>
            </a:r>
            <a:r>
              <a:rPr lang="en-US" sz="2400" b="1" dirty="0" smtClean="0"/>
              <a:t>Alkenes</a:t>
            </a:r>
            <a:r>
              <a:rPr lang="en-US" sz="2400" b="1" dirty="0"/>
              <a:t>?</a:t>
            </a:r>
          </a:p>
        </p:txBody>
      </p:sp>
      <p:grpSp>
        <p:nvGrpSpPr>
          <p:cNvPr id="6" name="Groupe 5"/>
          <p:cNvGrpSpPr/>
          <p:nvPr/>
        </p:nvGrpSpPr>
        <p:grpSpPr>
          <a:xfrm>
            <a:off x="26945" y="589733"/>
            <a:ext cx="9117055" cy="648072"/>
            <a:chOff x="26945" y="368660"/>
            <a:chExt cx="9117055" cy="648072"/>
          </a:xfrm>
        </p:grpSpPr>
        <p:cxnSp>
          <p:nvCxnSpPr>
            <p:cNvPr id="7" name="Connecteur droit 6"/>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Rectangle 10"/>
          <p:cNvSpPr/>
          <p:nvPr/>
        </p:nvSpPr>
        <p:spPr>
          <a:xfrm>
            <a:off x="5766665" y="164072"/>
            <a:ext cx="3375924" cy="461665"/>
          </a:xfrm>
          <a:prstGeom prst="rect">
            <a:avLst/>
          </a:prstGeom>
        </p:spPr>
        <p:txBody>
          <a:bodyPr wrap="none">
            <a:spAutoFit/>
          </a:bodyPr>
          <a:lstStyle/>
          <a:p>
            <a:r>
              <a:rPr lang="fr-FR" sz="2400" b="1" dirty="0">
                <a:solidFill>
                  <a:srgbClr val="FF0066"/>
                </a:solidFill>
              </a:rPr>
              <a:t>Nomenclature of </a:t>
            </a:r>
            <a:r>
              <a:rPr lang="fr-FR" sz="2400" b="1" dirty="0" err="1" smtClean="0">
                <a:solidFill>
                  <a:srgbClr val="FF0066"/>
                </a:solidFill>
              </a:rPr>
              <a:t>alkenes</a:t>
            </a:r>
            <a:endParaRPr lang="fr-FR" sz="2400" dirty="0"/>
          </a:p>
        </p:txBody>
      </p:sp>
    </p:spTree>
    <p:extLst>
      <p:ext uri="{BB962C8B-B14F-4D97-AF65-F5344CB8AC3E}">
        <p14:creationId xmlns:p14="http://schemas.microsoft.com/office/powerpoint/2010/main" val="3438029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79" t="16770" r="60126" b="35274"/>
          <a:stretch/>
        </p:blipFill>
        <p:spPr bwMode="auto">
          <a:xfrm>
            <a:off x="433326" y="736990"/>
            <a:ext cx="2815764" cy="3288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264" t="61886" r="21674" b="16013"/>
          <a:stretch/>
        </p:blipFill>
        <p:spPr bwMode="auto">
          <a:xfrm>
            <a:off x="6588224" y="4869160"/>
            <a:ext cx="1836335" cy="151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23928" y="1124744"/>
            <a:ext cx="4634023" cy="1877437"/>
          </a:xfrm>
          <a:prstGeom prst="rect">
            <a:avLst/>
          </a:prstGeom>
        </p:spPr>
        <p:txBody>
          <a:bodyPr wrap="square">
            <a:spAutoFit/>
          </a:bodyPr>
          <a:lstStyle/>
          <a:p>
            <a:pPr algn="ctr"/>
            <a:r>
              <a:rPr lang="fr-FR" sz="3600" b="1" dirty="0" err="1" smtClean="0">
                <a:solidFill>
                  <a:srgbClr val="FF0066"/>
                </a:solidFill>
              </a:rPr>
              <a:t>Chapter</a:t>
            </a:r>
            <a:r>
              <a:rPr lang="fr-FR" sz="3600" b="1" dirty="0" smtClean="0">
                <a:solidFill>
                  <a:srgbClr val="FF0066"/>
                </a:solidFill>
              </a:rPr>
              <a:t> 1 : </a:t>
            </a:r>
          </a:p>
          <a:p>
            <a:pPr algn="ctr"/>
            <a:r>
              <a:rPr lang="fr-FR" sz="4000" b="1" dirty="0" smtClean="0"/>
              <a:t>Nomenclature of </a:t>
            </a:r>
            <a:r>
              <a:rPr lang="fr-FR" sz="4000" b="1" dirty="0" err="1" smtClean="0"/>
              <a:t>organic</a:t>
            </a:r>
            <a:r>
              <a:rPr lang="fr-FR" sz="4000" b="1" dirty="0" smtClean="0"/>
              <a:t> compounds</a:t>
            </a:r>
            <a:endParaRPr lang="fr-FR" sz="4000" b="1" dirty="0"/>
          </a:p>
        </p:txBody>
      </p:sp>
    </p:spTree>
    <p:extLst>
      <p:ext uri="{BB962C8B-B14F-4D97-AF65-F5344CB8AC3E}">
        <p14:creationId xmlns:p14="http://schemas.microsoft.com/office/powerpoint/2010/main" val="992409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161" t="41746" r="26963" b="40476"/>
          <a:stretch/>
        </p:blipFill>
        <p:spPr bwMode="auto">
          <a:xfrm>
            <a:off x="179512" y="332656"/>
            <a:ext cx="8784976" cy="121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97" t="45714" r="26072" b="36191"/>
          <a:stretch/>
        </p:blipFill>
        <p:spPr bwMode="auto">
          <a:xfrm>
            <a:off x="179512" y="1772816"/>
            <a:ext cx="8684502" cy="1240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893" t="66984" r="23840" b="16508"/>
          <a:stretch/>
        </p:blipFill>
        <p:spPr bwMode="auto">
          <a:xfrm>
            <a:off x="0" y="3501008"/>
            <a:ext cx="9263416"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5803" t="65397" r="25536" b="7143"/>
          <a:stretch/>
        </p:blipFill>
        <p:spPr bwMode="auto">
          <a:xfrm>
            <a:off x="-26031" y="4797152"/>
            <a:ext cx="8990519" cy="1883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4"/>
          <p:cNvCxnSpPr/>
          <p:nvPr/>
        </p:nvCxnSpPr>
        <p:spPr>
          <a:xfrm>
            <a:off x="179512" y="3573016"/>
            <a:ext cx="8784976" cy="0"/>
          </a:xfrm>
          <a:prstGeom prst="line">
            <a:avLst/>
          </a:prstGeom>
        </p:spPr>
        <p:style>
          <a:lnRef idx="1">
            <a:schemeClr val="dk1"/>
          </a:lnRef>
          <a:fillRef idx="0">
            <a:schemeClr val="dk1"/>
          </a:fillRef>
          <a:effectRef idx="0">
            <a:schemeClr val="dk1"/>
          </a:effectRef>
          <a:fontRef idx="minor">
            <a:schemeClr val="tx1"/>
          </a:fontRef>
        </p:style>
      </p:cxnSp>
      <p:cxnSp>
        <p:nvCxnSpPr>
          <p:cNvPr id="7" name="Connecteur droit 6"/>
          <p:cNvCxnSpPr/>
          <p:nvPr/>
        </p:nvCxnSpPr>
        <p:spPr>
          <a:xfrm>
            <a:off x="2411760" y="476672"/>
            <a:ext cx="0" cy="3096344"/>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11"/>
          <p:cNvCxnSpPr/>
          <p:nvPr/>
        </p:nvCxnSpPr>
        <p:spPr>
          <a:xfrm>
            <a:off x="4631708" y="476672"/>
            <a:ext cx="0" cy="3096344"/>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p:cNvCxnSpPr/>
          <p:nvPr/>
        </p:nvCxnSpPr>
        <p:spPr>
          <a:xfrm>
            <a:off x="6732240" y="476672"/>
            <a:ext cx="0" cy="3096344"/>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p:cNvCxnSpPr/>
          <p:nvPr/>
        </p:nvCxnSpPr>
        <p:spPr>
          <a:xfrm>
            <a:off x="2843808" y="3584037"/>
            <a:ext cx="0" cy="3096344"/>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14"/>
          <p:cNvCxnSpPr/>
          <p:nvPr/>
        </p:nvCxnSpPr>
        <p:spPr>
          <a:xfrm>
            <a:off x="5940152" y="3584037"/>
            <a:ext cx="0" cy="30963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4858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26945" y="589733"/>
            <a:ext cx="9117055" cy="648072"/>
            <a:chOff x="26945" y="368660"/>
            <a:chExt cx="9117055" cy="648072"/>
          </a:xfrm>
        </p:grpSpPr>
        <p:cxnSp>
          <p:nvCxnSpPr>
            <p:cNvPr id="11" name="Connecteur droit 10"/>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Rectangle 15"/>
          <p:cNvSpPr/>
          <p:nvPr/>
        </p:nvSpPr>
        <p:spPr>
          <a:xfrm>
            <a:off x="1907704" y="1054098"/>
            <a:ext cx="2715295" cy="523220"/>
          </a:xfrm>
          <a:prstGeom prst="rect">
            <a:avLst/>
          </a:prstGeom>
        </p:spPr>
        <p:txBody>
          <a:bodyPr wrap="none">
            <a:spAutoFit/>
          </a:bodyPr>
          <a:lstStyle/>
          <a:p>
            <a:r>
              <a:rPr lang="fr-FR" sz="2800" b="1" dirty="0"/>
              <a:t>General formula</a:t>
            </a:r>
            <a:r>
              <a:rPr lang="fr-FR" sz="2800" b="1" dirty="0" smtClean="0"/>
              <a:t>:</a:t>
            </a:r>
            <a:endParaRPr lang="fr-FR" sz="2800" dirty="0"/>
          </a:p>
        </p:txBody>
      </p:sp>
      <p:sp>
        <p:nvSpPr>
          <p:cNvPr id="17" name="Rectangle à coins arrondis 16"/>
          <p:cNvSpPr/>
          <p:nvPr/>
        </p:nvSpPr>
        <p:spPr>
          <a:xfrm>
            <a:off x="5093804" y="898291"/>
            <a:ext cx="2088232" cy="679027"/>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CₙH</a:t>
            </a:r>
            <a:r>
              <a:rPr lang="fr-FR" sz="3200" b="1" dirty="0" smtClean="0"/>
              <a:t>₂ₙ</a:t>
            </a:r>
            <a:r>
              <a:rPr lang="fr-FR" sz="3200" b="1" baseline="-25000" dirty="0" smtClean="0"/>
              <a:t>-2</a:t>
            </a:r>
            <a:endParaRPr lang="fr-FR" sz="3200" b="1" baseline="-25000" dirty="0"/>
          </a:p>
        </p:txBody>
      </p:sp>
      <p:sp>
        <p:nvSpPr>
          <p:cNvPr id="18" name="Rectangle 17"/>
          <p:cNvSpPr/>
          <p:nvPr/>
        </p:nvSpPr>
        <p:spPr>
          <a:xfrm>
            <a:off x="151094" y="1700808"/>
            <a:ext cx="8943810" cy="646331"/>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Alkynes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a:t>
            </a:r>
            <a:r>
              <a:rPr lang="en-US" dirty="0" smtClean="0">
                <a:latin typeface="Times New Roman" panose="02020603050405020304" pitchFamily="18" charset="0"/>
                <a:cs typeface="Times New Roman" panose="02020603050405020304" pitchFamily="18" charset="0"/>
              </a:rPr>
              <a:t>unsaturated</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hydrocarbons</a:t>
            </a:r>
            <a:r>
              <a:rPr lang="en-US" dirty="0">
                <a:latin typeface="Times New Roman" panose="02020603050405020304" pitchFamily="18" charset="0"/>
                <a:cs typeface="Times New Roman" panose="02020603050405020304" pitchFamily="18" charset="0"/>
              </a:rPr>
              <a:t>. The names of the first </a:t>
            </a:r>
            <a:r>
              <a:rPr lang="en-US" dirty="0" smtClean="0">
                <a:latin typeface="Times New Roman" panose="02020603050405020304" pitchFamily="18" charset="0"/>
                <a:cs typeface="Times New Roman" panose="02020603050405020304" pitchFamily="18" charset="0"/>
              </a:rPr>
              <a:t>10 </a:t>
            </a:r>
            <a:r>
              <a:rPr lang="en-US" dirty="0">
                <a:latin typeface="Times New Roman" panose="02020603050405020304" pitchFamily="18" charset="0"/>
                <a:cs typeface="Times New Roman" panose="02020603050405020304" pitchFamily="18" charset="0"/>
              </a:rPr>
              <a:t>linear </a:t>
            </a:r>
            <a:r>
              <a:rPr lang="en-US" dirty="0" smtClean="0">
                <a:latin typeface="Times New Roman" panose="02020603050405020304" pitchFamily="18" charset="0"/>
                <a:cs typeface="Times New Roman" panose="02020603050405020304" pitchFamily="18" charset="0"/>
              </a:rPr>
              <a:t>alkynes </a:t>
            </a:r>
            <a:r>
              <a:rPr lang="en-US" dirty="0">
                <a:latin typeface="Times New Roman" panose="02020603050405020304" pitchFamily="18" charset="0"/>
                <a:cs typeface="Times New Roman" panose="02020603050405020304" pitchFamily="18" charset="0"/>
              </a:rPr>
              <a:t>are given in </a:t>
            </a:r>
            <a:r>
              <a:rPr lang="en-US" b="1" dirty="0">
                <a:latin typeface="Times New Roman" panose="02020603050405020304" pitchFamily="18" charset="0"/>
                <a:cs typeface="Times New Roman" panose="02020603050405020304" pitchFamily="18" charset="0"/>
              </a:rPr>
              <a:t>Table </a:t>
            </a:r>
            <a:r>
              <a:rPr lang="en-US" b="1" dirty="0" smtClean="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graphicFrame>
        <p:nvGraphicFramePr>
          <p:cNvPr id="19" name="Tableau 18"/>
          <p:cNvGraphicFramePr>
            <a:graphicFrameLocks noGrp="1"/>
          </p:cNvGraphicFramePr>
          <p:nvPr>
            <p:extLst>
              <p:ext uri="{D42A27DB-BD31-4B8C-83A1-F6EECF244321}">
                <p14:modId xmlns:p14="http://schemas.microsoft.com/office/powerpoint/2010/main" val="987763034"/>
              </p:ext>
            </p:extLst>
          </p:nvPr>
        </p:nvGraphicFramePr>
        <p:xfrm>
          <a:off x="350304" y="2347139"/>
          <a:ext cx="4114800" cy="4043824"/>
        </p:xfrm>
        <a:graphic>
          <a:graphicData uri="http://schemas.openxmlformats.org/drawingml/2006/table">
            <a:tbl>
              <a:tblPr/>
              <a:tblGrid>
                <a:gridCol w="511298"/>
                <a:gridCol w="1877301"/>
                <a:gridCol w="1726201"/>
              </a:tblGrid>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66FF"/>
                          </a:solidFill>
                          <a:effectLst/>
                          <a:latin typeface="Times New Roman" pitchFamily="18" charset="0"/>
                          <a:cs typeface="Times New Roman" pitchFamily="18" charset="0"/>
                        </a:rPr>
                        <a:t>n</a:t>
                      </a:r>
                      <a:endParaRPr kumimoji="0" lang="fr-FR" sz="2000" b="0" i="0" u="none" strike="noStrike" cap="none" normalizeH="0" baseline="0" dirty="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dirty="0" smtClean="0">
                          <a:ln>
                            <a:noFill/>
                          </a:ln>
                          <a:solidFill>
                            <a:srgbClr val="000000"/>
                          </a:solidFill>
                          <a:effectLst/>
                          <a:latin typeface="Times New Roman" pitchFamily="18" charset="0"/>
                          <a:cs typeface="Times New Roman" pitchFamily="18" charset="0"/>
                        </a:rPr>
                        <a:t>Nom</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1" i="0" u="none" strike="noStrike" cap="none" normalizeH="0" baseline="0" smtClean="0">
                          <a:ln>
                            <a:noFill/>
                          </a:ln>
                          <a:solidFill>
                            <a:srgbClr val="000000"/>
                          </a:solidFill>
                          <a:effectLst/>
                          <a:latin typeface="Times New Roman" pitchFamily="18" charset="0"/>
                          <a:cs typeface="Times New Roman" pitchFamily="18" charset="0"/>
                        </a:rPr>
                        <a:t>Formule</a:t>
                      </a:r>
                      <a:endParaRPr kumimoji="0" lang="fr-FR" sz="2000" b="0" i="0" u="none" strike="noStrike" cap="none" normalizeH="0" baseline="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66FF"/>
                          </a:solidFill>
                          <a:effectLst/>
                          <a:latin typeface="Times New Roman" pitchFamily="18" charset="0"/>
                          <a:cs typeface="Times New Roman" pitchFamily="18" charset="0"/>
                        </a:rPr>
                        <a:t>2</a:t>
                      </a:r>
                      <a:endParaRPr kumimoji="0" lang="fr-FR" sz="2000" b="0" i="0" u="none" strike="noStrike" cap="none" normalizeH="0" baseline="0" dirty="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Eth</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2</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3</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Prop</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3</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4</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4</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But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4</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5</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Pent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5</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6</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Hex</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6</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10</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465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7</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Hept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7</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12</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8</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Oct</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8</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14</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602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9</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Non</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9</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16</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0328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smtClean="0">
                          <a:ln>
                            <a:noFill/>
                          </a:ln>
                          <a:solidFill>
                            <a:srgbClr val="0066FF"/>
                          </a:solidFill>
                          <a:effectLst/>
                          <a:latin typeface="Times New Roman" pitchFamily="18" charset="0"/>
                          <a:cs typeface="Times New Roman" pitchFamily="18" charset="0"/>
                        </a:rPr>
                        <a:t>10</a:t>
                      </a:r>
                      <a:endParaRPr kumimoji="0" lang="fr-FR" sz="2000" b="0" i="0" u="none" strike="noStrike" cap="none" normalizeH="0" baseline="0" smtClean="0">
                        <a:ln>
                          <a:noFill/>
                        </a:ln>
                        <a:solidFill>
                          <a:srgbClr val="0066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err="1" smtClean="0">
                          <a:ln>
                            <a:noFill/>
                          </a:ln>
                          <a:solidFill>
                            <a:srgbClr val="FF0000"/>
                          </a:solidFill>
                          <a:effectLst/>
                          <a:latin typeface="Times New Roman" pitchFamily="18" charset="0"/>
                          <a:cs typeface="Times New Roman" pitchFamily="18" charset="0"/>
                        </a:rPr>
                        <a:t>Dec</a:t>
                      </a:r>
                      <a:r>
                        <a:rPr kumimoji="0" lang="fr-FR" sz="2000" b="1" i="0" u="none" strike="noStrike" cap="none" normalizeH="0" baseline="0" dirty="0" err="1" smtClean="0">
                          <a:ln>
                            <a:noFill/>
                          </a:ln>
                          <a:solidFill>
                            <a:srgbClr val="0000FF"/>
                          </a:solidFill>
                          <a:effectLst/>
                          <a:latin typeface="Times New Roman" pitchFamily="18" charset="0"/>
                          <a:cs typeface="Times New Roman" pitchFamily="18" charset="0"/>
                        </a:rPr>
                        <a:t>yne</a:t>
                      </a:r>
                      <a:endParaRPr kumimoji="0" lang="fr-FR" sz="2000" b="1" i="0" u="none" strike="noStrike" cap="none" normalizeH="0" baseline="0" dirty="0" smtClean="0">
                        <a:ln>
                          <a:noFill/>
                        </a:ln>
                        <a:solidFill>
                          <a:srgbClr val="0000FF"/>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C</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10</a:t>
                      </a:r>
                      <a:r>
                        <a:rPr kumimoji="0" lang="fr-FR" sz="2000" b="0" i="0" u="none" strike="noStrike" cap="none" normalizeH="0" baseline="0" dirty="0" smtClean="0">
                          <a:ln>
                            <a:noFill/>
                          </a:ln>
                          <a:solidFill>
                            <a:srgbClr val="000000"/>
                          </a:solidFill>
                          <a:effectLst/>
                          <a:latin typeface="Times New Roman" pitchFamily="18" charset="0"/>
                          <a:cs typeface="Times New Roman" pitchFamily="18" charset="0"/>
                        </a:rPr>
                        <a:t>H</a:t>
                      </a:r>
                      <a:r>
                        <a:rPr kumimoji="0" lang="fr-FR" sz="2000" b="0" i="0" u="none" strike="noStrike" cap="none" normalizeH="0" baseline="-30000" dirty="0" smtClean="0">
                          <a:ln>
                            <a:noFill/>
                          </a:ln>
                          <a:solidFill>
                            <a:srgbClr val="000000"/>
                          </a:solidFill>
                          <a:effectLst/>
                          <a:latin typeface="Times New Roman" pitchFamily="18" charset="0"/>
                          <a:cs typeface="Times New Roman" pitchFamily="18" charset="0"/>
                        </a:rPr>
                        <a:t>18</a:t>
                      </a:r>
                      <a:endParaRPr kumimoji="0" lang="fr-FR" sz="2000" b="0" i="0" u="none" strike="noStrike" cap="none" normalizeH="0" baseline="0" dirty="0" smtClean="0">
                        <a:ln>
                          <a:noFill/>
                        </a:ln>
                        <a:solidFill>
                          <a:schemeClr val="tx1"/>
                        </a:solidFill>
                        <a:effectLst/>
                        <a:latin typeface="Times New Roman" pitchFamily="18" charset="0"/>
                        <a:cs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 name="Rectangle 19"/>
          <p:cNvSpPr/>
          <p:nvPr/>
        </p:nvSpPr>
        <p:spPr>
          <a:xfrm>
            <a:off x="4713986" y="2564904"/>
            <a:ext cx="4090856" cy="2893100"/>
          </a:xfrm>
          <a:prstGeom prst="rect">
            <a:avLst/>
          </a:prstGeom>
        </p:spPr>
        <p:txBody>
          <a:bodyPr wrap="square">
            <a:spAutoFit/>
          </a:bodyPr>
          <a:lstStyle/>
          <a:p>
            <a:r>
              <a:rPr lang="en-US" b="1" dirty="0">
                <a:solidFill>
                  <a:srgbClr val="00B050"/>
                </a:solidFill>
                <a:latin typeface="Times New Roman" panose="02020603050405020304" pitchFamily="18" charset="0"/>
                <a:cs typeface="Times New Roman" panose="02020603050405020304" pitchFamily="18" charset="0"/>
              </a:rPr>
              <a:t>The name of saturated </a:t>
            </a:r>
            <a:r>
              <a:rPr lang="en-US" b="1" dirty="0" smtClean="0">
                <a:solidFill>
                  <a:srgbClr val="00B050"/>
                </a:solidFill>
                <a:latin typeface="Times New Roman" panose="02020603050405020304" pitchFamily="18" charset="0"/>
                <a:cs typeface="Times New Roman" panose="02020603050405020304" pitchFamily="18" charset="0"/>
              </a:rPr>
              <a:t>hydrocarbons </a:t>
            </a:r>
            <a:r>
              <a:rPr lang="en-US" b="1" dirty="0">
                <a:solidFill>
                  <a:srgbClr val="00B050"/>
                </a:solidFill>
                <a:latin typeface="Times New Roman" panose="02020603050405020304" pitchFamily="18" charset="0"/>
                <a:cs typeface="Times New Roman" panose="02020603050405020304" pitchFamily="18" charset="0"/>
              </a:rPr>
              <a:t>consists of </a:t>
            </a:r>
            <a:r>
              <a:rPr lang="en-US" b="1" dirty="0" smtClean="0">
                <a:solidFill>
                  <a:srgbClr val="0000FF"/>
                </a:solidFill>
                <a:latin typeface="Times New Roman" panose="02020603050405020304" pitchFamily="18" charset="0"/>
                <a:cs typeface="Times New Roman" panose="02020603050405020304" pitchFamily="18" charset="0"/>
              </a:rPr>
              <a:t>:</a:t>
            </a:r>
          </a:p>
          <a:p>
            <a:r>
              <a:rPr lang="en-US" sz="2400" dirty="0" smtClean="0">
                <a:solidFill>
                  <a:srgbClr val="FF0000"/>
                </a:solidFill>
                <a:latin typeface="Times New Roman" panose="02020603050405020304" pitchFamily="18" charset="0"/>
                <a:cs typeface="Times New Roman" panose="02020603050405020304" pitchFamily="18" charset="0"/>
              </a:rPr>
              <a:t>           </a:t>
            </a:r>
          </a:p>
          <a:p>
            <a:r>
              <a:rPr lang="en-US" sz="2400" dirty="0">
                <a:solidFill>
                  <a:srgbClr val="FF000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            </a:t>
            </a:r>
            <a:r>
              <a:rPr lang="en-US" sz="2400" b="1" dirty="0" smtClean="0">
                <a:solidFill>
                  <a:srgbClr val="FF0000"/>
                </a:solidFill>
                <a:latin typeface="Times New Roman" panose="02020603050405020304" pitchFamily="18" charset="0"/>
                <a:cs typeface="Times New Roman" panose="02020603050405020304" pitchFamily="18" charset="0"/>
              </a:rPr>
              <a:t>prefix </a:t>
            </a:r>
            <a:r>
              <a:rPr lang="en-US" sz="2400" b="1" dirty="0" smtClean="0">
                <a:latin typeface="Times New Roman" panose="02020603050405020304" pitchFamily="18" charset="0"/>
                <a:cs typeface="Times New Roman" panose="02020603050405020304" pitchFamily="18" charset="0"/>
              </a:rPr>
              <a:t>+ </a:t>
            </a:r>
            <a:r>
              <a:rPr lang="en-US" sz="2400" b="1" dirty="0" smtClean="0">
                <a:solidFill>
                  <a:srgbClr val="0000FF"/>
                </a:solidFill>
                <a:latin typeface="Times New Roman" panose="02020603050405020304" pitchFamily="18" charset="0"/>
                <a:cs typeface="Times New Roman" panose="02020603050405020304" pitchFamily="18" charset="0"/>
              </a:rPr>
              <a:t>suffix</a:t>
            </a:r>
          </a:p>
          <a:p>
            <a:endParaRPr lang="en-US" dirty="0">
              <a:latin typeface="Times New Roman" panose="02020603050405020304" pitchFamily="18" charset="0"/>
              <a:cs typeface="Times New Roman" panose="02020603050405020304" pitchFamily="18" charset="0"/>
            </a:endParaRPr>
          </a:p>
          <a:p>
            <a:r>
              <a:rPr lang="en-US" sz="2000" b="1" dirty="0" smtClean="0">
                <a:solidFill>
                  <a:srgbClr val="FF0000"/>
                </a:solidFill>
                <a:latin typeface="Times New Roman" panose="02020603050405020304" pitchFamily="18" charset="0"/>
                <a:cs typeface="Times New Roman" panose="02020603050405020304" pitchFamily="18" charset="0"/>
              </a:rPr>
              <a:t>Prefix:</a:t>
            </a:r>
            <a:r>
              <a:rPr lang="en-US" sz="2000" dirty="0" smtClean="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indicating the number of </a:t>
            </a:r>
            <a:r>
              <a:rPr lang="en-US" b="1" dirty="0">
                <a:latin typeface="Times New Roman" panose="02020603050405020304" pitchFamily="18" charset="0"/>
                <a:cs typeface="Times New Roman" panose="02020603050405020304" pitchFamily="18" charset="0"/>
              </a:rPr>
              <a:t>carbon atoms</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solidFill>
                  <a:srgbClr val="0000FF"/>
                </a:solidFill>
                <a:latin typeface="Times New Roman" panose="02020603050405020304" pitchFamily="18" charset="0"/>
                <a:cs typeface="Times New Roman" panose="02020603050405020304" pitchFamily="18" charset="0"/>
              </a:rPr>
              <a:t>suffix </a:t>
            </a:r>
            <a:r>
              <a:rPr lang="en-US" b="1" dirty="0" smtClean="0">
                <a:solidFill>
                  <a:srgbClr val="0000FF"/>
                </a:solidFill>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a:t>
            </a:r>
            <a:r>
              <a:rPr lang="fr-FR" sz="2400" b="1" dirty="0" err="1">
                <a:latin typeface="Times New Roman" panose="02020603050405020304" pitchFamily="18" charset="0"/>
                <a:cs typeface="Times New Roman" panose="02020603050405020304" pitchFamily="18" charset="0"/>
              </a:rPr>
              <a:t>y</a:t>
            </a:r>
            <a:r>
              <a:rPr lang="fr-FR" sz="2400" b="1" dirty="0" err="1" smtClean="0">
                <a:latin typeface="Times New Roman" panose="02020603050405020304" pitchFamily="18" charset="0"/>
                <a:cs typeface="Times New Roman" panose="02020603050405020304" pitchFamily="18" charset="0"/>
              </a:rPr>
              <a:t>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indicating</a:t>
            </a:r>
            <a:r>
              <a:rPr lang="fr-FR" dirty="0">
                <a:latin typeface="Times New Roman" panose="02020603050405020304" pitchFamily="18" charset="0"/>
                <a:cs typeface="Times New Roman" panose="02020603050405020304" pitchFamily="18" charset="0"/>
              </a:rPr>
              <a:t> an </a:t>
            </a:r>
            <a:r>
              <a:rPr lang="fr-FR" dirty="0" err="1" smtClean="0">
                <a:latin typeface="Times New Roman" panose="02020603050405020304" pitchFamily="18" charset="0"/>
                <a:cs typeface="Times New Roman" panose="02020603050405020304" pitchFamily="18" charset="0"/>
              </a:rPr>
              <a:t>alkene</a:t>
            </a:r>
            <a:r>
              <a:rPr lang="fr-FR" dirty="0">
                <a:latin typeface="Times New Roman" panose="02020603050405020304" pitchFamily="18" charset="0"/>
                <a:cs typeface="Times New Roman" panose="02020603050405020304" pitchFamily="18" charset="0"/>
              </a:rPr>
              <a:t>).</a:t>
            </a:r>
          </a:p>
        </p:txBody>
      </p:sp>
      <p:sp>
        <p:nvSpPr>
          <p:cNvPr id="21" name="Rectangle 20"/>
          <p:cNvSpPr/>
          <p:nvPr/>
        </p:nvSpPr>
        <p:spPr>
          <a:xfrm>
            <a:off x="5766665" y="164072"/>
            <a:ext cx="3374706" cy="461665"/>
          </a:xfrm>
          <a:prstGeom prst="rect">
            <a:avLst/>
          </a:prstGeom>
        </p:spPr>
        <p:txBody>
          <a:bodyPr wrap="none">
            <a:spAutoFit/>
          </a:bodyPr>
          <a:lstStyle/>
          <a:p>
            <a:r>
              <a:rPr lang="fr-FR" sz="2400" b="1" dirty="0">
                <a:solidFill>
                  <a:srgbClr val="FF0066"/>
                </a:solidFill>
              </a:rPr>
              <a:t>Nomenclature of </a:t>
            </a:r>
            <a:r>
              <a:rPr lang="fr-FR" sz="2400" b="1" dirty="0" err="1" smtClean="0">
                <a:solidFill>
                  <a:srgbClr val="FF0066"/>
                </a:solidFill>
              </a:rPr>
              <a:t>alkynes</a:t>
            </a:r>
            <a:endParaRPr lang="fr-FR" sz="2400" dirty="0"/>
          </a:p>
        </p:txBody>
      </p:sp>
    </p:spTree>
    <p:extLst>
      <p:ext uri="{BB962C8B-B14F-4D97-AF65-F5344CB8AC3E}">
        <p14:creationId xmlns:p14="http://schemas.microsoft.com/office/powerpoint/2010/main" val="3552579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2051720" y="913768"/>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How to Name Branched </a:t>
            </a:r>
            <a:r>
              <a:rPr lang="en-US" sz="2400" b="1" dirty="0" smtClean="0"/>
              <a:t>Alkynes</a:t>
            </a:r>
            <a:r>
              <a:rPr lang="en-US" sz="2400" b="1" dirty="0"/>
              <a:t>?</a:t>
            </a:r>
          </a:p>
        </p:txBody>
      </p:sp>
      <p:grpSp>
        <p:nvGrpSpPr>
          <p:cNvPr id="5" name="Groupe 4"/>
          <p:cNvGrpSpPr/>
          <p:nvPr/>
        </p:nvGrpSpPr>
        <p:grpSpPr>
          <a:xfrm>
            <a:off x="26945" y="589733"/>
            <a:ext cx="9117055" cy="648072"/>
            <a:chOff x="26945" y="368660"/>
            <a:chExt cx="9117055" cy="648072"/>
          </a:xfrm>
        </p:grpSpPr>
        <p:cxnSp>
          <p:nvCxnSpPr>
            <p:cNvPr id="6" name="Connecteur droit 5"/>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Rectangle 9"/>
          <p:cNvSpPr/>
          <p:nvPr/>
        </p:nvSpPr>
        <p:spPr>
          <a:xfrm>
            <a:off x="5766665" y="164072"/>
            <a:ext cx="3374706" cy="461665"/>
          </a:xfrm>
          <a:prstGeom prst="rect">
            <a:avLst/>
          </a:prstGeom>
        </p:spPr>
        <p:txBody>
          <a:bodyPr wrap="none">
            <a:spAutoFit/>
          </a:bodyPr>
          <a:lstStyle/>
          <a:p>
            <a:r>
              <a:rPr lang="fr-FR" sz="2400" b="1" dirty="0">
                <a:solidFill>
                  <a:srgbClr val="FF0066"/>
                </a:solidFill>
              </a:rPr>
              <a:t>Nomenclature of </a:t>
            </a:r>
            <a:r>
              <a:rPr lang="fr-FR" sz="2400" b="1" dirty="0" err="1" smtClean="0">
                <a:solidFill>
                  <a:srgbClr val="FF0066"/>
                </a:solidFill>
              </a:rPr>
              <a:t>alkynes</a:t>
            </a:r>
            <a:endParaRPr lang="fr-FR" sz="2400" dirty="0"/>
          </a:p>
        </p:txBody>
      </p:sp>
      <p:sp>
        <p:nvSpPr>
          <p:cNvPr id="12" name="Rectangle 2"/>
          <p:cNvSpPr>
            <a:spLocks noChangeArrowheads="1"/>
          </p:cNvSpPr>
          <p:nvPr/>
        </p:nvSpPr>
        <p:spPr bwMode="auto">
          <a:xfrm>
            <a:off x="84637" y="2130097"/>
            <a:ext cx="8951859"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fr-FR" altLang="fr-FR" sz="1800" b="0" i="0" u="none" strike="noStrike" cap="none" normalizeH="0" baseline="0" dirty="0" smtClean="0">
                <a:ln>
                  <a:noFill/>
                </a:ln>
                <a:solidFill>
                  <a:schemeClr val="tx1"/>
                </a:solidFill>
                <a:effectLst/>
                <a:latin typeface="Arial" charset="0"/>
                <a:cs typeface="Arial" charset="0"/>
              </a:rPr>
              <a:t>The </a:t>
            </a:r>
            <a:r>
              <a:rPr kumimoji="0" lang="fr-FR" altLang="fr-FR" sz="1800" b="1" i="0" u="none" strike="noStrike" cap="none" normalizeH="0" baseline="0" dirty="0" smtClean="0">
                <a:ln>
                  <a:noFill/>
                </a:ln>
                <a:solidFill>
                  <a:schemeClr val="tx1"/>
                </a:solidFill>
                <a:effectLst/>
                <a:latin typeface="Arial" charset="0"/>
                <a:cs typeface="Arial" charset="0"/>
              </a:rPr>
              <a:t>IUPAC </a:t>
            </a:r>
            <a:r>
              <a:rPr kumimoji="0" lang="fr-FR" altLang="fr-FR" sz="1800" b="1" i="0" u="none" strike="noStrike" cap="none" normalizeH="0" baseline="0" dirty="0" err="1" smtClean="0">
                <a:ln>
                  <a:noFill/>
                </a:ln>
                <a:solidFill>
                  <a:schemeClr val="tx1"/>
                </a:solidFill>
                <a:effectLst/>
                <a:latin typeface="Arial" charset="0"/>
                <a:cs typeface="Arial" charset="0"/>
              </a:rPr>
              <a:t>naming</a:t>
            </a:r>
            <a:r>
              <a:rPr kumimoji="0" lang="fr-FR" altLang="fr-FR" sz="1800" b="1" i="0" u="none" strike="noStrike" cap="none" normalizeH="0" baseline="0" dirty="0" smtClean="0">
                <a:ln>
                  <a:noFill/>
                </a:ln>
                <a:solidFill>
                  <a:schemeClr val="tx1"/>
                </a:solidFill>
                <a:effectLst/>
                <a:latin typeface="Arial" charset="0"/>
                <a:cs typeface="Arial" charset="0"/>
              </a:rPr>
              <a:t> </a:t>
            </a:r>
            <a:r>
              <a:rPr kumimoji="0" lang="fr-FR" altLang="fr-FR" sz="1800" b="1" i="0" u="none" strike="noStrike" cap="none" normalizeH="0" baseline="0" dirty="0" err="1" smtClean="0">
                <a:ln>
                  <a:noFill/>
                </a:ln>
                <a:solidFill>
                  <a:schemeClr val="tx1"/>
                </a:solidFill>
                <a:effectLst/>
                <a:latin typeface="Arial" charset="0"/>
                <a:cs typeface="Arial" charset="0"/>
              </a:rPr>
              <a:t>rules</a:t>
            </a:r>
            <a:r>
              <a:rPr kumimoji="0" lang="fr-FR" altLang="fr-FR" sz="1800" b="0" i="0" u="none" strike="noStrike" cap="none" normalizeH="0" baseline="0" dirty="0" smtClean="0">
                <a:ln>
                  <a:noFill/>
                </a:ln>
                <a:solidFill>
                  <a:schemeClr val="tx1"/>
                </a:solidFill>
                <a:effectLst/>
                <a:latin typeface="Arial" charset="0"/>
                <a:cs typeface="Arial" charset="0"/>
              </a:rPr>
              <a:t> for </a:t>
            </a:r>
            <a:r>
              <a:rPr kumimoji="0" lang="fr-FR" altLang="fr-FR" sz="1800" b="1" i="0" u="none" strike="noStrike" cap="none" normalizeH="0" baseline="0" dirty="0" err="1" smtClean="0">
                <a:ln>
                  <a:noFill/>
                </a:ln>
                <a:solidFill>
                  <a:schemeClr val="tx1"/>
                </a:solidFill>
                <a:effectLst/>
                <a:latin typeface="Arial" charset="0"/>
                <a:cs typeface="Arial" charset="0"/>
              </a:rPr>
              <a:t>alkanes</a:t>
            </a:r>
            <a:r>
              <a:rPr kumimoji="0" lang="fr-FR" altLang="fr-FR" sz="1800" b="0" i="0" u="none" strike="noStrike" cap="none" normalizeH="0" baseline="0" dirty="0" smtClean="0">
                <a:ln>
                  <a:noFill/>
                </a:ln>
                <a:solidFill>
                  <a:schemeClr val="tx1"/>
                </a:solidFill>
                <a:effectLst/>
                <a:latin typeface="Arial" charset="0"/>
                <a:cs typeface="Arial" charset="0"/>
              </a:rPr>
              <a:t> </a:t>
            </a:r>
            <a:r>
              <a:rPr kumimoji="0" lang="fr-FR" altLang="fr-FR" sz="1800" b="0" i="0" u="none" strike="noStrike" cap="none" normalizeH="0" baseline="0" dirty="0" err="1" smtClean="0">
                <a:ln>
                  <a:noFill/>
                </a:ln>
                <a:solidFill>
                  <a:schemeClr val="tx1"/>
                </a:solidFill>
                <a:effectLst/>
                <a:latin typeface="Arial" charset="0"/>
                <a:cs typeface="Arial" charset="0"/>
              </a:rPr>
              <a:t>also</a:t>
            </a:r>
            <a:r>
              <a:rPr kumimoji="0" lang="fr-FR" altLang="fr-FR" sz="1800" b="0" i="0" u="none" strike="noStrike" cap="none" normalizeH="0" baseline="0" dirty="0" smtClean="0">
                <a:ln>
                  <a:noFill/>
                </a:ln>
                <a:solidFill>
                  <a:schemeClr val="tx1"/>
                </a:solidFill>
                <a:effectLst/>
                <a:latin typeface="Arial" charset="0"/>
                <a:cs typeface="Arial" charset="0"/>
              </a:rPr>
              <a:t> </a:t>
            </a:r>
            <a:r>
              <a:rPr kumimoji="0" lang="fr-FR" altLang="fr-FR" sz="1800" b="0" i="0" u="none" strike="noStrike" cap="none" normalizeH="0" baseline="0" dirty="0" err="1" smtClean="0">
                <a:ln>
                  <a:noFill/>
                </a:ln>
                <a:solidFill>
                  <a:schemeClr val="tx1"/>
                </a:solidFill>
                <a:effectLst/>
                <a:latin typeface="Arial" charset="0"/>
                <a:cs typeface="Arial" charset="0"/>
              </a:rPr>
              <a:t>apply</a:t>
            </a:r>
            <a:r>
              <a:rPr kumimoji="0" lang="fr-FR" altLang="fr-FR" sz="1800" b="0" i="0" u="none" strike="noStrike" cap="none" normalizeH="0" baseline="0" dirty="0" smtClean="0">
                <a:ln>
                  <a:noFill/>
                </a:ln>
                <a:solidFill>
                  <a:schemeClr val="tx1"/>
                </a:solidFill>
                <a:effectLst/>
                <a:latin typeface="Arial" charset="0"/>
                <a:cs typeface="Arial" charset="0"/>
              </a:rPr>
              <a:t> to </a:t>
            </a:r>
            <a:r>
              <a:rPr kumimoji="0" lang="fr-FR" altLang="fr-FR" sz="1800" b="1" i="0" u="none" strike="noStrike" cap="none" normalizeH="0" baseline="0" dirty="0" err="1" smtClean="0">
                <a:ln>
                  <a:noFill/>
                </a:ln>
                <a:solidFill>
                  <a:schemeClr val="tx1"/>
                </a:solidFill>
                <a:effectLst/>
                <a:latin typeface="Arial" charset="0"/>
                <a:cs typeface="Arial" charset="0"/>
              </a:rPr>
              <a:t>alkynes</a:t>
            </a:r>
            <a:r>
              <a:rPr kumimoji="0" lang="fr-FR" altLang="fr-FR" sz="1800" b="0" i="0" u="none" strike="noStrike" cap="none" normalizeH="0" baseline="0" dirty="0" smtClean="0">
                <a:ln>
                  <a:noFill/>
                </a:ln>
                <a:solidFill>
                  <a:schemeClr val="tx1"/>
                </a:solidFill>
                <a:effectLst/>
                <a:latin typeface="Arial" charset="0"/>
                <a:cs typeface="Arial" charset="0"/>
              </a:rPr>
              <a:t>, </a:t>
            </a:r>
            <a:r>
              <a:rPr kumimoji="0" lang="fr-FR" altLang="fr-FR" sz="1800" b="0" i="0" u="none" strike="noStrike" cap="none" normalizeH="0" baseline="0" dirty="0" err="1" smtClean="0">
                <a:ln>
                  <a:noFill/>
                </a:ln>
                <a:solidFill>
                  <a:schemeClr val="tx1"/>
                </a:solidFill>
                <a:effectLst/>
                <a:latin typeface="Arial" charset="0"/>
                <a:cs typeface="Arial" charset="0"/>
              </a:rPr>
              <a:t>with</a:t>
            </a:r>
            <a:r>
              <a:rPr kumimoji="0" lang="fr-FR" altLang="fr-FR" sz="1800" b="0" i="0" u="none" strike="noStrike" cap="none" normalizeH="0" baseline="0" dirty="0" smtClean="0">
                <a:ln>
                  <a:noFill/>
                </a:ln>
                <a:solidFill>
                  <a:schemeClr val="tx1"/>
                </a:solidFill>
                <a:effectLst/>
                <a:latin typeface="Arial" charset="0"/>
                <a:cs typeface="Arial" charset="0"/>
              </a:rPr>
              <a:t> the </a:t>
            </a:r>
            <a:r>
              <a:rPr kumimoji="0" lang="fr-FR" altLang="fr-FR" sz="1800" b="1" i="0" u="none" strike="noStrike" cap="none" normalizeH="0" baseline="0" dirty="0" smtClean="0">
                <a:ln>
                  <a:noFill/>
                </a:ln>
                <a:solidFill>
                  <a:schemeClr val="tx1"/>
                </a:solidFill>
                <a:effectLst/>
                <a:latin typeface="Arial" charset="0"/>
                <a:cs typeface="Arial" charset="0"/>
              </a:rPr>
              <a:t>"-</a:t>
            </a:r>
            <a:r>
              <a:rPr kumimoji="0" lang="fr-FR" altLang="fr-FR" sz="1800" b="1" i="0" u="none" strike="noStrike" cap="none" normalizeH="0" baseline="0" dirty="0" err="1" smtClean="0">
                <a:ln>
                  <a:noFill/>
                </a:ln>
                <a:solidFill>
                  <a:schemeClr val="tx1"/>
                </a:solidFill>
                <a:effectLst/>
                <a:latin typeface="Arial" charset="0"/>
                <a:cs typeface="Arial" charset="0"/>
              </a:rPr>
              <a:t>ane</a:t>
            </a:r>
            <a:r>
              <a:rPr kumimoji="0" lang="fr-FR" altLang="fr-FR" sz="1800" b="1" i="0" u="none" strike="noStrike" cap="none" normalizeH="0" baseline="0" dirty="0" smtClean="0">
                <a:ln>
                  <a:noFill/>
                </a:ln>
                <a:solidFill>
                  <a:schemeClr val="tx1"/>
                </a:solidFill>
                <a:effectLst/>
                <a:latin typeface="Arial" charset="0"/>
                <a:cs typeface="Arial" charset="0"/>
              </a:rPr>
              <a:t>"</a:t>
            </a:r>
            <a:r>
              <a:rPr kumimoji="0" lang="fr-FR" altLang="fr-FR" sz="1800" b="0" i="0" u="none" strike="noStrike" cap="none" normalizeH="0" baseline="0" dirty="0" smtClean="0">
                <a:ln>
                  <a:noFill/>
                </a:ln>
                <a:solidFill>
                  <a:schemeClr val="tx1"/>
                </a:solidFill>
                <a:effectLst/>
                <a:latin typeface="Arial" charset="0"/>
                <a:cs typeface="Arial" charset="0"/>
              </a:rPr>
              <a:t> </a:t>
            </a:r>
            <a:r>
              <a:rPr kumimoji="0" lang="fr-FR" altLang="fr-FR" sz="1800" b="0" i="0" u="none" strike="noStrike" cap="none" normalizeH="0" baseline="0" dirty="0" err="1" smtClean="0">
                <a:ln>
                  <a:noFill/>
                </a:ln>
                <a:solidFill>
                  <a:schemeClr val="tx1"/>
                </a:solidFill>
                <a:effectLst/>
                <a:latin typeface="Arial" charset="0"/>
                <a:cs typeface="Arial" charset="0"/>
              </a:rPr>
              <a:t>suffix</a:t>
            </a:r>
            <a:r>
              <a:rPr kumimoji="0" lang="fr-FR" altLang="fr-FR" sz="1800" b="0" i="0" u="none" strike="noStrike" cap="none" normalizeH="0" baseline="0" dirty="0" smtClean="0">
                <a:ln>
                  <a:noFill/>
                </a:ln>
                <a:solidFill>
                  <a:schemeClr val="tx1"/>
                </a:solidFill>
                <a:effectLst/>
                <a:latin typeface="Arial" charset="0"/>
                <a:cs typeface="Arial" charset="0"/>
              </a:rPr>
              <a:t> </a:t>
            </a:r>
            <a:r>
              <a:rPr kumimoji="0" lang="fr-FR" altLang="fr-FR" sz="1800" b="0" i="0" u="none" strike="noStrike" cap="none" normalizeH="0" baseline="0" dirty="0" err="1" smtClean="0">
                <a:ln>
                  <a:noFill/>
                </a:ln>
                <a:solidFill>
                  <a:schemeClr val="tx1"/>
                </a:solidFill>
                <a:effectLst/>
                <a:latin typeface="Arial" charset="0"/>
                <a:cs typeface="Arial" charset="0"/>
              </a:rPr>
              <a:t>replaced</a:t>
            </a:r>
            <a:r>
              <a:rPr kumimoji="0" lang="fr-FR" altLang="fr-FR" sz="1800" b="0" i="0" u="none" strike="noStrike" cap="none" normalizeH="0" baseline="0" dirty="0" smtClean="0">
                <a:ln>
                  <a:noFill/>
                </a:ln>
                <a:solidFill>
                  <a:schemeClr val="tx1"/>
                </a:solidFill>
                <a:effectLst/>
                <a:latin typeface="Arial" charset="0"/>
                <a:cs typeface="Arial" charset="0"/>
              </a:rPr>
              <a:t> by </a:t>
            </a:r>
            <a:r>
              <a:rPr kumimoji="0" lang="fr-FR" altLang="fr-FR" sz="1800" b="1" i="0" u="none" strike="noStrike" cap="none" normalizeH="0" baseline="0" dirty="0" smtClean="0">
                <a:ln>
                  <a:noFill/>
                </a:ln>
                <a:solidFill>
                  <a:schemeClr val="tx1"/>
                </a:solidFill>
                <a:effectLst/>
                <a:latin typeface="Arial" charset="0"/>
                <a:cs typeface="Arial" charset="0"/>
              </a:rPr>
              <a:t>"-</a:t>
            </a:r>
            <a:r>
              <a:rPr kumimoji="0" lang="fr-FR" altLang="fr-FR" sz="1800" b="1" i="0" u="none" strike="noStrike" cap="none" normalizeH="0" baseline="0" dirty="0" err="1" smtClean="0">
                <a:ln>
                  <a:noFill/>
                </a:ln>
                <a:solidFill>
                  <a:schemeClr val="tx1"/>
                </a:solidFill>
                <a:effectLst/>
                <a:latin typeface="Arial" charset="0"/>
                <a:cs typeface="Arial" charset="0"/>
              </a:rPr>
              <a:t>yne</a:t>
            </a:r>
            <a:r>
              <a:rPr kumimoji="0" lang="fr-FR" altLang="fr-FR" sz="1800" b="1" i="0" u="none" strike="noStrike" cap="none" normalizeH="0" baseline="0" dirty="0" smtClean="0">
                <a:ln>
                  <a:noFill/>
                </a:ln>
                <a:solidFill>
                  <a:schemeClr val="tx1"/>
                </a:solidFill>
                <a:effectLst/>
                <a:latin typeface="Arial" charset="0"/>
                <a:cs typeface="Arial" charset="0"/>
              </a:rPr>
              <a:t>"</a:t>
            </a:r>
            <a:r>
              <a:rPr kumimoji="0" lang="fr-FR" altLang="fr-FR" sz="1800" b="0" i="0" u="none" strike="noStrike" cap="none" normalizeH="0" baseline="0" dirty="0" smtClean="0">
                <a:ln>
                  <a:noFill/>
                </a:ln>
                <a:solidFill>
                  <a:schemeClr val="tx1"/>
                </a:solidFill>
                <a:effectLst/>
                <a:latin typeface="Arial" charset="0"/>
                <a:cs typeface="Arial" charset="0"/>
              </a:rPr>
              <a:t>. </a:t>
            </a:r>
            <a:r>
              <a:rPr kumimoji="0" lang="fr-FR" altLang="fr-FR" sz="1800" b="0" i="0" u="sng" strike="noStrike" cap="none" normalizeH="0" baseline="0" dirty="0" smtClean="0">
                <a:ln>
                  <a:noFill/>
                </a:ln>
                <a:solidFill>
                  <a:schemeClr val="tx1"/>
                </a:solidFill>
                <a:effectLst/>
                <a:latin typeface="Arial" charset="0"/>
                <a:cs typeface="Arial" charset="0"/>
              </a:rPr>
              <a:t>The position of the </a:t>
            </a:r>
            <a:r>
              <a:rPr kumimoji="0" lang="fr-FR" altLang="fr-FR" sz="1800" b="1" i="0" u="sng" strike="noStrike" cap="none" normalizeH="0" baseline="0" dirty="0" smtClean="0">
                <a:ln>
                  <a:noFill/>
                </a:ln>
                <a:solidFill>
                  <a:schemeClr val="tx1"/>
                </a:solidFill>
                <a:effectLst/>
                <a:latin typeface="Arial" charset="0"/>
                <a:cs typeface="Arial" charset="0"/>
              </a:rPr>
              <a:t>triple bond</a:t>
            </a:r>
            <a:r>
              <a:rPr kumimoji="0" lang="fr-FR" altLang="fr-FR" sz="1800" b="0" i="0" u="sng" strike="noStrike" cap="none" normalizeH="0" baseline="0" dirty="0" smtClean="0">
                <a:ln>
                  <a:noFill/>
                </a:ln>
                <a:solidFill>
                  <a:schemeClr val="tx1"/>
                </a:solidFill>
                <a:effectLst/>
                <a:latin typeface="Arial" charset="0"/>
                <a:cs typeface="Arial" charset="0"/>
              </a:rPr>
              <a:t> in the </a:t>
            </a:r>
            <a:r>
              <a:rPr kumimoji="0" lang="fr-FR" altLang="fr-FR" sz="1800" b="1" i="0" u="sng" strike="noStrike" cap="none" normalizeH="0" baseline="0" dirty="0" smtClean="0">
                <a:ln>
                  <a:noFill/>
                </a:ln>
                <a:solidFill>
                  <a:schemeClr val="tx1"/>
                </a:solidFill>
                <a:effectLst/>
                <a:latin typeface="Arial" charset="0"/>
                <a:cs typeface="Arial" charset="0"/>
              </a:rPr>
              <a:t>main </a:t>
            </a:r>
            <a:r>
              <a:rPr kumimoji="0" lang="fr-FR" altLang="fr-FR" sz="1800" b="1" i="0" u="sng" strike="noStrike" cap="none" normalizeH="0" baseline="0" dirty="0" err="1" smtClean="0">
                <a:ln>
                  <a:noFill/>
                </a:ln>
                <a:solidFill>
                  <a:schemeClr val="tx1"/>
                </a:solidFill>
                <a:effectLst/>
                <a:latin typeface="Arial" charset="0"/>
                <a:cs typeface="Arial" charset="0"/>
              </a:rPr>
              <a:t>chain</a:t>
            </a:r>
            <a:r>
              <a:rPr kumimoji="0" lang="fr-FR" altLang="fr-FR" sz="1800" b="0" i="0" u="sng" strike="noStrike" cap="none" normalizeH="0" baseline="0" dirty="0" smtClean="0">
                <a:ln>
                  <a:noFill/>
                </a:ln>
                <a:solidFill>
                  <a:schemeClr val="tx1"/>
                </a:solidFill>
                <a:effectLst/>
                <a:latin typeface="Arial" charset="0"/>
                <a:cs typeface="Arial" charset="0"/>
              </a:rPr>
              <a:t> </a:t>
            </a:r>
            <a:r>
              <a:rPr kumimoji="0" lang="fr-FR" altLang="fr-FR" sz="1800" b="0" i="0" u="sng" strike="noStrike" cap="none" normalizeH="0" baseline="0" dirty="0" err="1" smtClean="0">
                <a:ln>
                  <a:noFill/>
                </a:ln>
                <a:solidFill>
                  <a:schemeClr val="tx1"/>
                </a:solidFill>
                <a:effectLst/>
                <a:latin typeface="Arial" charset="0"/>
                <a:cs typeface="Arial" charset="0"/>
              </a:rPr>
              <a:t>is</a:t>
            </a:r>
            <a:r>
              <a:rPr kumimoji="0" lang="fr-FR" altLang="fr-FR" sz="1800" b="0" i="0" u="sng" strike="noStrike" cap="none" normalizeH="0" baseline="0" dirty="0" smtClean="0">
                <a:ln>
                  <a:noFill/>
                </a:ln>
                <a:solidFill>
                  <a:schemeClr val="tx1"/>
                </a:solidFill>
                <a:effectLst/>
                <a:latin typeface="Arial" charset="0"/>
                <a:cs typeface="Arial" charset="0"/>
              </a:rPr>
              <a:t> </a:t>
            </a:r>
            <a:r>
              <a:rPr kumimoji="0" lang="fr-FR" altLang="fr-FR" sz="1800" b="0" i="0" u="sng" strike="noStrike" cap="none" normalizeH="0" baseline="0" dirty="0" err="1" smtClean="0">
                <a:ln>
                  <a:noFill/>
                </a:ln>
                <a:solidFill>
                  <a:schemeClr val="tx1"/>
                </a:solidFill>
                <a:effectLst/>
                <a:latin typeface="Arial" charset="0"/>
                <a:cs typeface="Arial" charset="0"/>
              </a:rPr>
              <a:t>indicated</a:t>
            </a:r>
            <a:r>
              <a:rPr kumimoji="0" lang="fr-FR" altLang="fr-FR" sz="1800" b="0" i="0" u="sng" strike="noStrike" cap="none" normalizeH="0" baseline="0" dirty="0" smtClean="0">
                <a:ln>
                  <a:noFill/>
                </a:ln>
                <a:solidFill>
                  <a:schemeClr val="tx1"/>
                </a:solidFill>
                <a:effectLst/>
                <a:latin typeface="Arial" charset="0"/>
                <a:cs typeface="Arial" charset="0"/>
              </a:rPr>
              <a:t> by a </a:t>
            </a:r>
            <a:r>
              <a:rPr kumimoji="0" lang="fr-FR" altLang="fr-FR" sz="1800" b="1" i="0" u="sng" strike="noStrike" cap="none" normalizeH="0" baseline="0" dirty="0" err="1" smtClean="0">
                <a:ln>
                  <a:noFill/>
                </a:ln>
                <a:solidFill>
                  <a:schemeClr val="tx1"/>
                </a:solidFill>
                <a:effectLst/>
                <a:latin typeface="Arial" charset="0"/>
                <a:cs typeface="Arial" charset="0"/>
              </a:rPr>
              <a:t>number</a:t>
            </a:r>
            <a:r>
              <a:rPr kumimoji="0" lang="fr-FR" altLang="fr-FR" sz="1800" b="0" i="0" u="sng"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charset="0"/>
              <a:cs typeface="Arial" charset="0"/>
            </a:endParaRPr>
          </a:p>
        </p:txBody>
      </p:sp>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982" t="61587" r="51696" b="21111"/>
          <a:stretch/>
        </p:blipFill>
        <p:spPr bwMode="auto">
          <a:xfrm>
            <a:off x="973088" y="3356992"/>
            <a:ext cx="6831355" cy="109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8929" t="70159" r="68303" b="14921"/>
          <a:stretch/>
        </p:blipFill>
        <p:spPr bwMode="auto">
          <a:xfrm>
            <a:off x="2508338" y="4581128"/>
            <a:ext cx="2052228" cy="102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7552" t="68095" r="68661" b="15130"/>
          <a:stretch/>
        </p:blipFill>
        <p:spPr bwMode="auto">
          <a:xfrm>
            <a:off x="2508338" y="5604384"/>
            <a:ext cx="1944216" cy="1150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34553" t="68571" r="53125" b="13016"/>
          <a:stretch/>
        </p:blipFill>
        <p:spPr bwMode="auto">
          <a:xfrm>
            <a:off x="5436096" y="4461384"/>
            <a:ext cx="1800200" cy="126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1"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33929" t="66801" r="51503" b="13968"/>
          <a:stretch/>
        </p:blipFill>
        <p:spPr bwMode="auto">
          <a:xfrm>
            <a:off x="5460102" y="5435894"/>
            <a:ext cx="1776194" cy="1318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20179" t="34921" r="20357" b="26984"/>
          <a:stretch/>
        </p:blipFill>
        <p:spPr bwMode="auto">
          <a:xfrm>
            <a:off x="0" y="0"/>
            <a:ext cx="9144000" cy="2996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1099" t="44956" r="13125" b="2222"/>
          <a:stretch/>
        </p:blipFill>
        <p:spPr bwMode="auto">
          <a:xfrm>
            <a:off x="3806417" y="2996952"/>
            <a:ext cx="5346574" cy="4170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215" t="9682" r="55218" b="51918"/>
          <a:stretch/>
        </p:blipFill>
        <p:spPr bwMode="auto">
          <a:xfrm>
            <a:off x="-112440" y="2996952"/>
            <a:ext cx="3918857" cy="384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l="18393" t="10317" r="23660" b="23492"/>
          <a:stretch/>
        </p:blipFill>
        <p:spPr bwMode="auto">
          <a:xfrm>
            <a:off x="-1" y="116632"/>
            <a:ext cx="9147123" cy="6741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26945" y="589733"/>
            <a:ext cx="9117055" cy="648072"/>
            <a:chOff x="26945" y="368660"/>
            <a:chExt cx="9117055" cy="648072"/>
          </a:xfrm>
        </p:grpSpPr>
        <p:cxnSp>
          <p:nvCxnSpPr>
            <p:cNvPr id="4" name="Connecteur droit 3"/>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5" name="Connecteur droit 4"/>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sp>
        <p:nvSpPr>
          <p:cNvPr id="9" name="Rectangle 8"/>
          <p:cNvSpPr/>
          <p:nvPr/>
        </p:nvSpPr>
        <p:spPr>
          <a:xfrm>
            <a:off x="655070" y="1628800"/>
            <a:ext cx="8136904" cy="397031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 functional group (or function) is a group of atoms that includes at least one heteroatom (an atom other than C or H, such as O, N, S, P, etc</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Functional groups, along with </a:t>
            </a:r>
            <a:r>
              <a:rPr lang="en-US" dirty="0" err="1">
                <a:latin typeface="Times New Roman" panose="02020603050405020304" pitchFamily="18" charset="0"/>
                <a:cs typeface="Times New Roman" panose="02020603050405020304" pitchFamily="18" charset="0"/>
              </a:rPr>
              <a:t>unsaturations</a:t>
            </a:r>
            <a:r>
              <a:rPr lang="en-US" dirty="0">
                <a:latin typeface="Times New Roman" panose="02020603050405020304" pitchFamily="18" charset="0"/>
                <a:cs typeface="Times New Roman" panose="02020603050405020304" pitchFamily="18" charset="0"/>
              </a:rPr>
              <a:t>, are the primary sites of reactivity in an organic molecule. The carbon to which the heteroatom is attached is called the "</a:t>
            </a:r>
            <a:r>
              <a:rPr lang="en-US" b="1" dirty="0">
                <a:latin typeface="Times New Roman" panose="02020603050405020304" pitchFamily="18" charset="0"/>
                <a:cs typeface="Times New Roman" panose="02020603050405020304" pitchFamily="18" charset="0"/>
              </a:rPr>
              <a:t>functional </a:t>
            </a:r>
            <a:r>
              <a:rPr lang="en-US" b="1" dirty="0" smtClean="0">
                <a:latin typeface="Times New Roman" panose="02020603050405020304" pitchFamily="18" charset="0"/>
                <a:cs typeface="Times New Roman" panose="02020603050405020304" pitchFamily="18" charset="0"/>
              </a:rPr>
              <a:t>carbon</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t>
            </a:r>
          </a:p>
          <a:p>
            <a:pPr algn="just"/>
            <a:endParaRPr lang="en-US"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molecule contains only one functional group, its name is obtained by adding a suffix indicating the nature of the function after the name of the corresponding hydrocarbon</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a molecule has multiple functional groups, one of them must be placed as a suffix (except for alkyl halides, which are never considered priority functions), while all others are written as prefixes.</a:t>
            </a:r>
          </a:p>
        </p:txBody>
      </p:sp>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26945" y="589733"/>
            <a:ext cx="9117055" cy="648072"/>
            <a:chOff x="26945" y="368660"/>
            <a:chExt cx="9117055" cy="648072"/>
          </a:xfrm>
        </p:grpSpPr>
        <p:cxnSp>
          <p:nvCxnSpPr>
            <p:cNvPr id="4" name="Connecteur droit 3"/>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5" name="Connecteur droit 4"/>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sp>
        <p:nvSpPr>
          <p:cNvPr id="2" name="Rectangle 1"/>
          <p:cNvSpPr/>
          <p:nvPr/>
        </p:nvSpPr>
        <p:spPr>
          <a:xfrm>
            <a:off x="516678" y="1237805"/>
            <a:ext cx="8398160" cy="3416320"/>
          </a:xfrm>
          <a:prstGeom prst="rect">
            <a:avLst/>
          </a:prstGeom>
        </p:spPr>
        <p:txBody>
          <a:bodyPr wrap="square">
            <a:spAutoFit/>
          </a:bodyPr>
          <a:lstStyle/>
          <a:p>
            <a:r>
              <a:rPr lang="en-US" sz="2000" b="1" dirty="0">
                <a:solidFill>
                  <a:srgbClr val="00B050"/>
                </a:solidFill>
                <a:latin typeface="Times New Roman" panose="02020603050405020304" pitchFamily="18" charset="0"/>
                <a:cs typeface="Times New Roman" panose="02020603050405020304" pitchFamily="18" charset="0"/>
              </a:rPr>
              <a:t>Determination of the Name of a Molecule with Multiple Functional Groups</a:t>
            </a:r>
            <a:r>
              <a:rPr lang="en-US" sz="2000" b="1" dirty="0" smtClean="0">
                <a:solidFill>
                  <a:srgbClr val="00B050"/>
                </a:solidFill>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priority functional group is designated by a suffix, while the other functional groups are indicated as prefixes, preceded by position numbers</a:t>
            </a:r>
            <a:r>
              <a:rPr lang="en-US"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chain suffixes ("</a:t>
            </a:r>
            <a:r>
              <a:rPr lang="en-US" dirty="0" err="1">
                <a:latin typeface="Times New Roman" panose="02020603050405020304" pitchFamily="18" charset="0"/>
                <a:cs typeface="Times New Roman" panose="02020603050405020304" pitchFamily="18" charset="0"/>
              </a:rPr>
              <a:t>ane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yne</a:t>
            </a:r>
            <a:r>
              <a:rPr lang="en-US" dirty="0">
                <a:latin typeface="Times New Roman" panose="02020603050405020304" pitchFamily="18" charset="0"/>
                <a:cs typeface="Times New Roman" panose="02020603050405020304" pitchFamily="18" charset="0"/>
              </a:rPr>
              <a:t>") are placed before the suffix of the priority functional group</a:t>
            </a:r>
            <a:r>
              <a:rPr lang="en-US"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main chain is the longest chain that contains the functional carbon</a:t>
            </a:r>
            <a:r>
              <a:rPr lang="en-US"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numbering direction of the main chain is chosen so that the functional carbon is assigned the lowest possible number.</a:t>
            </a:r>
          </a:p>
        </p:txBody>
      </p:sp>
      <p:graphicFrame>
        <p:nvGraphicFramePr>
          <p:cNvPr id="10" name="Tableau 9"/>
          <p:cNvGraphicFramePr>
            <a:graphicFrameLocks noGrp="1"/>
          </p:cNvGraphicFramePr>
          <p:nvPr>
            <p:extLst>
              <p:ext uri="{D42A27DB-BD31-4B8C-83A1-F6EECF244321}">
                <p14:modId xmlns:p14="http://schemas.microsoft.com/office/powerpoint/2010/main" val="2163516273"/>
              </p:ext>
            </p:extLst>
          </p:nvPr>
        </p:nvGraphicFramePr>
        <p:xfrm>
          <a:off x="1187624" y="4941168"/>
          <a:ext cx="6096000" cy="91440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pPr algn="ctr"/>
                      <a:r>
                        <a:rPr lang="en-US" dirty="0" smtClean="0">
                          <a:solidFill>
                            <a:srgbClr val="00B050"/>
                          </a:solidFill>
                          <a:latin typeface="Times New Roman" panose="02020603050405020304" pitchFamily="18" charset="0"/>
                          <a:cs typeface="Times New Roman" panose="02020603050405020304" pitchFamily="18" charset="0"/>
                        </a:rPr>
                        <a:t>Prefix of the non-priority function</a:t>
                      </a:r>
                      <a:endParaRPr lang="fr-FR" b="0" dirty="0">
                        <a:solidFill>
                          <a:srgbClr val="00B050"/>
                        </a:solidFill>
                        <a:latin typeface="Times New Roman" panose="02020603050405020304" pitchFamily="18" charset="0"/>
                        <a:cs typeface="Times New Roman" panose="02020603050405020304" pitchFamily="18" charset="0"/>
                      </a:endParaRPr>
                    </a:p>
                  </a:txBody>
                  <a:tcPr anchor="ctr"/>
                </a:tc>
                <a:tc>
                  <a:txBody>
                    <a:bodyPr/>
                    <a:lstStyle/>
                    <a:p>
                      <a:pPr algn="ctr"/>
                      <a:r>
                        <a:rPr lang="fr-FR" b="0" dirty="0" smtClean="0">
                          <a:solidFill>
                            <a:srgbClr val="0000FF"/>
                          </a:solidFill>
                          <a:latin typeface="Times New Roman" panose="02020603050405020304" pitchFamily="18" charset="0"/>
                          <a:cs typeface="Times New Roman" panose="02020603050405020304" pitchFamily="18" charset="0"/>
                        </a:rPr>
                        <a:t>Main </a:t>
                      </a:r>
                      <a:r>
                        <a:rPr lang="fr-FR" b="0" dirty="0" err="1" smtClean="0">
                          <a:solidFill>
                            <a:srgbClr val="0000FF"/>
                          </a:solidFill>
                          <a:latin typeface="Times New Roman" panose="02020603050405020304" pitchFamily="18" charset="0"/>
                          <a:cs typeface="Times New Roman" panose="02020603050405020304" pitchFamily="18" charset="0"/>
                        </a:rPr>
                        <a:t>chain</a:t>
                      </a:r>
                      <a:r>
                        <a:rPr lang="fr-FR" b="0" dirty="0" smtClean="0">
                          <a:solidFill>
                            <a:srgbClr val="0000FF"/>
                          </a:solidFill>
                          <a:latin typeface="Times New Roman" panose="02020603050405020304" pitchFamily="18" charset="0"/>
                          <a:cs typeface="Times New Roman" panose="02020603050405020304" pitchFamily="18" charset="0"/>
                        </a:rPr>
                        <a:t>, </a:t>
                      </a:r>
                      <a:endParaRPr lang="fr-FR" b="0" dirty="0">
                        <a:solidFill>
                          <a:srgbClr val="0000FF"/>
                        </a:solidFill>
                        <a:latin typeface="Times New Roman" panose="02020603050405020304" pitchFamily="18" charset="0"/>
                        <a:cs typeface="Times New Roman" panose="02020603050405020304" pitchFamily="18" charset="0"/>
                      </a:endParaRPr>
                    </a:p>
                  </a:txBody>
                  <a:tcPr anchor="ctr"/>
                </a:tc>
                <a:tc>
                  <a:txBody>
                    <a:bodyPr/>
                    <a:lstStyle/>
                    <a:p>
                      <a:pPr algn="ctr"/>
                      <a:r>
                        <a:rPr lang="fr-FR" b="0" dirty="0" err="1" smtClean="0">
                          <a:latin typeface="Times New Roman" panose="02020603050405020304" pitchFamily="18" charset="0"/>
                          <a:cs typeface="Times New Roman" panose="02020603050405020304" pitchFamily="18" charset="0"/>
                        </a:rPr>
                        <a:t>Suffix</a:t>
                      </a:r>
                      <a:r>
                        <a:rPr lang="fr-FR" b="0" dirty="0" smtClean="0">
                          <a:latin typeface="Times New Roman" panose="02020603050405020304" pitchFamily="18" charset="0"/>
                          <a:cs typeface="Times New Roman" panose="02020603050405020304" pitchFamily="18" charset="0"/>
                        </a:rPr>
                        <a:t> (-</a:t>
                      </a:r>
                      <a:r>
                        <a:rPr lang="fr-FR" b="0" dirty="0" err="1" smtClean="0">
                          <a:latin typeface="Times New Roman" panose="02020603050405020304" pitchFamily="18" charset="0"/>
                          <a:cs typeface="Times New Roman" panose="02020603050405020304" pitchFamily="18" charset="0"/>
                        </a:rPr>
                        <a:t>ane</a:t>
                      </a:r>
                      <a:r>
                        <a:rPr lang="fr-FR" b="0" dirty="0" smtClean="0">
                          <a:latin typeface="Times New Roman" panose="02020603050405020304" pitchFamily="18" charset="0"/>
                          <a:cs typeface="Times New Roman" panose="02020603050405020304" pitchFamily="18" charset="0"/>
                        </a:rPr>
                        <a:t>, -</a:t>
                      </a:r>
                      <a:r>
                        <a:rPr lang="fr-FR" b="0" dirty="0" err="1" smtClean="0">
                          <a:latin typeface="Times New Roman" panose="02020603050405020304" pitchFamily="18" charset="0"/>
                          <a:cs typeface="Times New Roman" panose="02020603050405020304" pitchFamily="18" charset="0"/>
                        </a:rPr>
                        <a:t>ene</a:t>
                      </a:r>
                      <a:r>
                        <a:rPr lang="fr-FR" b="0" dirty="0" smtClean="0">
                          <a:latin typeface="Times New Roman" panose="02020603050405020304" pitchFamily="18" charset="0"/>
                          <a:cs typeface="Times New Roman" panose="02020603050405020304" pitchFamily="18" charset="0"/>
                        </a:rPr>
                        <a:t>, or -</a:t>
                      </a:r>
                      <a:r>
                        <a:rPr lang="fr-FR" b="0" dirty="0" err="1" smtClean="0">
                          <a:latin typeface="Times New Roman" panose="02020603050405020304" pitchFamily="18" charset="0"/>
                          <a:cs typeface="Times New Roman" panose="02020603050405020304" pitchFamily="18" charset="0"/>
                        </a:rPr>
                        <a:t>yne</a:t>
                      </a:r>
                      <a:r>
                        <a:rPr lang="fr-FR" b="0" dirty="0" smtClean="0">
                          <a:latin typeface="Times New Roman" panose="02020603050405020304" pitchFamily="18" charset="0"/>
                          <a:cs typeface="Times New Roman" panose="02020603050405020304" pitchFamily="18" charset="0"/>
                        </a:rPr>
                        <a:t>)</a:t>
                      </a:r>
                      <a:endParaRPr lang="fr-FR" b="0" dirty="0">
                        <a:latin typeface="Times New Roman" panose="02020603050405020304" pitchFamily="18" charset="0"/>
                        <a:cs typeface="Times New Roman" panose="02020603050405020304" pitchFamily="18" charset="0"/>
                      </a:endParaRPr>
                    </a:p>
                  </a:txBody>
                  <a:tcPr anchor="ctr"/>
                </a:tc>
                <a:tc>
                  <a:txBody>
                    <a:bodyPr/>
                    <a:lstStyle/>
                    <a:p>
                      <a:pPr algn="ctr"/>
                      <a:r>
                        <a:rPr lang="en-US" b="0" dirty="0" smtClean="0">
                          <a:solidFill>
                            <a:srgbClr val="FF0000"/>
                          </a:solidFill>
                          <a:latin typeface="Times New Roman" panose="02020603050405020304" pitchFamily="18" charset="0"/>
                          <a:cs typeface="Times New Roman" panose="02020603050405020304" pitchFamily="18" charset="0"/>
                        </a:rPr>
                        <a:t>Suffix of the priority function</a:t>
                      </a:r>
                      <a:endParaRPr lang="fr-FR" b="0" dirty="0">
                        <a:solidFill>
                          <a:srgbClr val="FF0000"/>
                        </a:solidFill>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32107593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LAPTOBEY\Desktop\proxy-image (1).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91680" y="714298"/>
            <a:ext cx="6336704" cy="596139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Rectangle 11"/>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123841" y="1130999"/>
            <a:ext cx="9059364" cy="5477976"/>
            <a:chOff x="862519" y="745415"/>
            <a:chExt cx="8072831" cy="5477976"/>
          </a:xfrm>
        </p:grpSpPr>
        <p:pic>
          <p:nvPicPr>
            <p:cNvPr id="2050" name="Picture 2" descr="https://d3rw207pwvlq3a.cloudfront.net/attachments/000/024/208/original/CHEM123_Final_Theo_img29.png?1538844705"/>
            <p:cNvPicPr>
              <a:picLocks noChangeAspect="1" noChangeArrowheads="1"/>
            </p:cNvPicPr>
            <p:nvPr/>
          </p:nvPicPr>
          <p:blipFill rotWithShape="1">
            <a:blip r:embed="rId2">
              <a:extLst>
                <a:ext uri="{28A0092B-C50C-407E-A947-70E740481C1C}">
                  <a14:useLocalDpi xmlns:a14="http://schemas.microsoft.com/office/drawing/2010/main" val="0"/>
                </a:ext>
              </a:extLst>
            </a:blip>
            <a:srcRect b="31453"/>
            <a:stretch/>
          </p:blipFill>
          <p:spPr bwMode="auto">
            <a:xfrm>
              <a:off x="862519" y="745415"/>
              <a:ext cx="8072831" cy="5477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3rw207pwvlq3a.cloudfront.net/attachments/000/024/208/original/CHEM123_Final_Theo_img29.png?1538844705"/>
            <p:cNvPicPr>
              <a:picLocks noChangeAspect="1" noChangeArrowheads="1"/>
            </p:cNvPicPr>
            <p:nvPr/>
          </p:nvPicPr>
          <p:blipFill rotWithShape="1">
            <a:blip r:embed="rId2">
              <a:extLst>
                <a:ext uri="{28A0092B-C50C-407E-A947-70E740481C1C}">
                  <a14:useLocalDpi xmlns:a14="http://schemas.microsoft.com/office/drawing/2010/main" val="0"/>
                </a:ext>
              </a:extLst>
            </a:blip>
            <a:srcRect l="67038" t="34439" r="5815" b="33393"/>
            <a:stretch/>
          </p:blipFill>
          <p:spPr bwMode="auto">
            <a:xfrm>
              <a:off x="3414624" y="3484403"/>
              <a:ext cx="1970315" cy="25706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3rw207pwvlq3a.cloudfront.net/attachments/000/024/208/original/CHEM123_Final_Theo_img29.png?1538844705"/>
            <p:cNvPicPr>
              <a:picLocks noChangeAspect="1" noChangeArrowheads="1"/>
            </p:cNvPicPr>
            <p:nvPr/>
          </p:nvPicPr>
          <p:blipFill rotWithShape="1">
            <a:blip r:embed="rId2">
              <a:extLst>
                <a:ext uri="{28A0092B-C50C-407E-A947-70E740481C1C}">
                  <a14:useLocalDpi xmlns:a14="http://schemas.microsoft.com/office/drawing/2010/main" val="0"/>
                </a:ext>
              </a:extLst>
            </a:blip>
            <a:srcRect l="2246" t="69311" r="77386" b="1893"/>
            <a:stretch/>
          </p:blipFill>
          <p:spPr bwMode="auto">
            <a:xfrm>
              <a:off x="6430454" y="3484403"/>
              <a:ext cx="2072582" cy="255707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6228184" y="1215478"/>
            <a:ext cx="2445590" cy="2443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tx1"/>
                </a:solidFill>
                <a:latin typeface="Times New Roman" panose="02020603050405020304" pitchFamily="18" charset="0"/>
                <a:cs typeface="Times New Roman" panose="02020603050405020304" pitchFamily="18" charset="0"/>
              </a:rPr>
              <a:t>Carbonyle groups</a:t>
            </a:r>
          </a:p>
          <a:p>
            <a:pPr algn="ctr"/>
            <a:endParaRPr lang="fr-FR" sz="2400" b="1" dirty="0">
              <a:solidFill>
                <a:schemeClr val="tx1"/>
              </a:solidFill>
              <a:latin typeface="Times New Roman" panose="02020603050405020304" pitchFamily="18" charset="0"/>
              <a:cs typeface="Times New Roman" panose="02020603050405020304" pitchFamily="18" charset="0"/>
            </a:endParaRPr>
          </a:p>
          <a:p>
            <a:pPr algn="ctr"/>
            <a:endParaRPr lang="fr-FR" sz="2400" b="1" dirty="0" smtClean="0">
              <a:solidFill>
                <a:schemeClr val="tx1"/>
              </a:solidFill>
              <a:latin typeface="Times New Roman" panose="02020603050405020304" pitchFamily="18" charset="0"/>
              <a:cs typeface="Times New Roman" panose="02020603050405020304" pitchFamily="18" charset="0"/>
            </a:endParaRPr>
          </a:p>
          <a:p>
            <a:pPr algn="ctr"/>
            <a:endParaRPr lang="fr-FR" sz="2400" b="1" dirty="0">
              <a:solidFill>
                <a:schemeClr val="tx1"/>
              </a:solidFill>
              <a:latin typeface="Times New Roman" panose="02020603050405020304" pitchFamily="18" charset="0"/>
              <a:cs typeface="Times New Roman" panose="02020603050405020304" pitchFamily="18" charset="0"/>
            </a:endParaRPr>
          </a:p>
          <a:p>
            <a:pPr algn="ctr"/>
            <a:endParaRPr lang="fr-FR" b="1" dirty="0">
              <a:solidFill>
                <a:schemeClr val="tx1"/>
              </a:solidFill>
              <a:latin typeface="Times New Roman" panose="02020603050405020304" pitchFamily="18" charset="0"/>
              <a:cs typeface="Times New Roman" panose="02020603050405020304" pitchFamily="18" charset="0"/>
            </a:endParaRPr>
          </a:p>
        </p:txBody>
      </p:sp>
      <p:pic>
        <p:nvPicPr>
          <p:cNvPr id="5122" name="Picture 2" descr="Carbonyl Group - Chemistry LibreTex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786" y="2221508"/>
            <a:ext cx="2911727" cy="11379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78756" y="3240330"/>
            <a:ext cx="1728192" cy="418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804248" y="6089232"/>
            <a:ext cx="1728192" cy="337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3470728" y="5805264"/>
            <a:ext cx="1728192" cy="418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3316084" y="3280259"/>
            <a:ext cx="2268648" cy="418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577008" y="5805264"/>
            <a:ext cx="1728192" cy="418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t="30666" r="57518" b="52000"/>
          <a:stretch/>
        </p:blipFill>
        <p:spPr bwMode="auto">
          <a:xfrm>
            <a:off x="6444208" y="1579379"/>
            <a:ext cx="1377787" cy="1076225"/>
          </a:xfrm>
          <a:prstGeom prst="rect">
            <a:avLst/>
          </a:prstGeom>
          <a:noFill/>
          <a:ln w="28575">
            <a:solidFill>
              <a:srgbClr val="FF0066"/>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338824" y="2745794"/>
            <a:ext cx="8271146" cy="646331"/>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Carboxylic </a:t>
            </a:r>
            <a:r>
              <a:rPr lang="en-US" dirty="0">
                <a:latin typeface="Times New Roman" panose="02020603050405020304" pitchFamily="18" charset="0"/>
                <a:cs typeface="Times New Roman" panose="02020603050405020304" pitchFamily="18" charset="0"/>
              </a:rPr>
              <a:t>Acids carboxyl group The functional group of a carboxylic acid is a carboxyl group, which can be represented in any one of three ways.</a:t>
            </a:r>
            <a:endParaRPr lang="fr-FR" dirty="0">
              <a:latin typeface="Times New Roman" panose="02020603050405020304" pitchFamily="18" charset="0"/>
              <a:cs typeface="Times New Roman" panose="02020603050405020304" pitchFamily="18" charset="0"/>
            </a:endParaRPr>
          </a:p>
        </p:txBody>
      </p:sp>
      <p:graphicFrame>
        <p:nvGraphicFramePr>
          <p:cNvPr id="14" name="Espace réservé du contenu 3"/>
          <p:cNvGraphicFramePr>
            <a:graphicFrameLocks noGrp="1"/>
          </p:cNvGraphicFramePr>
          <p:nvPr>
            <p:ph idx="1"/>
            <p:extLst>
              <p:ext uri="{D42A27DB-BD31-4B8C-83A1-F6EECF244321}">
                <p14:modId xmlns:p14="http://schemas.microsoft.com/office/powerpoint/2010/main" val="2400667066"/>
              </p:ext>
            </p:extLst>
          </p:nvPr>
        </p:nvGraphicFramePr>
        <p:xfrm>
          <a:off x="381960" y="3717032"/>
          <a:ext cx="8229600" cy="2590800"/>
        </p:xfrm>
        <a:graphic>
          <a:graphicData uri="http://schemas.openxmlformats.org/drawingml/2006/table">
            <a:tbl>
              <a:tblPr>
                <a:tableStyleId>{5940675A-B579-460E-94D1-54222C63F5DA}</a:tableStyleId>
              </a:tblPr>
              <a:tblGrid>
                <a:gridCol w="2057400"/>
                <a:gridCol w="2057400"/>
                <a:gridCol w="2057400"/>
                <a:gridCol w="2057400"/>
              </a:tblGrid>
              <a:tr h="0">
                <a:tc>
                  <a:txBody>
                    <a:bodyPr/>
                    <a:lstStyle/>
                    <a:p>
                      <a:pPr algn="ctr"/>
                      <a:r>
                        <a:rPr lang="fr-FR" sz="2000" b="1" dirty="0">
                          <a:latin typeface="Times New Roman" panose="02020603050405020304" pitchFamily="18" charset="0"/>
                          <a:cs typeface="Times New Roman" panose="02020603050405020304" pitchFamily="18" charset="0"/>
                        </a:rPr>
                        <a:t>Structure</a:t>
                      </a:r>
                    </a:p>
                  </a:txBody>
                  <a:tcPr anchor="ctr"/>
                </a:tc>
                <a:tc>
                  <a:txBody>
                    <a:bodyPr/>
                    <a:lstStyle/>
                    <a:p>
                      <a:pPr algn="ctr"/>
                      <a:r>
                        <a:rPr lang="fr-FR" sz="2000" b="1" dirty="0">
                          <a:latin typeface="Times New Roman" panose="02020603050405020304" pitchFamily="18" charset="0"/>
                          <a:cs typeface="Times New Roman" panose="02020603050405020304" pitchFamily="18" charset="0"/>
                        </a:rPr>
                        <a:t>IUPAC Name</a:t>
                      </a:r>
                    </a:p>
                  </a:txBody>
                  <a:tcPr anchor="ctr"/>
                </a:tc>
                <a:tc>
                  <a:txBody>
                    <a:bodyPr/>
                    <a:lstStyle/>
                    <a:p>
                      <a:pPr algn="ctr"/>
                      <a:r>
                        <a:rPr lang="fr-FR" sz="2000" b="1" dirty="0">
                          <a:latin typeface="Times New Roman" panose="02020603050405020304" pitchFamily="18" charset="0"/>
                          <a:cs typeface="Times New Roman" panose="02020603050405020304" pitchFamily="18" charset="0"/>
                        </a:rPr>
                        <a:t>Common Name</a:t>
                      </a:r>
                    </a:p>
                  </a:txBody>
                  <a:tcPr anchor="ctr"/>
                </a:tc>
                <a:tc>
                  <a:txBody>
                    <a:bodyPr/>
                    <a:lstStyle/>
                    <a:p>
                      <a:pPr algn="ctr"/>
                      <a:r>
                        <a:rPr lang="fr-FR" sz="2000" b="1" dirty="0" smtClean="0">
                          <a:latin typeface="Times New Roman" panose="02020603050405020304" pitchFamily="18" charset="0"/>
                          <a:cs typeface="Times New Roman" panose="02020603050405020304" pitchFamily="18" charset="0"/>
                        </a:rPr>
                        <a:t>Natural Source</a:t>
                      </a:r>
                      <a:endParaRPr lang="fr-FR" sz="2000" b="1"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HCOOH</a:t>
                      </a:r>
                    </a:p>
                  </a:txBody>
                  <a:tcPr anchor="ctr"/>
                </a:tc>
                <a:tc>
                  <a:txBody>
                    <a:bodyPr/>
                    <a:lstStyle/>
                    <a:p>
                      <a:pPr algn="ctr"/>
                      <a:r>
                        <a:rPr lang="fr-FR" dirty="0" err="1">
                          <a:latin typeface="Times New Roman" panose="02020603050405020304" pitchFamily="18" charset="0"/>
                          <a:cs typeface="Times New Roman" panose="02020603050405020304" pitchFamily="18" charset="0"/>
                        </a:rPr>
                        <a:t>Methanoic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a:latin typeface="Times New Roman" panose="02020603050405020304" pitchFamily="18" charset="0"/>
                          <a:cs typeface="Times New Roman" panose="02020603050405020304" pitchFamily="18" charset="0"/>
                        </a:rPr>
                        <a:t>Formic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smtClean="0">
                          <a:latin typeface="Times New Roman" panose="02020603050405020304" pitchFamily="18" charset="0"/>
                          <a:cs typeface="Times New Roman" panose="02020603050405020304" pitchFamily="18" charset="0"/>
                        </a:rPr>
                        <a:t>Ants</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CH</a:t>
                      </a:r>
                      <a:r>
                        <a:rPr lang="fr-FR" baseline="-25000"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dirty="0" err="1">
                          <a:latin typeface="Times New Roman" panose="02020603050405020304" pitchFamily="18" charset="0"/>
                          <a:cs typeface="Times New Roman" panose="02020603050405020304" pitchFamily="18" charset="0"/>
                        </a:rPr>
                        <a:t>Ethanoic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a:latin typeface="Times New Roman" panose="02020603050405020304" pitchFamily="18" charset="0"/>
                          <a:cs typeface="Times New Roman" panose="02020603050405020304" pitchFamily="18" charset="0"/>
                        </a:rPr>
                        <a:t>Acetic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smtClean="0">
                          <a:latin typeface="Times New Roman" panose="02020603050405020304" pitchFamily="18" charset="0"/>
                          <a:cs typeface="Times New Roman" panose="02020603050405020304" pitchFamily="18" charset="0"/>
                        </a:rPr>
                        <a:t>Vinegar</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CH</a:t>
                      </a:r>
                      <a:r>
                        <a:rPr lang="fr-FR" baseline="-25000"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CH</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dirty="0" err="1">
                          <a:latin typeface="Times New Roman" panose="02020603050405020304" pitchFamily="18" charset="0"/>
                          <a:cs typeface="Times New Roman" panose="02020603050405020304" pitchFamily="18" charset="0"/>
                        </a:rPr>
                        <a:t>Propanoic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a:latin typeface="Times New Roman" panose="02020603050405020304" pitchFamily="18" charset="0"/>
                          <a:cs typeface="Times New Roman" panose="02020603050405020304" pitchFamily="18" charset="0"/>
                        </a:rPr>
                        <a:t>Propionic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smtClean="0">
                          <a:latin typeface="Times New Roman" panose="02020603050405020304" pitchFamily="18" charset="0"/>
                          <a:cs typeface="Times New Roman" panose="02020603050405020304" pitchFamily="18" charset="0"/>
                        </a:rPr>
                        <a:t>Dairy</a:t>
                      </a:r>
                      <a:r>
                        <a:rPr lang="fr-FR" dirty="0" smtClean="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products</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dirty="0" smtClean="0">
                          <a:latin typeface="Times New Roman" panose="02020603050405020304" pitchFamily="18" charset="0"/>
                          <a:cs typeface="Times New Roman" panose="02020603050405020304" pitchFamily="18" charset="0"/>
                        </a:rPr>
                        <a:t>CH</a:t>
                      </a:r>
                      <a:r>
                        <a:rPr lang="fr-FR" baseline="-25000" dirty="0" smtClean="0">
                          <a:latin typeface="Times New Roman" panose="02020603050405020304" pitchFamily="18" charset="0"/>
                          <a:cs typeface="Times New Roman" panose="02020603050405020304" pitchFamily="18" charset="0"/>
                        </a:rPr>
                        <a:t>3</a:t>
                      </a:r>
                      <a:r>
                        <a:rPr lang="fr-FR" dirty="0" smtClean="0">
                          <a:latin typeface="Times New Roman" panose="02020603050405020304" pitchFamily="18" charset="0"/>
                          <a:cs typeface="Times New Roman" panose="02020603050405020304" pitchFamily="18" charset="0"/>
                        </a:rPr>
                        <a:t>CH</a:t>
                      </a:r>
                      <a:r>
                        <a:rPr lang="fr-FR" baseline="-25000" dirty="0" smtClean="0">
                          <a:latin typeface="Times New Roman" panose="02020603050405020304" pitchFamily="18" charset="0"/>
                          <a:cs typeface="Times New Roman" panose="02020603050405020304" pitchFamily="18" charset="0"/>
                        </a:rPr>
                        <a:t>2</a:t>
                      </a:r>
                      <a:r>
                        <a:rPr lang="fr-FR" dirty="0" smtClean="0">
                          <a:latin typeface="Times New Roman" panose="02020603050405020304" pitchFamily="18" charset="0"/>
                          <a:cs typeface="Times New Roman" panose="02020603050405020304" pitchFamily="18" charset="0"/>
                        </a:rPr>
                        <a:t>CH</a:t>
                      </a:r>
                      <a:r>
                        <a:rPr lang="fr-FR" baseline="30000" dirty="0" smtClean="0">
                          <a:latin typeface="Times New Roman" panose="02020603050405020304" pitchFamily="18" charset="0"/>
                          <a:cs typeface="Times New Roman" panose="02020603050405020304" pitchFamily="18" charset="0"/>
                        </a:rPr>
                        <a:t>2</a:t>
                      </a:r>
                      <a:r>
                        <a:rPr lang="fr-FR" dirty="0" smtClean="0">
                          <a:latin typeface="Times New Roman" panose="02020603050405020304" pitchFamily="18" charset="0"/>
                          <a:cs typeface="Times New Roman" panose="02020603050405020304" pitchFamily="18" charset="0"/>
                        </a:rPr>
                        <a:t>COOH</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a:latin typeface="Times New Roman" panose="02020603050405020304" pitchFamily="18" charset="0"/>
                          <a:cs typeface="Times New Roman" panose="02020603050405020304" pitchFamily="18" charset="0"/>
                        </a:rPr>
                        <a:t>Butanoic acid</a:t>
                      </a:r>
                    </a:p>
                  </a:txBody>
                  <a:tcPr anchor="ctr"/>
                </a:tc>
                <a:tc>
                  <a:txBody>
                    <a:bodyPr/>
                    <a:lstStyle/>
                    <a:p>
                      <a:pPr algn="ctr"/>
                      <a:r>
                        <a:rPr lang="fr-FR" dirty="0" err="1">
                          <a:latin typeface="Times New Roman" panose="02020603050405020304" pitchFamily="18" charset="0"/>
                          <a:cs typeface="Times New Roman" panose="02020603050405020304" pitchFamily="18" charset="0"/>
                        </a:rPr>
                        <a:t>Butyric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smtClean="0">
                          <a:latin typeface="Times New Roman" panose="02020603050405020304" pitchFamily="18" charset="0"/>
                          <a:cs typeface="Times New Roman" panose="02020603050405020304" pitchFamily="18" charset="0"/>
                        </a:rPr>
                        <a:t>Butter</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CH</a:t>
                      </a:r>
                      <a:r>
                        <a:rPr lang="fr-FR" baseline="30000"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(CH</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a:t>
                      </a:r>
                      <a:r>
                        <a:rPr lang="fr-FR" baseline="-25000"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a:latin typeface="Times New Roman" panose="02020603050405020304" pitchFamily="18" charset="0"/>
                          <a:cs typeface="Times New Roman" panose="02020603050405020304" pitchFamily="18" charset="0"/>
                        </a:rPr>
                        <a:t>Pentanoic acid</a:t>
                      </a:r>
                    </a:p>
                  </a:txBody>
                  <a:tcPr anchor="ctr"/>
                </a:tc>
                <a:tc>
                  <a:txBody>
                    <a:bodyPr/>
                    <a:lstStyle/>
                    <a:p>
                      <a:pPr algn="ctr"/>
                      <a:r>
                        <a:rPr lang="fr-FR" dirty="0" err="1">
                          <a:latin typeface="Times New Roman" panose="02020603050405020304" pitchFamily="18" charset="0"/>
                          <a:cs typeface="Times New Roman" panose="02020603050405020304" pitchFamily="18" charset="0"/>
                        </a:rPr>
                        <a:t>Valeric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smtClean="0">
                          <a:latin typeface="Times New Roman" panose="02020603050405020304" pitchFamily="18" charset="0"/>
                          <a:cs typeface="Times New Roman" panose="02020603050405020304" pitchFamily="18" charset="0"/>
                        </a:rPr>
                        <a:t>Valerian </a:t>
                      </a:r>
                      <a:r>
                        <a:rPr lang="fr-FR" dirty="0" err="1" smtClean="0">
                          <a:latin typeface="Times New Roman" panose="02020603050405020304" pitchFamily="18" charset="0"/>
                          <a:cs typeface="Times New Roman" panose="02020603050405020304" pitchFamily="18" charset="0"/>
                        </a:rPr>
                        <a:t>root</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CH</a:t>
                      </a:r>
                      <a:r>
                        <a:rPr lang="fr-FR" baseline="-25000"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(CH</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a:t>
                      </a:r>
                      <a:r>
                        <a:rPr lang="fr-FR" baseline="-25000" dirty="0">
                          <a:latin typeface="Times New Roman" panose="02020603050405020304" pitchFamily="18" charset="0"/>
                          <a:cs typeface="Times New Roman" panose="02020603050405020304" pitchFamily="18" charset="0"/>
                        </a:rPr>
                        <a:t>4</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a:latin typeface="Times New Roman" panose="02020603050405020304" pitchFamily="18" charset="0"/>
                          <a:cs typeface="Times New Roman" panose="02020603050405020304" pitchFamily="18" charset="0"/>
                        </a:rPr>
                        <a:t>Hexanoic acid</a:t>
                      </a:r>
                    </a:p>
                  </a:txBody>
                  <a:tcPr anchor="ctr"/>
                </a:tc>
                <a:tc>
                  <a:txBody>
                    <a:bodyPr/>
                    <a:lstStyle/>
                    <a:p>
                      <a:pPr algn="ctr"/>
                      <a:r>
                        <a:rPr lang="fr-FR" dirty="0" err="1">
                          <a:latin typeface="Times New Roman" panose="02020603050405020304" pitchFamily="18" charset="0"/>
                          <a:cs typeface="Times New Roman" panose="02020603050405020304" pitchFamily="18" charset="0"/>
                        </a:rPr>
                        <a:t>Caproic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smtClean="0">
                          <a:latin typeface="Times New Roman" panose="02020603050405020304" pitchFamily="18" charset="0"/>
                          <a:cs typeface="Times New Roman" panose="02020603050405020304" pitchFamily="18" charset="0"/>
                        </a:rPr>
                        <a:t>Goat</a:t>
                      </a:r>
                      <a:r>
                        <a:rPr lang="fr-FR" dirty="0" smtClean="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odor</a:t>
                      </a:r>
                      <a:endParaRPr lang="fr-FR" dirty="0">
                        <a:latin typeface="Times New Roman" panose="02020603050405020304" pitchFamily="18" charset="0"/>
                        <a:cs typeface="Times New Roman" panose="02020603050405020304" pitchFamily="18" charset="0"/>
                      </a:endParaRPr>
                    </a:p>
                  </a:txBody>
                  <a:tcPr anchor="ctr"/>
                </a:tc>
              </a:tr>
            </a:tbl>
          </a:graphicData>
        </a:graphic>
      </p:graphicFrame>
      <p:sp>
        <p:nvSpPr>
          <p:cNvPr id="5" name="Rectangle 4"/>
          <p:cNvSpPr/>
          <p:nvPr/>
        </p:nvSpPr>
        <p:spPr>
          <a:xfrm>
            <a:off x="408861" y="1855882"/>
            <a:ext cx="5184576"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Structure</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of </a:t>
            </a:r>
            <a:r>
              <a:rPr lang="en-US" sz="2800" b="1" dirty="0" smtClean="0">
                <a:latin typeface="Times New Roman" panose="02020603050405020304" pitchFamily="18" charset="0"/>
                <a:cs typeface="Times New Roman" panose="02020603050405020304" pitchFamily="18" charset="0"/>
              </a:rPr>
              <a:t>a carboxylic </a:t>
            </a:r>
            <a:r>
              <a:rPr lang="en-US" sz="2800" b="1" dirty="0">
                <a:latin typeface="Times New Roman" panose="02020603050405020304" pitchFamily="18" charset="0"/>
                <a:cs typeface="Times New Roman" panose="02020603050405020304" pitchFamily="18" charset="0"/>
              </a:rPr>
              <a:t>acid</a:t>
            </a:r>
            <a:endParaRPr lang="fr-FR" sz="2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043608" y="838611"/>
            <a:ext cx="7842211" cy="584775"/>
          </a:xfrm>
          <a:prstGeom prst="rect">
            <a:avLst/>
          </a:prstGeom>
          <a:solidFill>
            <a:srgbClr val="FF0066"/>
          </a:solidFill>
        </p:spPr>
        <p:txBody>
          <a:bodyPr wrap="none">
            <a:spAutoFit/>
          </a:bodyPr>
          <a:lstStyle/>
          <a:p>
            <a:r>
              <a:rPr lang="fr-FR" sz="3200" b="1" dirty="0" err="1">
                <a:solidFill>
                  <a:schemeClr val="bg1"/>
                </a:solidFill>
                <a:latin typeface="Times New Roman" panose="02020603050405020304" pitchFamily="18" charset="0"/>
                <a:cs typeface="Times New Roman" panose="02020603050405020304" pitchFamily="18" charset="0"/>
              </a:rPr>
              <a:t>Denomination</a:t>
            </a:r>
            <a:r>
              <a:rPr lang="fr-FR" sz="3200" b="1" dirty="0">
                <a:solidFill>
                  <a:schemeClr val="bg1"/>
                </a:solidFill>
                <a:latin typeface="Times New Roman" panose="02020603050405020304" pitchFamily="18" charset="0"/>
                <a:cs typeface="Times New Roman" panose="02020603050405020304" pitchFamily="18" charset="0"/>
              </a:rPr>
              <a:t>: </a:t>
            </a:r>
            <a:r>
              <a:rPr lang="fr-FR" sz="3200" dirty="0" err="1">
                <a:solidFill>
                  <a:schemeClr val="bg1"/>
                </a:solidFill>
                <a:latin typeface="Times New Roman" panose="02020603050405020304" pitchFamily="18" charset="0"/>
                <a:cs typeface="Times New Roman" panose="02020603050405020304" pitchFamily="18" charset="0"/>
              </a:rPr>
              <a:t>Alkan</a:t>
            </a:r>
            <a:r>
              <a:rPr lang="fr-FR" sz="3200" b="1" dirty="0" err="1">
                <a:solidFill>
                  <a:srgbClr val="0000FF"/>
                </a:solidFill>
                <a:latin typeface="Times New Roman" panose="02020603050405020304" pitchFamily="18" charset="0"/>
                <a:cs typeface="Times New Roman" panose="02020603050405020304" pitchFamily="18" charset="0"/>
              </a:rPr>
              <a:t>oic</a:t>
            </a:r>
            <a:r>
              <a:rPr lang="fr-FR" sz="3200" b="1" dirty="0">
                <a:solidFill>
                  <a:srgbClr val="0000FF"/>
                </a:solidFill>
                <a:latin typeface="Times New Roman" panose="02020603050405020304" pitchFamily="18" charset="0"/>
                <a:cs typeface="Times New Roman" panose="02020603050405020304" pitchFamily="18" charset="0"/>
              </a:rPr>
              <a:t> </a:t>
            </a:r>
            <a:r>
              <a:rPr lang="fr-FR" sz="3200" dirty="0">
                <a:solidFill>
                  <a:schemeClr val="bg1"/>
                </a:solidFill>
                <a:latin typeface="Times New Roman" panose="02020603050405020304" pitchFamily="18" charset="0"/>
                <a:cs typeface="Times New Roman" panose="02020603050405020304" pitchFamily="18" charset="0"/>
              </a:rPr>
              <a:t>// S</a:t>
            </a:r>
            <a:r>
              <a:rPr lang="fr-FR" sz="3200" b="1" dirty="0">
                <a:solidFill>
                  <a:schemeClr val="bg1"/>
                </a:solidFill>
                <a:latin typeface="Times New Roman" panose="02020603050405020304" pitchFamily="18" charset="0"/>
                <a:cs typeface="Times New Roman" panose="02020603050405020304" pitchFamily="18" charset="0"/>
              </a:rPr>
              <a:t>ymbol: </a:t>
            </a:r>
            <a:r>
              <a:rPr lang="fr-FR" sz="3200" dirty="0">
                <a:solidFill>
                  <a:schemeClr val="bg1"/>
                </a:solidFill>
                <a:latin typeface="Times New Roman" panose="02020603050405020304" pitchFamily="18" charset="0"/>
                <a:cs typeface="Times New Roman" panose="02020603050405020304" pitchFamily="18" charset="0"/>
              </a:rPr>
              <a:t>RCOOH</a:t>
            </a:r>
          </a:p>
        </p:txBody>
      </p:sp>
      <p:sp>
        <p:nvSpPr>
          <p:cNvPr id="18" name="Rectangle 17"/>
          <p:cNvSpPr/>
          <p:nvPr/>
        </p:nvSpPr>
        <p:spPr>
          <a:xfrm>
            <a:off x="1475656" y="116631"/>
            <a:ext cx="2895344"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1- carboxylic </a:t>
            </a:r>
            <a:r>
              <a:rPr lang="en-US" sz="2800" b="1" dirty="0">
                <a:solidFill>
                  <a:srgbClr val="0000FF"/>
                </a:solidFill>
                <a:latin typeface="Times New Roman" panose="02020603050405020304" pitchFamily="18" charset="0"/>
                <a:cs typeface="Times New Roman" panose="02020603050405020304" pitchFamily="18" charset="0"/>
              </a:rPr>
              <a:t>acid</a:t>
            </a:r>
            <a:endParaRPr lang="fr-FR" sz="2800" dirty="0">
              <a:solidFill>
                <a:srgbClr val="0000FF"/>
              </a:solidFill>
            </a:endParaRPr>
          </a:p>
        </p:txBody>
      </p:sp>
    </p:spTree>
    <p:extLst>
      <p:ext uri="{BB962C8B-B14F-4D97-AF65-F5344CB8AC3E}">
        <p14:creationId xmlns:p14="http://schemas.microsoft.com/office/powerpoint/2010/main" val="3153618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332656"/>
            <a:ext cx="8208912" cy="2677656"/>
          </a:xfrm>
          <a:prstGeom prst="rect">
            <a:avLst/>
          </a:prstGeom>
        </p:spPr>
        <p:txBody>
          <a:bodyPr wrap="square">
            <a:spAutoFit/>
          </a:bodyPr>
          <a:lstStyle/>
          <a:p>
            <a:r>
              <a:rPr lang="en-US" b="1" dirty="0" smtClean="0">
                <a:solidFill>
                  <a:srgbClr val="FF0066"/>
                </a:solidFill>
              </a:rPr>
              <a:t>Chemistry is the science that studies the various constituents of matter, their properties, transformations, and interactions. It has different branches:</a:t>
            </a:r>
          </a:p>
          <a:p>
            <a:pPr lvl="2"/>
            <a:r>
              <a:rPr lang="en-US" b="1" dirty="0" smtClean="0">
                <a:solidFill>
                  <a:srgbClr val="FF0066"/>
                </a:solidFill>
              </a:rPr>
              <a:t/>
            </a:r>
            <a:br>
              <a:rPr lang="en-US" b="1" dirty="0" smtClean="0">
                <a:solidFill>
                  <a:srgbClr val="FF0066"/>
                </a:solidFill>
              </a:rPr>
            </a:br>
            <a:r>
              <a:rPr lang="en-US" dirty="0" smtClean="0"/>
              <a:t>⎯ Analytical chemistry.</a:t>
            </a:r>
            <a:br>
              <a:rPr lang="en-US" dirty="0" smtClean="0"/>
            </a:br>
            <a:r>
              <a:rPr lang="en-US" dirty="0" smtClean="0"/>
              <a:t>⎯ Inorganic chemistry.</a:t>
            </a:r>
            <a:br>
              <a:rPr lang="en-US" dirty="0" smtClean="0"/>
            </a:br>
            <a:r>
              <a:rPr lang="en-US" dirty="0" smtClean="0"/>
              <a:t>⎯ Organic chemistry (which we will present).</a:t>
            </a:r>
            <a:br>
              <a:rPr lang="en-US" dirty="0" smtClean="0"/>
            </a:br>
            <a:r>
              <a:rPr lang="en-US" dirty="0" smtClean="0"/>
              <a:t>⎯ Physical chemistry.</a:t>
            </a:r>
          </a:p>
          <a:p>
            <a:endParaRPr lang="en-US" dirty="0" smtClean="0"/>
          </a:p>
          <a:p>
            <a:r>
              <a:rPr lang="en-US" sz="2400" b="1" dirty="0" smtClean="0">
                <a:solidFill>
                  <a:srgbClr val="00B050"/>
                </a:solidFill>
              </a:rPr>
              <a:t>So, what is organic chemistry?</a:t>
            </a:r>
            <a:endParaRPr lang="en-US" sz="2400" b="1" dirty="0">
              <a:solidFill>
                <a:srgbClr val="00B050"/>
              </a:solidFill>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64" t="61886" r="21674" b="16013"/>
          <a:stretch/>
        </p:blipFill>
        <p:spPr bwMode="auto">
          <a:xfrm>
            <a:off x="7164288" y="5317138"/>
            <a:ext cx="1836335" cy="151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984" y="1988840"/>
            <a:ext cx="1609429" cy="1937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39552" y="3326268"/>
            <a:ext cx="7056784" cy="2031325"/>
          </a:xfrm>
          <a:prstGeom prst="rect">
            <a:avLst/>
          </a:prstGeom>
        </p:spPr>
        <p:txBody>
          <a:bodyPr wrap="square">
            <a:spAutoFit/>
          </a:bodyPr>
          <a:lstStyle/>
          <a:p>
            <a:pPr algn="just"/>
            <a:r>
              <a:rPr lang="en-US" dirty="0" smtClean="0"/>
              <a:t>Organic chemistry is the </a:t>
            </a:r>
            <a:r>
              <a:rPr lang="en-US" b="1" dirty="0" smtClean="0">
                <a:solidFill>
                  <a:srgbClr val="FF0066"/>
                </a:solidFill>
              </a:rPr>
              <a:t>branch of chemistry </a:t>
            </a:r>
            <a:r>
              <a:rPr lang="en-US" dirty="0" smtClean="0"/>
              <a:t>that studies </a:t>
            </a:r>
            <a:r>
              <a:rPr lang="en-US" b="1" dirty="0" smtClean="0">
                <a:solidFill>
                  <a:srgbClr val="FF0066"/>
                </a:solidFill>
              </a:rPr>
              <a:t>organic compounds</a:t>
            </a:r>
            <a:r>
              <a:rPr lang="en-US" dirty="0" smtClean="0"/>
              <a:t>, meaning carbon-containing compounds, which can be either natural or synthetic.</a:t>
            </a:r>
          </a:p>
          <a:p>
            <a:pPr algn="just"/>
            <a:endParaRPr lang="en-US" dirty="0"/>
          </a:p>
          <a:p>
            <a:pPr algn="just"/>
            <a:r>
              <a:rPr lang="fr-FR" dirty="0" err="1" smtClean="0"/>
              <a:t>Organic</a:t>
            </a:r>
            <a:r>
              <a:rPr lang="fr-FR" dirty="0" smtClean="0"/>
              <a:t> </a:t>
            </a:r>
            <a:r>
              <a:rPr lang="fr-FR" dirty="0" err="1" smtClean="0"/>
              <a:t>molecules</a:t>
            </a:r>
            <a:r>
              <a:rPr lang="fr-FR" dirty="0" smtClean="0"/>
              <a:t> </a:t>
            </a:r>
            <a:r>
              <a:rPr lang="fr-FR" dirty="0" err="1" smtClean="0"/>
              <a:t>frequently</a:t>
            </a:r>
            <a:r>
              <a:rPr lang="fr-FR" dirty="0" smtClean="0"/>
              <a:t> </a:t>
            </a:r>
            <a:r>
              <a:rPr lang="fr-FR" dirty="0" err="1" smtClean="0"/>
              <a:t>contain</a:t>
            </a:r>
            <a:r>
              <a:rPr lang="fr-FR" dirty="0" smtClean="0"/>
              <a:t> </a:t>
            </a:r>
            <a:r>
              <a:rPr lang="fr-FR" b="1" dirty="0" err="1" smtClean="0">
                <a:solidFill>
                  <a:srgbClr val="FF0066"/>
                </a:solidFill>
              </a:rPr>
              <a:t>hydrogen</a:t>
            </a:r>
            <a:r>
              <a:rPr lang="fr-FR" b="1" dirty="0" smtClean="0">
                <a:solidFill>
                  <a:srgbClr val="FF0066"/>
                </a:solidFill>
              </a:rPr>
              <a:t> </a:t>
            </a:r>
            <a:r>
              <a:rPr lang="fr-FR" b="1" dirty="0" err="1" smtClean="0">
                <a:solidFill>
                  <a:srgbClr val="FF0066"/>
                </a:solidFill>
              </a:rPr>
              <a:t>atoms</a:t>
            </a:r>
            <a:r>
              <a:rPr lang="fr-FR" b="1" dirty="0" smtClean="0">
                <a:solidFill>
                  <a:srgbClr val="FF0066"/>
                </a:solidFill>
              </a:rPr>
              <a:t> </a:t>
            </a:r>
            <a:r>
              <a:rPr lang="fr-FR" dirty="0" smtClean="0"/>
              <a:t>and </a:t>
            </a:r>
            <a:r>
              <a:rPr lang="fr-FR" dirty="0" err="1" smtClean="0"/>
              <a:t>often</a:t>
            </a:r>
            <a:r>
              <a:rPr lang="fr-FR" dirty="0" smtClean="0"/>
              <a:t> </a:t>
            </a:r>
            <a:r>
              <a:rPr lang="fr-FR" dirty="0" err="1" smtClean="0"/>
              <a:t>include</a:t>
            </a:r>
            <a:r>
              <a:rPr lang="fr-FR" dirty="0" smtClean="0"/>
              <a:t> </a:t>
            </a:r>
            <a:r>
              <a:rPr lang="fr-FR" b="1" dirty="0" err="1" smtClean="0">
                <a:solidFill>
                  <a:srgbClr val="FF0066"/>
                </a:solidFill>
              </a:rPr>
              <a:t>oxygen</a:t>
            </a:r>
            <a:r>
              <a:rPr lang="fr-FR" dirty="0" smtClean="0"/>
              <a:t> or </a:t>
            </a:r>
            <a:r>
              <a:rPr lang="fr-FR" b="1" dirty="0" err="1" smtClean="0">
                <a:solidFill>
                  <a:srgbClr val="FF0066"/>
                </a:solidFill>
              </a:rPr>
              <a:t>nitrogen</a:t>
            </a:r>
            <a:r>
              <a:rPr lang="fr-FR" dirty="0" smtClean="0"/>
              <a:t> </a:t>
            </a:r>
            <a:r>
              <a:rPr lang="fr-FR" dirty="0" err="1" smtClean="0"/>
              <a:t>atoms</a:t>
            </a:r>
            <a:r>
              <a:rPr lang="fr-FR" dirty="0" smtClean="0"/>
              <a:t>, </a:t>
            </a:r>
            <a:r>
              <a:rPr lang="fr-FR" dirty="0" err="1" smtClean="0"/>
              <a:t>while</a:t>
            </a:r>
            <a:r>
              <a:rPr lang="fr-FR" dirty="0" smtClean="0"/>
              <a:t> </a:t>
            </a:r>
            <a:r>
              <a:rPr lang="fr-FR" dirty="0" err="1" smtClean="0"/>
              <a:t>synthetic</a:t>
            </a:r>
            <a:r>
              <a:rPr lang="fr-FR" dirty="0" smtClean="0"/>
              <a:t> </a:t>
            </a:r>
            <a:r>
              <a:rPr lang="fr-FR" dirty="0" err="1" smtClean="0"/>
              <a:t>molecules</a:t>
            </a:r>
            <a:r>
              <a:rPr lang="fr-FR" dirty="0" smtClean="0"/>
              <a:t> are </a:t>
            </a:r>
            <a:r>
              <a:rPr lang="fr-FR" dirty="0" err="1" smtClean="0"/>
              <a:t>often</a:t>
            </a:r>
            <a:r>
              <a:rPr lang="fr-FR" dirty="0" smtClean="0"/>
              <a:t> </a:t>
            </a:r>
            <a:r>
              <a:rPr lang="fr-FR" dirty="0" err="1" smtClean="0"/>
              <a:t>derived</a:t>
            </a:r>
            <a:r>
              <a:rPr lang="fr-FR" dirty="0" smtClean="0"/>
              <a:t> </a:t>
            </a:r>
            <a:r>
              <a:rPr lang="fr-FR" dirty="0" err="1" smtClean="0"/>
              <a:t>from</a:t>
            </a:r>
            <a:r>
              <a:rPr lang="fr-FR" dirty="0" smtClean="0"/>
              <a:t> </a:t>
            </a:r>
            <a:r>
              <a:rPr lang="fr-FR" dirty="0" err="1" smtClean="0"/>
              <a:t>petroleum</a:t>
            </a:r>
            <a:r>
              <a:rPr lang="fr-FR" dirty="0" smtClean="0"/>
              <a:t>.</a:t>
            </a:r>
            <a:endParaRPr lang="fr-FR" dirty="0"/>
          </a:p>
        </p:txBody>
      </p:sp>
    </p:spTree>
    <p:extLst>
      <p:ext uri="{BB962C8B-B14F-4D97-AF65-F5344CB8AC3E}">
        <p14:creationId xmlns:p14="http://schemas.microsoft.com/office/powerpoint/2010/main" val="24836965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467544" y="2136339"/>
            <a:ext cx="8064896" cy="3477875"/>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Nomenclature IUPAC names</a:t>
            </a:r>
            <a:r>
              <a:rPr lang="en-US"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 an acyclic carboxylic acid, take the longest carbon chain that contains the carboxyl group as the parent alkane.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Drop </a:t>
            </a:r>
            <a:r>
              <a:rPr lang="en-US" sz="2000" dirty="0">
                <a:latin typeface="Times New Roman" panose="02020603050405020304" pitchFamily="18" charset="0"/>
                <a:cs typeface="Times New Roman" panose="02020603050405020304" pitchFamily="18" charset="0"/>
              </a:rPr>
              <a:t>the final -e from the name of the parent alkane and replace it by -</a:t>
            </a:r>
            <a:r>
              <a:rPr lang="en-US" sz="2000" dirty="0" err="1">
                <a:latin typeface="Times New Roman" panose="02020603050405020304" pitchFamily="18" charset="0"/>
                <a:cs typeface="Times New Roman" panose="02020603050405020304" pitchFamily="18" charset="0"/>
              </a:rPr>
              <a:t>oic</a:t>
            </a:r>
            <a:r>
              <a:rPr lang="en-US" sz="2000" dirty="0">
                <a:latin typeface="Times New Roman" panose="02020603050405020304" pitchFamily="18" charset="0"/>
                <a:cs typeface="Times New Roman" panose="02020603050405020304" pitchFamily="18" charset="0"/>
              </a:rPr>
              <a:t> acid. </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Number </a:t>
            </a:r>
            <a:r>
              <a:rPr lang="en-US" sz="2000" dirty="0">
                <a:latin typeface="Times New Roman" panose="02020603050405020304" pitchFamily="18" charset="0"/>
                <a:cs typeface="Times New Roman" panose="02020603050405020304" pitchFamily="18" charset="0"/>
              </a:rPr>
              <a:t>the chain beginning with the carbon of the carboxyl group</a:t>
            </a:r>
            <a:r>
              <a:rPr lang="en-US"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Because the carboxyl carbon is understood to be carbon 1, there is no need to give it a number.</a:t>
            </a:r>
            <a:endParaRPr lang="fr-FR" sz="2000" dirty="0">
              <a:latin typeface="Times New Roman" panose="02020603050405020304" pitchFamily="18" charset="0"/>
              <a:cs typeface="Times New Roman" panose="02020603050405020304" pitchFamily="18" charset="0"/>
            </a:endParaRPr>
          </a:p>
        </p:txBody>
      </p:sp>
      <p:sp>
        <p:nvSpPr>
          <p:cNvPr id="14" name="Rectangle à coins arrondis 13"/>
          <p:cNvSpPr/>
          <p:nvPr/>
        </p:nvSpPr>
        <p:spPr>
          <a:xfrm>
            <a:off x="2051720" y="913768"/>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How to Name </a:t>
            </a:r>
            <a:r>
              <a:rPr lang="en-US" sz="2800" b="1" dirty="0">
                <a:latin typeface="Times New Roman" panose="02020603050405020304" pitchFamily="18" charset="0"/>
                <a:cs typeface="Times New Roman" panose="02020603050405020304" pitchFamily="18" charset="0"/>
              </a:rPr>
              <a:t>carboxylic </a:t>
            </a:r>
            <a:r>
              <a:rPr lang="en-US" sz="2800" b="1" dirty="0" smtClean="0">
                <a:latin typeface="Times New Roman" panose="02020603050405020304" pitchFamily="18" charset="0"/>
                <a:cs typeface="Times New Roman" panose="02020603050405020304" pitchFamily="18" charset="0"/>
              </a:rPr>
              <a:t>acid </a:t>
            </a:r>
            <a:r>
              <a:rPr lang="en-US" sz="2400" b="1" dirty="0" smtClean="0"/>
              <a:t>?</a:t>
            </a:r>
            <a:endParaRPr lang="en-US" sz="2400" b="1" dirty="0"/>
          </a:p>
        </p:txBody>
      </p:sp>
    </p:spTree>
    <p:extLst>
      <p:ext uri="{BB962C8B-B14F-4D97-AF65-F5344CB8AC3E}">
        <p14:creationId xmlns:p14="http://schemas.microsoft.com/office/powerpoint/2010/main" val="2505301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750" t="25111" r="29625" b="55334"/>
          <a:stretch/>
        </p:blipFill>
        <p:spPr bwMode="auto">
          <a:xfrm>
            <a:off x="3383280" y="1722120"/>
            <a:ext cx="5196840" cy="1341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8250" t="63111" r="52375" b="14000"/>
          <a:stretch/>
        </p:blipFill>
        <p:spPr bwMode="auto">
          <a:xfrm>
            <a:off x="315672" y="1493519"/>
            <a:ext cx="3067608" cy="2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llipse 1"/>
          <p:cNvSpPr/>
          <p:nvPr/>
        </p:nvSpPr>
        <p:spPr>
          <a:xfrm>
            <a:off x="643827" y="1722120"/>
            <a:ext cx="924209" cy="97990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331640" y="625737"/>
            <a:ext cx="1843100" cy="72376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smtClean="0">
                <a:solidFill>
                  <a:schemeClr val="tx1"/>
                </a:solidFill>
                <a:latin typeface="Times New Roman" panose="02020603050405020304" pitchFamily="18" charset="0"/>
                <a:cs typeface="Times New Roman" panose="02020603050405020304" pitchFamily="18" charset="0"/>
              </a:rPr>
              <a:t>Hydroxy-</a:t>
            </a:r>
            <a:endParaRPr lang="fr-FR"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06017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683568" y="765209"/>
            <a:ext cx="8536813" cy="892552"/>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Dicarboxylic acids are named as </a:t>
            </a:r>
            <a:r>
              <a:rPr lang="en-US" sz="2800" b="1" dirty="0" err="1">
                <a:solidFill>
                  <a:srgbClr val="0000FF"/>
                </a:solidFill>
                <a:latin typeface="Times New Roman" panose="02020603050405020304" pitchFamily="18" charset="0"/>
                <a:cs typeface="Times New Roman" panose="02020603050405020304" pitchFamily="18" charset="0"/>
              </a:rPr>
              <a:t>dioic</a:t>
            </a:r>
            <a:r>
              <a:rPr lang="en-US" sz="2800" b="1" dirty="0">
                <a:solidFill>
                  <a:srgbClr val="0000FF"/>
                </a:solidFill>
                <a:latin typeface="Times New Roman" panose="02020603050405020304" pitchFamily="18" charset="0"/>
                <a:cs typeface="Times New Roman" panose="02020603050405020304" pitchFamily="18" charset="0"/>
              </a:rPr>
              <a:t> acids</a:t>
            </a:r>
            <a:r>
              <a:rPr lang="en-US" sz="2400" dirty="0">
                <a:latin typeface="Times New Roman" panose="02020603050405020304" pitchFamily="18" charset="0"/>
                <a:cs typeface="Times New Roman" panose="02020603050405020304" pitchFamily="18" charset="0"/>
              </a:rPr>
              <a:t>. Their common names reflect their natural origins</a:t>
            </a:r>
            <a:r>
              <a:rPr lang="en-US" dirty="0"/>
              <a:t>.</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3785085248"/>
              </p:ext>
            </p:extLst>
          </p:nvPr>
        </p:nvGraphicFramePr>
        <p:xfrm>
          <a:off x="378904" y="1669201"/>
          <a:ext cx="8229600" cy="2194560"/>
        </p:xfrm>
        <a:graphic>
          <a:graphicData uri="http://schemas.openxmlformats.org/drawingml/2006/table">
            <a:tbl>
              <a:tblPr>
                <a:tableStyleId>{5940675A-B579-460E-94D1-54222C63F5DA}</a:tableStyleId>
              </a:tblPr>
              <a:tblGrid>
                <a:gridCol w="2743200"/>
                <a:gridCol w="2743200"/>
                <a:gridCol w="2743200"/>
              </a:tblGrid>
              <a:tr h="0">
                <a:tc>
                  <a:txBody>
                    <a:bodyPr/>
                    <a:lstStyle/>
                    <a:p>
                      <a:pPr algn="ctr"/>
                      <a:r>
                        <a:rPr lang="fr-FR" dirty="0" smtClean="0">
                          <a:latin typeface="Times New Roman" panose="02020603050405020304" pitchFamily="18" charset="0"/>
                          <a:cs typeface="Times New Roman" panose="02020603050405020304" pitchFamily="18" charset="0"/>
                        </a:rPr>
                        <a:t>Structure</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a:latin typeface="Times New Roman" panose="02020603050405020304" pitchFamily="18" charset="0"/>
                          <a:cs typeface="Times New Roman" panose="02020603050405020304" pitchFamily="18" charset="0"/>
                        </a:rPr>
                        <a:t>IUPAC Name</a:t>
                      </a:r>
                    </a:p>
                  </a:txBody>
                  <a:tcPr anchor="ctr"/>
                </a:tc>
                <a:tc>
                  <a:txBody>
                    <a:bodyPr/>
                    <a:lstStyle/>
                    <a:p>
                      <a:pPr algn="ctr"/>
                      <a:r>
                        <a:rPr lang="fr-FR" dirty="0">
                          <a:latin typeface="Times New Roman" panose="02020603050405020304" pitchFamily="18" charset="0"/>
                          <a:cs typeface="Times New Roman" panose="02020603050405020304" pitchFamily="18" charset="0"/>
                        </a:rPr>
                        <a:t>Common </a:t>
                      </a:r>
                      <a:r>
                        <a:rPr lang="fr-FR" dirty="0" smtClean="0">
                          <a:latin typeface="Times New Roman" panose="02020603050405020304" pitchFamily="18" charset="0"/>
                          <a:cs typeface="Times New Roman" panose="02020603050405020304" pitchFamily="18" charset="0"/>
                        </a:rPr>
                        <a:t>Name</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a:latin typeface="Times New Roman" panose="02020603050405020304" pitchFamily="18" charset="0"/>
                          <a:cs typeface="Times New Roman" panose="02020603050405020304" pitchFamily="18" charset="0"/>
                        </a:rPr>
                        <a:t>HOOC-COOH</a:t>
                      </a:r>
                    </a:p>
                  </a:txBody>
                  <a:tcPr anchor="ctr"/>
                </a:tc>
                <a:tc>
                  <a:txBody>
                    <a:bodyPr/>
                    <a:lstStyle/>
                    <a:p>
                      <a:pPr algn="ctr"/>
                      <a:r>
                        <a:rPr lang="fr-FR" dirty="0" err="1">
                          <a:latin typeface="Times New Roman" panose="02020603050405020304" pitchFamily="18" charset="0"/>
                          <a:cs typeface="Times New Roman" panose="02020603050405020304" pitchFamily="18" charset="0"/>
                        </a:rPr>
                        <a:t>Ethanedioic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a:latin typeface="Times New Roman" panose="02020603050405020304" pitchFamily="18" charset="0"/>
                          <a:cs typeface="Times New Roman" panose="02020603050405020304" pitchFamily="18" charset="0"/>
                        </a:rPr>
                        <a:t>Oxalic acid</a:t>
                      </a: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HOOC-CH</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a:latin typeface="Times New Roman" panose="02020603050405020304" pitchFamily="18" charset="0"/>
                          <a:cs typeface="Times New Roman" panose="02020603050405020304" pitchFamily="18" charset="0"/>
                        </a:rPr>
                        <a:t>Propanedioic acid</a:t>
                      </a:r>
                    </a:p>
                  </a:txBody>
                  <a:tcPr anchor="ctr"/>
                </a:tc>
                <a:tc>
                  <a:txBody>
                    <a:bodyPr/>
                    <a:lstStyle/>
                    <a:p>
                      <a:pPr algn="ctr"/>
                      <a:r>
                        <a:rPr lang="fr-FR">
                          <a:latin typeface="Times New Roman" panose="02020603050405020304" pitchFamily="18" charset="0"/>
                          <a:cs typeface="Times New Roman" panose="02020603050405020304" pitchFamily="18" charset="0"/>
                        </a:rPr>
                        <a:t>Malonic acid</a:t>
                      </a: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HOOC-(CH2)</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a:latin typeface="Times New Roman" panose="02020603050405020304" pitchFamily="18" charset="0"/>
                          <a:cs typeface="Times New Roman" panose="02020603050405020304" pitchFamily="18" charset="0"/>
                        </a:rPr>
                        <a:t>Butanedioic acid</a:t>
                      </a:r>
                    </a:p>
                  </a:txBody>
                  <a:tcPr anchor="ctr"/>
                </a:tc>
                <a:tc>
                  <a:txBody>
                    <a:bodyPr/>
                    <a:lstStyle/>
                    <a:p>
                      <a:pPr algn="ctr"/>
                      <a:r>
                        <a:rPr lang="fr-FR">
                          <a:latin typeface="Times New Roman" panose="02020603050405020304" pitchFamily="18" charset="0"/>
                          <a:cs typeface="Times New Roman" panose="02020603050405020304" pitchFamily="18" charset="0"/>
                        </a:rPr>
                        <a:t>Succinic acid</a:t>
                      </a: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HOOC-(CH</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a:t>
                      </a:r>
                      <a:r>
                        <a:rPr lang="fr-FR" baseline="-25000" dirty="0">
                          <a:latin typeface="Times New Roman" panose="02020603050405020304" pitchFamily="18" charset="0"/>
                          <a:cs typeface="Times New Roman" panose="02020603050405020304" pitchFamily="18" charset="0"/>
                        </a:rPr>
                        <a:t>3</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a:latin typeface="Times New Roman" panose="02020603050405020304" pitchFamily="18" charset="0"/>
                          <a:cs typeface="Times New Roman" panose="02020603050405020304" pitchFamily="18" charset="0"/>
                        </a:rPr>
                        <a:t>Pentanedioic acid</a:t>
                      </a:r>
                    </a:p>
                  </a:txBody>
                  <a:tcPr anchor="ctr"/>
                </a:tc>
                <a:tc>
                  <a:txBody>
                    <a:bodyPr/>
                    <a:lstStyle/>
                    <a:p>
                      <a:pPr algn="ctr"/>
                      <a:r>
                        <a:rPr lang="fr-FR">
                          <a:latin typeface="Times New Roman" panose="02020603050405020304" pitchFamily="18" charset="0"/>
                          <a:cs typeface="Times New Roman" panose="02020603050405020304" pitchFamily="18" charset="0"/>
                        </a:rPr>
                        <a:t>Glutaric acid</a:t>
                      </a:r>
                    </a:p>
                  </a:txBody>
                  <a:tcPr anchor="ctr"/>
                </a:tc>
              </a:tr>
              <a:tr h="0">
                <a:tc>
                  <a:txBody>
                    <a:bodyPr/>
                    <a:lstStyle/>
                    <a:p>
                      <a:pPr algn="ctr"/>
                      <a:r>
                        <a:rPr lang="fr-FR" dirty="0">
                          <a:latin typeface="Times New Roman" panose="02020603050405020304" pitchFamily="18" charset="0"/>
                          <a:cs typeface="Times New Roman" panose="02020603050405020304" pitchFamily="18" charset="0"/>
                        </a:rPr>
                        <a:t>HOOC-(CH</a:t>
                      </a:r>
                      <a:r>
                        <a:rPr lang="fr-FR" baseline="-25000" dirty="0">
                          <a:latin typeface="Times New Roman" panose="02020603050405020304" pitchFamily="18" charset="0"/>
                          <a:cs typeface="Times New Roman" panose="02020603050405020304" pitchFamily="18" charset="0"/>
                        </a:rPr>
                        <a:t>2</a:t>
                      </a:r>
                      <a:r>
                        <a:rPr lang="fr-FR" dirty="0">
                          <a:latin typeface="Times New Roman" panose="02020603050405020304" pitchFamily="18" charset="0"/>
                          <a:cs typeface="Times New Roman" panose="02020603050405020304" pitchFamily="18" charset="0"/>
                        </a:rPr>
                        <a:t>)</a:t>
                      </a:r>
                      <a:r>
                        <a:rPr lang="fr-FR" baseline="-25000" dirty="0">
                          <a:latin typeface="Times New Roman" panose="02020603050405020304" pitchFamily="18" charset="0"/>
                          <a:cs typeface="Times New Roman" panose="02020603050405020304" pitchFamily="18" charset="0"/>
                        </a:rPr>
                        <a:t>4</a:t>
                      </a:r>
                      <a:r>
                        <a:rPr lang="fr-FR" dirty="0">
                          <a:latin typeface="Times New Roman" panose="02020603050405020304" pitchFamily="18" charset="0"/>
                          <a:cs typeface="Times New Roman" panose="02020603050405020304" pitchFamily="18" charset="0"/>
                        </a:rPr>
                        <a:t>-COOH</a:t>
                      </a:r>
                    </a:p>
                  </a:txBody>
                  <a:tcPr anchor="ctr"/>
                </a:tc>
                <a:tc>
                  <a:txBody>
                    <a:bodyPr/>
                    <a:lstStyle/>
                    <a:p>
                      <a:pPr algn="ctr"/>
                      <a:r>
                        <a:rPr lang="fr-FR" dirty="0" err="1">
                          <a:latin typeface="Times New Roman" panose="02020603050405020304" pitchFamily="18" charset="0"/>
                          <a:cs typeface="Times New Roman" panose="02020603050405020304" pitchFamily="18" charset="0"/>
                        </a:rPr>
                        <a:t>Hexanedioic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c>
                  <a:txBody>
                    <a:bodyPr/>
                    <a:lstStyle/>
                    <a:p>
                      <a:pPr algn="ctr"/>
                      <a:r>
                        <a:rPr lang="fr-FR" dirty="0" err="1">
                          <a:latin typeface="Times New Roman" panose="02020603050405020304" pitchFamily="18" charset="0"/>
                          <a:cs typeface="Times New Roman" panose="02020603050405020304" pitchFamily="18" charset="0"/>
                        </a:rPr>
                        <a:t>Adipic</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endParaRPr lang="fr-FR" dirty="0">
                        <a:latin typeface="Times New Roman" panose="02020603050405020304" pitchFamily="18" charset="0"/>
                        <a:cs typeface="Times New Roman" panose="02020603050405020304" pitchFamily="18" charset="0"/>
                      </a:endParaRPr>
                    </a:p>
                  </a:txBody>
                  <a:tcPr anchor="ctr"/>
                </a:tc>
              </a:tr>
            </a:tbl>
          </a:graphicData>
        </a:graphic>
      </p:graphicFrame>
      <p:pic>
        <p:nvPicPr>
          <p:cNvPr id="512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5625" t="15373" r="16000" b="16445"/>
          <a:stretch/>
        </p:blipFill>
        <p:spPr bwMode="auto">
          <a:xfrm>
            <a:off x="360300" y="1657761"/>
            <a:ext cx="8336280" cy="4675913"/>
          </a:xfrm>
          <a:prstGeom prst="rect">
            <a:avLst/>
          </a:prstGeom>
          <a:noFill/>
          <a:ln w="19050">
            <a:solidFill>
              <a:srgbClr val="FF0066"/>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338824" y="3068960"/>
            <a:ext cx="8271146" cy="267765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Esters are organic compounds derived from carboxylic acids, where the </a:t>
            </a:r>
            <a:r>
              <a:rPr lang="en-US" sz="2000" b="1" dirty="0">
                <a:latin typeface="Times New Roman" panose="02020603050405020304" pitchFamily="18" charset="0"/>
                <a:cs typeface="Times New Roman" panose="02020603050405020304" pitchFamily="18" charset="0"/>
              </a:rPr>
              <a:t>hydroxyl group (-OH) is replaced by an </a:t>
            </a:r>
            <a:r>
              <a:rPr lang="en-US" sz="2000" b="1" dirty="0" err="1">
                <a:latin typeface="Times New Roman" panose="02020603050405020304" pitchFamily="18" charset="0"/>
                <a:cs typeface="Times New Roman" panose="02020603050405020304" pitchFamily="18" charset="0"/>
              </a:rPr>
              <a:t>alkoxy</a:t>
            </a:r>
            <a:r>
              <a:rPr lang="en-US" sz="2000" b="1" dirty="0">
                <a:latin typeface="Times New Roman" panose="02020603050405020304" pitchFamily="18" charset="0"/>
                <a:cs typeface="Times New Roman" panose="02020603050405020304" pitchFamily="18" charset="0"/>
              </a:rPr>
              <a:t> group (-OR)</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Their </a:t>
            </a:r>
            <a:r>
              <a:rPr lang="en-US" sz="2000" dirty="0">
                <a:latin typeface="Times New Roman" panose="02020603050405020304" pitchFamily="18" charset="0"/>
                <a:cs typeface="Times New Roman" panose="02020603050405020304" pitchFamily="18" charset="0"/>
              </a:rPr>
              <a:t>general formula is </a:t>
            </a:r>
            <a:r>
              <a:rPr lang="en-US" sz="2000" dirty="0" smtClean="0">
                <a:latin typeface="Times New Roman" panose="02020603050405020304" pitchFamily="18" charset="0"/>
                <a:cs typeface="Times New Roman" panose="02020603050405020304" pitchFamily="18" charset="0"/>
              </a:rPr>
              <a:t>      </a:t>
            </a:r>
            <a:r>
              <a:rPr lang="en-US" sz="2800" b="1" dirty="0" smtClean="0">
                <a:solidFill>
                  <a:srgbClr val="0000FF"/>
                </a:solidFill>
                <a:latin typeface="Times New Roman" panose="02020603050405020304" pitchFamily="18" charset="0"/>
                <a:cs typeface="Times New Roman" panose="02020603050405020304" pitchFamily="18" charset="0"/>
              </a:rPr>
              <a:t>R-COO-R'</a:t>
            </a:r>
            <a:r>
              <a:rPr lang="en-US" sz="2800" dirty="0" smtClean="0">
                <a:solidFill>
                  <a:srgbClr val="0000FF"/>
                </a:solidFill>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Esters are derived from carboxylic acids and (usually) alcohol. While carboxylic acid has the -COOH group, the hydrogen is replaced by a hydrocarbon in an ester.</a:t>
            </a:r>
            <a:endParaRPr lang="fr-FR"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408861" y="1855882"/>
            <a:ext cx="5184576"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Structure</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of a Esters</a:t>
            </a:r>
            <a:endParaRPr lang="fr-FR" sz="2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84431" y="1270953"/>
            <a:ext cx="9062161" cy="584775"/>
          </a:xfrm>
          <a:prstGeom prst="rect">
            <a:avLst/>
          </a:prstGeom>
          <a:solidFill>
            <a:srgbClr val="FF0066"/>
          </a:solidFill>
        </p:spPr>
        <p:txBody>
          <a:bodyPr wrap="none">
            <a:spAutoFit/>
          </a:bodyPr>
          <a:lstStyle/>
          <a:p>
            <a:r>
              <a:rPr lang="fr-FR" sz="3200" b="1" dirty="0" err="1">
                <a:solidFill>
                  <a:schemeClr val="bg1"/>
                </a:solidFill>
                <a:latin typeface="Times New Roman" panose="02020603050405020304" pitchFamily="18" charset="0"/>
                <a:cs typeface="Times New Roman" panose="02020603050405020304" pitchFamily="18" charset="0"/>
              </a:rPr>
              <a:t>Denomination</a:t>
            </a:r>
            <a:r>
              <a:rPr lang="fr-FR" sz="3200" b="1" dirty="0">
                <a:solidFill>
                  <a:schemeClr val="bg1"/>
                </a:solidFill>
                <a:latin typeface="Times New Roman" panose="02020603050405020304" pitchFamily="18" charset="0"/>
                <a:cs typeface="Times New Roman" panose="02020603050405020304" pitchFamily="18" charset="0"/>
              </a:rPr>
              <a:t>: </a:t>
            </a:r>
            <a:r>
              <a:rPr lang="fr-FR" sz="2400" b="1" dirty="0">
                <a:solidFill>
                  <a:srgbClr val="0000FF"/>
                </a:solidFill>
                <a:latin typeface="Times New Roman" panose="02020603050405020304" pitchFamily="18" charset="0"/>
                <a:cs typeface="Times New Roman" panose="02020603050405020304" pitchFamily="18" charset="0"/>
              </a:rPr>
              <a:t>Alkyl</a:t>
            </a:r>
            <a:r>
              <a:rPr lang="fr-FR" sz="2400" b="1" dirty="0">
                <a:latin typeface="Times New Roman" panose="02020603050405020304" pitchFamily="18" charset="0"/>
                <a:cs typeface="Times New Roman" panose="02020603050405020304" pitchFamily="18" charset="0"/>
              </a:rPr>
              <a:t> </a:t>
            </a:r>
            <a:r>
              <a:rPr lang="fr-FR" sz="2400" b="1" dirty="0" smtClean="0">
                <a:solidFill>
                  <a:schemeClr val="bg1"/>
                </a:solidFill>
                <a:latin typeface="Times New Roman" panose="02020603050405020304" pitchFamily="18" charset="0"/>
                <a:cs typeface="Times New Roman" panose="02020603050405020304" pitchFamily="18" charset="0"/>
              </a:rPr>
              <a:t>(</a:t>
            </a:r>
            <a:r>
              <a:rPr lang="fr-FR" sz="2400" b="1" dirty="0" err="1" smtClean="0">
                <a:solidFill>
                  <a:schemeClr val="bg1"/>
                </a:solidFill>
                <a:latin typeface="Times New Roman" panose="02020603050405020304" pitchFamily="18" charset="0"/>
                <a:cs typeface="Times New Roman" panose="02020603050405020304" pitchFamily="18" charset="0"/>
              </a:rPr>
              <a:t>from</a:t>
            </a:r>
            <a:r>
              <a:rPr lang="fr-FR" sz="2400" b="1" dirty="0" smtClean="0">
                <a:solidFill>
                  <a:schemeClr val="bg1"/>
                </a:solidFill>
                <a:latin typeface="Times New Roman" panose="02020603050405020304" pitchFamily="18" charset="0"/>
                <a:cs typeface="Times New Roman" panose="02020603050405020304" pitchFamily="18" charset="0"/>
              </a:rPr>
              <a:t> </a:t>
            </a:r>
            <a:r>
              <a:rPr lang="fr-FR" sz="2400" b="1" dirty="0" err="1">
                <a:solidFill>
                  <a:schemeClr val="bg1"/>
                </a:solidFill>
                <a:latin typeface="Times New Roman" panose="02020603050405020304" pitchFamily="18" charset="0"/>
                <a:cs typeface="Times New Roman" panose="02020603050405020304" pitchFamily="18" charset="0"/>
              </a:rPr>
              <a:t>alcohol</a:t>
            </a:r>
            <a:r>
              <a:rPr lang="fr-FR" sz="2400" b="1" dirty="0">
                <a:solidFill>
                  <a:schemeClr val="bg1"/>
                </a:solidFill>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 (</a:t>
            </a:r>
            <a:r>
              <a:rPr lang="fr-FR" sz="2400" b="1" dirty="0">
                <a:solidFill>
                  <a:srgbClr val="0000FF"/>
                </a:solidFill>
                <a:latin typeface="Times New Roman" panose="02020603050405020304" pitchFamily="18" charset="0"/>
                <a:cs typeface="Times New Roman" panose="02020603050405020304" pitchFamily="18" charset="0"/>
              </a:rPr>
              <a:t>Carboxylate </a:t>
            </a:r>
            <a:r>
              <a:rPr lang="fr-FR" sz="2400" b="1" dirty="0" err="1">
                <a:solidFill>
                  <a:schemeClr val="bg1"/>
                </a:solidFill>
                <a:latin typeface="Times New Roman" panose="02020603050405020304" pitchFamily="18" charset="0"/>
                <a:cs typeface="Times New Roman" panose="02020603050405020304" pitchFamily="18" charset="0"/>
              </a:rPr>
              <a:t>from</a:t>
            </a:r>
            <a:r>
              <a:rPr lang="fr-FR" sz="2400" b="1" dirty="0">
                <a:solidFill>
                  <a:schemeClr val="bg1"/>
                </a:solidFill>
                <a:latin typeface="Times New Roman" panose="02020603050405020304" pitchFamily="18" charset="0"/>
                <a:cs typeface="Times New Roman" panose="02020603050405020304" pitchFamily="18" charset="0"/>
              </a:rPr>
              <a:t> </a:t>
            </a:r>
            <a:r>
              <a:rPr lang="fr-FR" sz="2400" b="1" dirty="0" err="1">
                <a:solidFill>
                  <a:schemeClr val="bg1"/>
                </a:solidFill>
                <a:latin typeface="Times New Roman" panose="02020603050405020304" pitchFamily="18" charset="0"/>
                <a:cs typeface="Times New Roman" panose="02020603050405020304" pitchFamily="18" charset="0"/>
              </a:rPr>
              <a:t>acid</a:t>
            </a:r>
            <a:r>
              <a:rPr lang="fr-FR" sz="2400" b="1" dirty="0">
                <a:solidFill>
                  <a:schemeClr val="bg1"/>
                </a:solidFill>
              </a:rPr>
              <a:t>)</a:t>
            </a:r>
            <a:endParaRPr lang="fr-FR" sz="3200" dirty="0">
              <a:solidFill>
                <a:schemeClr val="bg1"/>
              </a:solidFill>
            </a:endParaRPr>
          </a:p>
        </p:txBody>
      </p:sp>
      <p:sp>
        <p:nvSpPr>
          <p:cNvPr id="2" name="Rectangle 1"/>
          <p:cNvSpPr/>
          <p:nvPr/>
        </p:nvSpPr>
        <p:spPr>
          <a:xfrm>
            <a:off x="1475656" y="116631"/>
            <a:ext cx="1529586"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2- Esters</a:t>
            </a:r>
            <a:endParaRPr lang="fr-FR" sz="2800" dirty="0">
              <a:solidFill>
                <a:srgbClr val="0000FF"/>
              </a:solidFill>
            </a:endParaRPr>
          </a:p>
        </p:txBody>
      </p:sp>
      <p:pic>
        <p:nvPicPr>
          <p:cNvPr id="7172" name="Picture 4" descr="What Is an Ester in Chemist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034" y="2000541"/>
            <a:ext cx="1335524" cy="1068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411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1529586"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2- Esters</a:t>
            </a:r>
            <a:endParaRPr lang="fr-FR" sz="2800" dirty="0">
              <a:solidFill>
                <a:srgbClr val="0000FF"/>
              </a:solidFill>
            </a:endParaRPr>
          </a:p>
        </p:txBody>
      </p:sp>
      <p:sp>
        <p:nvSpPr>
          <p:cNvPr id="14" name="Rectangle à coins arrondis 13"/>
          <p:cNvSpPr/>
          <p:nvPr/>
        </p:nvSpPr>
        <p:spPr>
          <a:xfrm>
            <a:off x="2051720" y="913768"/>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How to Name </a:t>
            </a:r>
            <a:r>
              <a:rPr lang="en-US" sz="2800" b="1" dirty="0">
                <a:latin typeface="Times New Roman" panose="02020603050405020304" pitchFamily="18" charset="0"/>
                <a:cs typeface="Times New Roman" panose="02020603050405020304" pitchFamily="18" charset="0"/>
              </a:rPr>
              <a:t>carboxylic </a:t>
            </a:r>
            <a:r>
              <a:rPr lang="en-US" sz="2800" b="1" dirty="0" smtClean="0">
                <a:latin typeface="Times New Roman" panose="02020603050405020304" pitchFamily="18" charset="0"/>
                <a:cs typeface="Times New Roman" panose="02020603050405020304" pitchFamily="18" charset="0"/>
              </a:rPr>
              <a:t>acid </a:t>
            </a:r>
            <a:r>
              <a:rPr lang="en-US" sz="2400" b="1" dirty="0" smtClean="0"/>
              <a:t>?</a:t>
            </a:r>
            <a:endParaRPr lang="en-US" sz="2400" b="1" dirty="0"/>
          </a:p>
        </p:txBody>
      </p:sp>
      <p:sp>
        <p:nvSpPr>
          <p:cNvPr id="15" name="Rectangle 14"/>
          <p:cNvSpPr/>
          <p:nvPr/>
        </p:nvSpPr>
        <p:spPr>
          <a:xfrm>
            <a:off x="114021" y="1720840"/>
            <a:ext cx="9029979" cy="3970318"/>
          </a:xfrm>
          <a:prstGeom prst="rect">
            <a:avLst/>
          </a:prstGeom>
        </p:spPr>
        <p:txBody>
          <a:bodyPr wrap="square">
            <a:spAutoFit/>
          </a:bodyPr>
          <a:lstStyle/>
          <a:p>
            <a:pPr>
              <a:lnSpc>
                <a:spcPct val="150000"/>
              </a:lnSpc>
            </a:pPr>
            <a:r>
              <a:rPr lang="fr-FR" sz="2400" b="1" dirty="0">
                <a:latin typeface="Times New Roman" panose="02020603050405020304" pitchFamily="18" charset="0"/>
                <a:cs typeface="Times New Roman" panose="02020603050405020304" pitchFamily="18" charset="0"/>
              </a:rPr>
              <a:t>IUPAC </a:t>
            </a:r>
            <a:r>
              <a:rPr lang="fr-FR" sz="2400" b="1" dirty="0" err="1">
                <a:latin typeface="Times New Roman" panose="02020603050405020304" pitchFamily="18" charset="0"/>
                <a:cs typeface="Times New Roman" panose="02020603050405020304" pitchFamily="18" charset="0"/>
              </a:rPr>
              <a:t>Naming</a:t>
            </a:r>
            <a:r>
              <a:rPr lang="fr-FR" sz="2400" b="1" dirty="0">
                <a:latin typeface="Times New Roman" panose="02020603050405020304" pitchFamily="18" charset="0"/>
                <a:cs typeface="Times New Roman" panose="02020603050405020304" pitchFamily="18" charset="0"/>
              </a:rPr>
              <a:t> </a:t>
            </a:r>
            <a:r>
              <a:rPr lang="fr-FR" sz="2400" b="1" dirty="0" err="1">
                <a:latin typeface="Times New Roman" panose="02020603050405020304" pitchFamily="18" charset="0"/>
                <a:cs typeface="Times New Roman" panose="02020603050405020304" pitchFamily="18" charset="0"/>
              </a:rPr>
              <a:t>Rules</a:t>
            </a:r>
            <a:r>
              <a:rPr lang="fr-FR" sz="2400" b="1" dirty="0">
                <a:latin typeface="Times New Roman" panose="02020603050405020304" pitchFamily="18" charset="0"/>
                <a:cs typeface="Times New Roman" panose="02020603050405020304" pitchFamily="18" charset="0"/>
              </a:rPr>
              <a:t> for Esters</a:t>
            </a:r>
          </a:p>
          <a:p>
            <a:pPr>
              <a:lnSpc>
                <a:spcPct val="150000"/>
              </a:lnSpc>
            </a:pPr>
            <a:r>
              <a:rPr lang="fr-FR" sz="2400" b="1" dirty="0" smtClean="0">
                <a:solidFill>
                  <a:srgbClr val="00B050"/>
                </a:solidFill>
                <a:latin typeface="Times New Roman" panose="02020603050405020304" pitchFamily="18" charset="0"/>
                <a:cs typeface="Times New Roman" panose="02020603050405020304" pitchFamily="18" charset="0"/>
              </a:rPr>
              <a:t>1- </a:t>
            </a:r>
            <a:r>
              <a:rPr lang="fr-FR" sz="2400" b="1" dirty="0" err="1" smtClean="0">
                <a:solidFill>
                  <a:srgbClr val="00B050"/>
                </a:solidFill>
                <a:latin typeface="Times New Roman" panose="02020603050405020304" pitchFamily="18" charset="0"/>
                <a:cs typeface="Times New Roman" panose="02020603050405020304" pitchFamily="18" charset="0"/>
              </a:rPr>
              <a:t>Identify</a:t>
            </a:r>
            <a:r>
              <a:rPr lang="fr-FR" sz="2400" b="1" dirty="0" smtClean="0">
                <a:solidFill>
                  <a:srgbClr val="00B050"/>
                </a:solidFill>
                <a:latin typeface="Times New Roman" panose="02020603050405020304" pitchFamily="18" charset="0"/>
                <a:cs typeface="Times New Roman" panose="02020603050405020304" pitchFamily="18" charset="0"/>
              </a:rPr>
              <a:t> </a:t>
            </a:r>
            <a:r>
              <a:rPr lang="fr-FR" sz="2400" b="1" dirty="0">
                <a:solidFill>
                  <a:srgbClr val="00B050"/>
                </a:solidFill>
                <a:latin typeface="Times New Roman" panose="02020603050405020304" pitchFamily="18" charset="0"/>
                <a:cs typeface="Times New Roman" panose="02020603050405020304" pitchFamily="18" charset="0"/>
              </a:rPr>
              <a:t>the parent </a:t>
            </a:r>
            <a:r>
              <a:rPr lang="fr-FR" sz="2400" b="1" dirty="0" err="1">
                <a:solidFill>
                  <a:srgbClr val="00B050"/>
                </a:solidFill>
                <a:latin typeface="Times New Roman" panose="02020603050405020304" pitchFamily="18" charset="0"/>
                <a:cs typeface="Times New Roman" panose="02020603050405020304" pitchFamily="18" charset="0"/>
              </a:rPr>
              <a:t>carboxylic</a:t>
            </a:r>
            <a:r>
              <a:rPr lang="fr-FR" sz="2400" b="1" dirty="0">
                <a:solidFill>
                  <a:srgbClr val="00B050"/>
                </a:solidFill>
                <a:latin typeface="Times New Roman" panose="02020603050405020304" pitchFamily="18" charset="0"/>
                <a:cs typeface="Times New Roman" panose="02020603050405020304" pitchFamily="18" charset="0"/>
              </a:rPr>
              <a:t> </a:t>
            </a:r>
            <a:r>
              <a:rPr lang="fr-FR" sz="2400" b="1" dirty="0" err="1">
                <a:solidFill>
                  <a:srgbClr val="00B050"/>
                </a:solidFill>
                <a:latin typeface="Times New Roman" panose="02020603050405020304" pitchFamily="18" charset="0"/>
                <a:cs typeface="Times New Roman" panose="02020603050405020304" pitchFamily="18" charset="0"/>
              </a:rPr>
              <a:t>acid</a:t>
            </a:r>
            <a:r>
              <a:rPr lang="fr-FR" sz="2400" dirty="0">
                <a:solidFill>
                  <a:srgbClr val="00B050"/>
                </a:solidFill>
                <a:latin typeface="Times New Roman" panose="02020603050405020304" pitchFamily="18" charset="0"/>
                <a:cs typeface="Times New Roman" panose="02020603050405020304" pitchFamily="18" charset="0"/>
              </a:rPr>
              <a:t>:</a:t>
            </a:r>
          </a:p>
          <a:p>
            <a:pPr lvl="1">
              <a:lnSpc>
                <a:spcPct val="150000"/>
              </a:lnSpc>
            </a:pPr>
            <a:r>
              <a:rPr lang="fr-FR" sz="2400" dirty="0">
                <a:latin typeface="Times New Roman" panose="02020603050405020304" pitchFamily="18" charset="0"/>
                <a:cs typeface="Times New Roman" panose="02020603050405020304" pitchFamily="18" charset="0"/>
              </a:rPr>
              <a:t>Replace the </a:t>
            </a:r>
            <a:r>
              <a:rPr lang="fr-FR" sz="2400" b="1" dirty="0">
                <a:latin typeface="Times New Roman" panose="02020603050405020304" pitchFamily="18" charset="0"/>
                <a:cs typeface="Times New Roman" panose="02020603050405020304" pitchFamily="18" charset="0"/>
              </a:rPr>
              <a:t>"-</a:t>
            </a:r>
            <a:r>
              <a:rPr lang="fr-FR" sz="2400" b="1" dirty="0" err="1">
                <a:solidFill>
                  <a:srgbClr val="0000FF"/>
                </a:solidFill>
                <a:latin typeface="Times New Roman" panose="02020603050405020304" pitchFamily="18" charset="0"/>
                <a:cs typeface="Times New Roman" panose="02020603050405020304" pitchFamily="18" charset="0"/>
              </a:rPr>
              <a:t>oic</a:t>
            </a:r>
            <a:r>
              <a:rPr lang="fr-FR" sz="2400" b="1" dirty="0">
                <a:solidFill>
                  <a:srgbClr val="0000FF"/>
                </a:solidFill>
                <a:latin typeface="Times New Roman" panose="02020603050405020304" pitchFamily="18" charset="0"/>
                <a:cs typeface="Times New Roman" panose="02020603050405020304" pitchFamily="18" charset="0"/>
              </a:rPr>
              <a:t> </a:t>
            </a:r>
            <a:r>
              <a:rPr lang="fr-FR" sz="2400" b="1" dirty="0" err="1">
                <a:solidFill>
                  <a:srgbClr val="0000FF"/>
                </a:solidFill>
                <a:latin typeface="Times New Roman" panose="02020603050405020304" pitchFamily="18" charset="0"/>
                <a:cs typeface="Times New Roman" panose="02020603050405020304" pitchFamily="18" charset="0"/>
              </a:rPr>
              <a:t>acid</a:t>
            </a:r>
            <a:r>
              <a:rPr lang="fr-FR" sz="2400" b="1" dirty="0">
                <a:latin typeface="Times New Roman" panose="02020603050405020304" pitchFamily="18" charset="0"/>
                <a:cs typeface="Times New Roman" panose="02020603050405020304" pitchFamily="18" charset="0"/>
              </a:rPr>
              <a:t>"</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suffix</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with</a:t>
            </a:r>
            <a:r>
              <a:rPr lang="fr-FR" sz="2400" dirty="0">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a:t>
            </a:r>
            <a:r>
              <a:rPr lang="fr-FR" sz="2400" b="1" dirty="0" err="1">
                <a:solidFill>
                  <a:srgbClr val="0000FF"/>
                </a:solidFill>
                <a:latin typeface="Times New Roman" panose="02020603050405020304" pitchFamily="18" charset="0"/>
                <a:cs typeface="Times New Roman" panose="02020603050405020304" pitchFamily="18" charset="0"/>
              </a:rPr>
              <a:t>oate</a:t>
            </a:r>
            <a:r>
              <a:rPr lang="fr-FR" sz="2400" b="1" dirty="0">
                <a:latin typeface="Times New Roman" panose="02020603050405020304" pitchFamily="18" charset="0"/>
                <a:cs typeface="Times New Roman" panose="02020603050405020304" pitchFamily="18" charset="0"/>
              </a:rPr>
              <a:t>"</a:t>
            </a:r>
            <a:r>
              <a:rPr lang="fr-FR" sz="2400" dirty="0">
                <a:latin typeface="Times New Roman" panose="02020603050405020304" pitchFamily="18" charset="0"/>
                <a:cs typeface="Times New Roman" panose="02020603050405020304" pitchFamily="18" charset="0"/>
              </a:rPr>
              <a:t>.</a:t>
            </a:r>
          </a:p>
          <a:p>
            <a:pPr lvl="1">
              <a:lnSpc>
                <a:spcPct val="150000"/>
              </a:lnSpc>
            </a:pPr>
            <a:r>
              <a:rPr lang="fr-FR" sz="2400" dirty="0" err="1" smtClean="0">
                <a:latin typeface="Times New Roman" panose="02020603050405020304" pitchFamily="18" charset="0"/>
                <a:cs typeface="Times New Roman" panose="02020603050405020304" pitchFamily="18" charset="0"/>
              </a:rPr>
              <a:t>Example</a:t>
            </a:r>
            <a:r>
              <a:rPr lang="fr-FR" sz="2400" dirty="0">
                <a:latin typeface="Times New Roman" panose="02020603050405020304" pitchFamily="18" charset="0"/>
                <a:cs typeface="Times New Roman" panose="02020603050405020304" pitchFamily="18" charset="0"/>
              </a:rPr>
              <a:t>: </a:t>
            </a:r>
            <a:r>
              <a:rPr lang="fr-FR" sz="2400" b="1" dirty="0" err="1">
                <a:latin typeface="Times New Roman" panose="02020603050405020304" pitchFamily="18" charset="0"/>
                <a:cs typeface="Times New Roman" panose="02020603050405020304" pitchFamily="18" charset="0"/>
              </a:rPr>
              <a:t>ethanoic</a:t>
            </a:r>
            <a:r>
              <a:rPr lang="fr-FR" sz="2400" b="1" dirty="0">
                <a:latin typeface="Times New Roman" panose="02020603050405020304" pitchFamily="18" charset="0"/>
                <a:cs typeface="Times New Roman" panose="02020603050405020304" pitchFamily="18" charset="0"/>
              </a:rPr>
              <a:t> </a:t>
            </a:r>
            <a:r>
              <a:rPr lang="fr-FR" sz="2400" b="1" dirty="0" err="1">
                <a:latin typeface="Times New Roman" panose="02020603050405020304" pitchFamily="18" charset="0"/>
                <a:cs typeface="Times New Roman" panose="02020603050405020304" pitchFamily="18" charset="0"/>
              </a:rPr>
              <a:t>acid</a:t>
            </a:r>
            <a:r>
              <a:rPr lang="fr-FR" sz="2400" b="1" dirty="0">
                <a:latin typeface="Times New Roman" panose="02020603050405020304" pitchFamily="18" charset="0"/>
                <a:cs typeface="Times New Roman" panose="02020603050405020304" pitchFamily="18" charset="0"/>
              </a:rPr>
              <a:t> (CH₃COOH) → ethanoate</a:t>
            </a:r>
            <a:r>
              <a:rPr lang="fr-FR" sz="2400" dirty="0">
                <a:latin typeface="Times New Roman" panose="02020603050405020304" pitchFamily="18" charset="0"/>
                <a:cs typeface="Times New Roman" panose="02020603050405020304" pitchFamily="18" charset="0"/>
              </a:rPr>
              <a:t>.</a:t>
            </a:r>
          </a:p>
          <a:p>
            <a:pPr>
              <a:lnSpc>
                <a:spcPct val="150000"/>
              </a:lnSpc>
            </a:pPr>
            <a:r>
              <a:rPr lang="fr-FR" sz="2400" b="1" dirty="0" smtClean="0">
                <a:solidFill>
                  <a:srgbClr val="00B050"/>
                </a:solidFill>
                <a:latin typeface="Times New Roman" panose="02020603050405020304" pitchFamily="18" charset="0"/>
                <a:cs typeface="Times New Roman" panose="02020603050405020304" pitchFamily="18" charset="0"/>
              </a:rPr>
              <a:t>2- </a:t>
            </a:r>
            <a:r>
              <a:rPr lang="fr-FR" sz="2400" b="1" dirty="0" err="1" smtClean="0">
                <a:solidFill>
                  <a:srgbClr val="00B050"/>
                </a:solidFill>
                <a:latin typeface="Times New Roman" panose="02020603050405020304" pitchFamily="18" charset="0"/>
                <a:cs typeface="Times New Roman" panose="02020603050405020304" pitchFamily="18" charset="0"/>
              </a:rPr>
              <a:t>Identify</a:t>
            </a:r>
            <a:r>
              <a:rPr lang="fr-FR" sz="2400" b="1" dirty="0" smtClean="0">
                <a:solidFill>
                  <a:srgbClr val="00B050"/>
                </a:solidFill>
                <a:latin typeface="Times New Roman" panose="02020603050405020304" pitchFamily="18" charset="0"/>
                <a:cs typeface="Times New Roman" panose="02020603050405020304" pitchFamily="18" charset="0"/>
              </a:rPr>
              <a:t> </a:t>
            </a:r>
            <a:r>
              <a:rPr lang="fr-FR" sz="2400" b="1" dirty="0">
                <a:solidFill>
                  <a:srgbClr val="00B050"/>
                </a:solidFill>
                <a:latin typeface="Times New Roman" panose="02020603050405020304" pitchFamily="18" charset="0"/>
                <a:cs typeface="Times New Roman" panose="02020603050405020304" pitchFamily="18" charset="0"/>
              </a:rPr>
              <a:t>the alkyl group (-R') </a:t>
            </a:r>
            <a:r>
              <a:rPr lang="fr-FR" sz="2400" b="1" dirty="0" err="1">
                <a:solidFill>
                  <a:srgbClr val="00B050"/>
                </a:solidFill>
                <a:latin typeface="Times New Roman" panose="02020603050405020304" pitchFamily="18" charset="0"/>
                <a:cs typeface="Times New Roman" panose="02020603050405020304" pitchFamily="18" charset="0"/>
              </a:rPr>
              <a:t>attached</a:t>
            </a:r>
            <a:r>
              <a:rPr lang="fr-FR" sz="2400" b="1" dirty="0">
                <a:solidFill>
                  <a:srgbClr val="00B050"/>
                </a:solidFill>
                <a:latin typeface="Times New Roman" panose="02020603050405020304" pitchFamily="18" charset="0"/>
                <a:cs typeface="Times New Roman" panose="02020603050405020304" pitchFamily="18" charset="0"/>
              </a:rPr>
              <a:t> to the </a:t>
            </a:r>
            <a:r>
              <a:rPr lang="fr-FR" sz="2400" b="1" dirty="0" err="1">
                <a:solidFill>
                  <a:srgbClr val="00B050"/>
                </a:solidFill>
                <a:latin typeface="Times New Roman" panose="02020603050405020304" pitchFamily="18" charset="0"/>
                <a:cs typeface="Times New Roman" panose="02020603050405020304" pitchFamily="18" charset="0"/>
              </a:rPr>
              <a:t>oxygen</a:t>
            </a:r>
            <a:r>
              <a:rPr lang="fr-FR" sz="2400" dirty="0">
                <a:solidFill>
                  <a:srgbClr val="00B050"/>
                </a:solidFill>
                <a:latin typeface="Times New Roman" panose="02020603050405020304" pitchFamily="18" charset="0"/>
                <a:cs typeface="Times New Roman" panose="02020603050405020304" pitchFamily="18" charset="0"/>
              </a:rPr>
              <a:t>:</a:t>
            </a:r>
          </a:p>
          <a:p>
            <a:pPr lvl="1">
              <a:lnSpc>
                <a:spcPct val="150000"/>
              </a:lnSpc>
            </a:pPr>
            <a:r>
              <a:rPr lang="fr-FR" sz="2400" dirty="0">
                <a:latin typeface="Times New Roman" panose="02020603050405020304" pitchFamily="18" charset="0"/>
                <a:cs typeface="Times New Roman" panose="02020603050405020304" pitchFamily="18" charset="0"/>
              </a:rPr>
              <a:t>Name </a:t>
            </a:r>
            <a:r>
              <a:rPr lang="fr-FR" sz="2400" dirty="0" err="1">
                <a:latin typeface="Times New Roman" panose="02020603050405020304" pitchFamily="18" charset="0"/>
                <a:cs typeface="Times New Roman" panose="02020603050405020304" pitchFamily="18" charset="0"/>
              </a:rPr>
              <a:t>this</a:t>
            </a:r>
            <a:r>
              <a:rPr lang="fr-FR" sz="2400" dirty="0">
                <a:latin typeface="Times New Roman" panose="02020603050405020304" pitchFamily="18" charset="0"/>
                <a:cs typeface="Times New Roman" panose="02020603050405020304" pitchFamily="18" charset="0"/>
              </a:rPr>
              <a:t> group as a </a:t>
            </a:r>
            <a:r>
              <a:rPr lang="fr-FR" sz="2400" dirty="0" err="1">
                <a:latin typeface="Times New Roman" panose="02020603050405020304" pitchFamily="18" charset="0"/>
                <a:cs typeface="Times New Roman" panose="02020603050405020304" pitchFamily="18" charset="0"/>
              </a:rPr>
              <a:t>separate</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word</a:t>
            </a:r>
            <a:r>
              <a:rPr lang="fr-FR" sz="2400" dirty="0">
                <a:latin typeface="Times New Roman" panose="02020603050405020304" pitchFamily="18" charset="0"/>
                <a:cs typeface="Times New Roman" panose="02020603050405020304" pitchFamily="18" charset="0"/>
              </a:rPr>
              <a:t> </a:t>
            </a:r>
            <a:r>
              <a:rPr lang="fr-FR" sz="2400" b="1" dirty="0" err="1">
                <a:latin typeface="Times New Roman" panose="02020603050405020304" pitchFamily="18" charset="0"/>
                <a:cs typeface="Times New Roman" panose="02020603050405020304" pitchFamily="18" charset="0"/>
              </a:rPr>
              <a:t>before</a:t>
            </a:r>
            <a:r>
              <a:rPr lang="fr-FR" sz="2400" b="1" dirty="0">
                <a:latin typeface="Times New Roman" panose="02020603050405020304" pitchFamily="18" charset="0"/>
                <a:cs typeface="Times New Roman" panose="02020603050405020304" pitchFamily="18" charset="0"/>
              </a:rPr>
              <a:t> the carboxylate </a:t>
            </a:r>
            <a:r>
              <a:rPr lang="fr-FR" sz="2400" b="1" dirty="0" err="1">
                <a:latin typeface="Times New Roman" panose="02020603050405020304" pitchFamily="18" charset="0"/>
                <a:cs typeface="Times New Roman" panose="02020603050405020304" pitchFamily="18" charset="0"/>
              </a:rPr>
              <a:t>name</a:t>
            </a:r>
            <a:r>
              <a:rPr lang="fr-FR" sz="2400" dirty="0">
                <a:latin typeface="Times New Roman" panose="02020603050405020304" pitchFamily="18" charset="0"/>
                <a:cs typeface="Times New Roman" panose="02020603050405020304" pitchFamily="18" charset="0"/>
              </a:rPr>
              <a:t>.</a:t>
            </a:r>
          </a:p>
          <a:p>
            <a:pPr lvl="1">
              <a:lnSpc>
                <a:spcPct val="150000"/>
              </a:lnSpc>
            </a:pPr>
            <a:r>
              <a:rPr lang="fr-FR" sz="2400" dirty="0" err="1" smtClean="0">
                <a:latin typeface="Times New Roman" panose="02020603050405020304" pitchFamily="18" charset="0"/>
                <a:cs typeface="Times New Roman" panose="02020603050405020304" pitchFamily="18" charset="0"/>
              </a:rPr>
              <a:t>Example</a:t>
            </a:r>
            <a:r>
              <a:rPr lang="fr-FR" sz="2400" dirty="0">
                <a:latin typeface="Times New Roman" panose="02020603050405020304" pitchFamily="18" charset="0"/>
                <a:cs typeface="Times New Roman" panose="02020603050405020304" pitchFamily="18" charset="0"/>
              </a:rPr>
              <a:t>: </a:t>
            </a:r>
            <a:r>
              <a:rPr lang="fr-FR" sz="2400" b="1" dirty="0" err="1">
                <a:latin typeface="Times New Roman" panose="02020603050405020304" pitchFamily="18" charset="0"/>
                <a:cs typeface="Times New Roman" panose="02020603050405020304" pitchFamily="18" charset="0"/>
              </a:rPr>
              <a:t>methyl</a:t>
            </a:r>
            <a:r>
              <a:rPr lang="fr-FR" sz="2400" b="1" dirty="0">
                <a:latin typeface="Times New Roman" panose="02020603050405020304" pitchFamily="18" charset="0"/>
                <a:cs typeface="Times New Roman" panose="02020603050405020304" pitchFamily="18" charset="0"/>
              </a:rPr>
              <a:t> (CH₃), </a:t>
            </a:r>
            <a:r>
              <a:rPr lang="fr-FR" sz="2400" b="1" dirty="0" err="1">
                <a:latin typeface="Times New Roman" panose="02020603050405020304" pitchFamily="18" charset="0"/>
                <a:cs typeface="Times New Roman" panose="02020603050405020304" pitchFamily="18" charset="0"/>
              </a:rPr>
              <a:t>ethyl</a:t>
            </a:r>
            <a:r>
              <a:rPr lang="fr-FR" sz="2400" b="1" dirty="0">
                <a:latin typeface="Times New Roman" panose="02020603050405020304" pitchFamily="18" charset="0"/>
                <a:cs typeface="Times New Roman" panose="02020603050405020304" pitchFamily="18" charset="0"/>
              </a:rPr>
              <a:t> (C₂H₅), </a:t>
            </a:r>
            <a:r>
              <a:rPr lang="fr-FR" sz="2400" b="1" dirty="0" err="1">
                <a:latin typeface="Times New Roman" panose="02020603050405020304" pitchFamily="18" charset="0"/>
                <a:cs typeface="Times New Roman" panose="02020603050405020304" pitchFamily="18" charset="0"/>
              </a:rPr>
              <a:t>propyl</a:t>
            </a:r>
            <a:r>
              <a:rPr lang="fr-FR" sz="2400" b="1" dirty="0">
                <a:latin typeface="Times New Roman" panose="02020603050405020304" pitchFamily="18" charset="0"/>
                <a:cs typeface="Times New Roman" panose="02020603050405020304" pitchFamily="18" charset="0"/>
              </a:rPr>
              <a:t> (C₃H₇), etc.</a:t>
            </a:r>
            <a:endParaRPr lang="fr-F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1772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1529586"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2- Esters</a:t>
            </a:r>
            <a:endParaRPr lang="fr-FR" sz="2800" dirty="0">
              <a:solidFill>
                <a:srgbClr val="0000FF"/>
              </a:solidFill>
            </a:endParaRPr>
          </a:p>
        </p:txBody>
      </p:sp>
      <p:graphicFrame>
        <p:nvGraphicFramePr>
          <p:cNvPr id="3" name="Tableau 2"/>
          <p:cNvGraphicFramePr>
            <a:graphicFrameLocks noGrp="1"/>
          </p:cNvGraphicFramePr>
          <p:nvPr>
            <p:extLst>
              <p:ext uri="{D42A27DB-BD31-4B8C-83A1-F6EECF244321}">
                <p14:modId xmlns:p14="http://schemas.microsoft.com/office/powerpoint/2010/main" val="980564452"/>
              </p:ext>
            </p:extLst>
          </p:nvPr>
        </p:nvGraphicFramePr>
        <p:xfrm>
          <a:off x="651035" y="1844824"/>
          <a:ext cx="8229600" cy="2665472"/>
        </p:xfrm>
        <a:graphic>
          <a:graphicData uri="http://schemas.openxmlformats.org/drawingml/2006/table">
            <a:tbl>
              <a:tblPr>
                <a:tableStyleId>{5940675A-B579-460E-94D1-54222C63F5DA}</a:tableStyleId>
              </a:tblPr>
              <a:tblGrid>
                <a:gridCol w="2743200"/>
                <a:gridCol w="2743200"/>
                <a:gridCol w="2743200"/>
              </a:tblGrid>
              <a:tr h="684272">
                <a:tc>
                  <a:txBody>
                    <a:bodyPr/>
                    <a:lstStyle/>
                    <a:p>
                      <a:pPr algn="ctr"/>
                      <a:r>
                        <a:rPr lang="fr-FR" sz="2000" b="1" dirty="0">
                          <a:latin typeface="Times New Roman" panose="02020603050405020304" pitchFamily="18" charset="0"/>
                          <a:cs typeface="Times New Roman" panose="02020603050405020304" pitchFamily="18" charset="0"/>
                        </a:rPr>
                        <a:t>Structure</a:t>
                      </a:r>
                    </a:p>
                  </a:txBody>
                  <a:tcPr anchor="ctr"/>
                </a:tc>
                <a:tc>
                  <a:txBody>
                    <a:bodyPr/>
                    <a:lstStyle/>
                    <a:p>
                      <a:pPr algn="ctr"/>
                      <a:r>
                        <a:rPr lang="fr-FR" sz="2000" b="1" dirty="0">
                          <a:latin typeface="Times New Roman" panose="02020603050405020304" pitchFamily="18" charset="0"/>
                          <a:cs typeface="Times New Roman" panose="02020603050405020304" pitchFamily="18" charset="0"/>
                        </a:rPr>
                        <a:t>IUPAC Name</a:t>
                      </a:r>
                    </a:p>
                  </a:txBody>
                  <a:tcPr anchor="ctr"/>
                </a:tc>
                <a:tc>
                  <a:txBody>
                    <a:bodyPr/>
                    <a:lstStyle/>
                    <a:p>
                      <a:pPr algn="ctr"/>
                      <a:r>
                        <a:rPr lang="fr-FR" sz="2000" b="1" dirty="0">
                          <a:latin typeface="Times New Roman" panose="02020603050405020304" pitchFamily="18" charset="0"/>
                          <a:cs typeface="Times New Roman" panose="02020603050405020304" pitchFamily="18" charset="0"/>
                        </a:rPr>
                        <a:t>Common Name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CH₃COOCH₃</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Methyl</a:t>
                      </a:r>
                      <a:r>
                        <a:rPr lang="fr-FR" sz="2000" dirty="0">
                          <a:latin typeface="Times New Roman" panose="02020603050405020304" pitchFamily="18" charset="0"/>
                          <a:cs typeface="Times New Roman" panose="02020603050405020304" pitchFamily="18" charset="0"/>
                        </a:rPr>
                        <a:t> ethanoate</a:t>
                      </a:r>
                    </a:p>
                  </a:txBody>
                  <a:tcPr anchor="ctr"/>
                </a:tc>
                <a:tc>
                  <a:txBody>
                    <a:bodyPr/>
                    <a:lstStyle/>
                    <a:p>
                      <a:pPr algn="ctr"/>
                      <a:r>
                        <a:rPr lang="fr-FR" sz="2000">
                          <a:latin typeface="Times New Roman" panose="02020603050405020304" pitchFamily="18" charset="0"/>
                          <a:cs typeface="Times New Roman" panose="02020603050405020304" pitchFamily="18" charset="0"/>
                        </a:rPr>
                        <a:t>Methyl acetate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CH₃COOC₂H₅</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Ethyl</a:t>
                      </a:r>
                      <a:r>
                        <a:rPr lang="fr-FR" sz="2000" dirty="0">
                          <a:latin typeface="Times New Roman" panose="02020603050405020304" pitchFamily="18" charset="0"/>
                          <a:cs typeface="Times New Roman" panose="02020603050405020304" pitchFamily="18" charset="0"/>
                        </a:rPr>
                        <a:t> ethanoate</a:t>
                      </a:r>
                    </a:p>
                  </a:txBody>
                  <a:tcPr anchor="ctr"/>
                </a:tc>
                <a:tc>
                  <a:txBody>
                    <a:bodyPr/>
                    <a:lstStyle/>
                    <a:p>
                      <a:pPr algn="ctr"/>
                      <a:r>
                        <a:rPr lang="fr-FR" sz="2000">
                          <a:latin typeface="Times New Roman" panose="02020603050405020304" pitchFamily="18" charset="0"/>
                          <a:cs typeface="Times New Roman" panose="02020603050405020304" pitchFamily="18" charset="0"/>
                        </a:rPr>
                        <a:t>Ethyl acetate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C₂H₅COOCH₃</a:t>
                      </a:r>
                    </a:p>
                  </a:txBody>
                  <a:tcPr anchor="ctr"/>
                </a:tc>
                <a:tc>
                  <a:txBody>
                    <a:bodyPr/>
                    <a:lstStyle/>
                    <a:p>
                      <a:pPr algn="ctr"/>
                      <a:r>
                        <a:rPr lang="fr-FR" sz="2000">
                          <a:latin typeface="Times New Roman" panose="02020603050405020304" pitchFamily="18" charset="0"/>
                          <a:cs typeface="Times New Roman" panose="02020603050405020304" pitchFamily="18" charset="0"/>
                        </a:rPr>
                        <a:t>Methyl propanoate</a:t>
                      </a:r>
                    </a:p>
                  </a:txBody>
                  <a:tcPr anchor="ctr"/>
                </a:tc>
                <a:tc>
                  <a:txBody>
                    <a:bodyPr/>
                    <a:lstStyle/>
                    <a:p>
                      <a:pPr algn="ctr"/>
                      <a:r>
                        <a:rPr lang="fr-FR" sz="2000">
                          <a:latin typeface="Times New Roman" panose="02020603050405020304" pitchFamily="18" charset="0"/>
                          <a:cs typeface="Times New Roman" panose="02020603050405020304" pitchFamily="18" charset="0"/>
                        </a:rPr>
                        <a:t>Methyl propionate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C₃H₇COOC₂H₅</a:t>
                      </a:r>
                    </a:p>
                  </a:txBody>
                  <a:tcPr anchor="ctr"/>
                </a:tc>
                <a:tc>
                  <a:txBody>
                    <a:bodyPr/>
                    <a:lstStyle/>
                    <a:p>
                      <a:pPr algn="ctr"/>
                      <a:r>
                        <a:rPr lang="fr-FR" sz="2000">
                          <a:latin typeface="Times New Roman" panose="02020603050405020304" pitchFamily="18" charset="0"/>
                          <a:cs typeface="Times New Roman" panose="02020603050405020304" pitchFamily="18" charset="0"/>
                        </a:rPr>
                        <a:t>Ethyl butanoate</a:t>
                      </a:r>
                    </a:p>
                  </a:txBody>
                  <a:tcPr anchor="ctr"/>
                </a:tc>
                <a:tc>
                  <a:txBody>
                    <a:bodyPr/>
                    <a:lstStyle/>
                    <a:p>
                      <a:pPr algn="ctr"/>
                      <a:r>
                        <a:rPr lang="fr-FR" sz="2000">
                          <a:latin typeface="Times New Roman" panose="02020603050405020304" pitchFamily="18" charset="0"/>
                          <a:cs typeface="Times New Roman" panose="02020603050405020304" pitchFamily="18" charset="0"/>
                        </a:rPr>
                        <a:t>Ethyl butyrate</a:t>
                      </a:r>
                    </a:p>
                  </a:txBody>
                  <a:tcPr anchor="ctr"/>
                </a:tc>
              </a:tr>
              <a:tr h="0">
                <a:tc>
                  <a:txBody>
                    <a:bodyPr/>
                    <a:lstStyle/>
                    <a:p>
                      <a:pPr algn="ctr"/>
                      <a:r>
                        <a:rPr lang="fr-FR" sz="2000" dirty="0">
                          <a:latin typeface="Times New Roman" panose="02020603050405020304" pitchFamily="18" charset="0"/>
                          <a:cs typeface="Times New Roman" panose="02020603050405020304" pitchFamily="18" charset="0"/>
                        </a:rPr>
                        <a:t>C₄H₉COOCH₃</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Methyl</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pentanoate</a:t>
                      </a:r>
                      <a:endParaRPr lang="fr-FR" sz="2000" dirty="0">
                        <a:latin typeface="Times New Roman" panose="02020603050405020304" pitchFamily="18" charset="0"/>
                        <a:cs typeface="Times New Roman" panose="02020603050405020304" pitchFamily="18" charset="0"/>
                      </a:endParaRP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Methyl</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valerate</a:t>
                      </a:r>
                      <a:endParaRPr lang="fr-FR" sz="2000" dirty="0">
                        <a:latin typeface="Times New Roman" panose="02020603050405020304" pitchFamily="18" charset="0"/>
                        <a:cs typeface="Times New Roman" panose="02020603050405020304" pitchFamily="18" charset="0"/>
                      </a:endParaRPr>
                    </a:p>
                  </a:txBody>
                  <a:tcPr anchor="ctr"/>
                </a:tc>
              </a:tr>
            </a:tbl>
          </a:graphicData>
        </a:graphic>
      </p:graphicFrame>
      <p:pic>
        <p:nvPicPr>
          <p:cNvPr id="9219" name="Picture 3" descr="KIMIA ORGANIK 2: Ester"/>
          <p:cNvPicPr>
            <a:picLocks noChangeAspect="1" noChangeArrowheads="1"/>
          </p:cNvPicPr>
          <p:nvPr/>
        </p:nvPicPr>
        <p:blipFill rotWithShape="1">
          <a:blip r:embed="rId4">
            <a:extLst>
              <a:ext uri="{28A0092B-C50C-407E-A947-70E740481C1C}">
                <a14:useLocalDpi xmlns:a14="http://schemas.microsoft.com/office/drawing/2010/main" val="0"/>
              </a:ext>
            </a:extLst>
          </a:blip>
          <a:srcRect l="14438" t="52065" r="53083" b="6735"/>
          <a:stretch/>
        </p:blipFill>
        <p:spPr bwMode="auto">
          <a:xfrm>
            <a:off x="380953" y="4843169"/>
            <a:ext cx="2660498" cy="20148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38848" y="1230989"/>
            <a:ext cx="5301836" cy="400110"/>
          </a:xfrm>
          <a:prstGeom prst="rect">
            <a:avLst/>
          </a:prstGeom>
        </p:spPr>
        <p:txBody>
          <a:bodyPr wrap="none">
            <a:spAutoFit/>
          </a:bodyPr>
          <a:lstStyle/>
          <a:p>
            <a:r>
              <a:rPr lang="fr-FR" sz="2000" b="1" dirty="0">
                <a:latin typeface="Times New Roman" panose="02020603050405020304" pitchFamily="18" charset="0"/>
                <a:cs typeface="Times New Roman" panose="02020603050405020304" pitchFamily="18" charset="0"/>
              </a:rPr>
              <a:t>(</a:t>
            </a:r>
            <a:r>
              <a:rPr lang="fr-FR" sz="2000" b="1" dirty="0">
                <a:solidFill>
                  <a:srgbClr val="0000FF"/>
                </a:solidFill>
                <a:latin typeface="Times New Roman" panose="02020603050405020304" pitchFamily="18" charset="0"/>
                <a:cs typeface="Times New Roman" panose="02020603050405020304" pitchFamily="18" charset="0"/>
              </a:rPr>
              <a:t>Alkyl</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from</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alcohol</a:t>
            </a:r>
            <a:r>
              <a:rPr lang="fr-FR" sz="2000" b="1" dirty="0">
                <a:latin typeface="Times New Roman" panose="02020603050405020304" pitchFamily="18" charset="0"/>
                <a:cs typeface="Times New Roman" panose="02020603050405020304" pitchFamily="18" charset="0"/>
              </a:rPr>
              <a:t>) + (</a:t>
            </a:r>
            <a:r>
              <a:rPr lang="fr-FR" sz="2000" b="1" dirty="0">
                <a:solidFill>
                  <a:srgbClr val="0000FF"/>
                </a:solidFill>
                <a:latin typeface="Times New Roman" panose="02020603050405020304" pitchFamily="18" charset="0"/>
                <a:cs typeface="Times New Roman" panose="02020603050405020304" pitchFamily="18" charset="0"/>
              </a:rPr>
              <a:t>Carboxylate </a:t>
            </a:r>
            <a:r>
              <a:rPr lang="fr-FR" sz="2000" b="1" dirty="0" err="1">
                <a:latin typeface="Times New Roman" panose="02020603050405020304" pitchFamily="18" charset="0"/>
                <a:cs typeface="Times New Roman" panose="02020603050405020304" pitchFamily="18" charset="0"/>
              </a:rPr>
              <a:t>from</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acid</a:t>
            </a:r>
            <a:r>
              <a:rPr lang="fr-FR" b="1" dirty="0"/>
              <a:t>)</a:t>
            </a:r>
            <a:endParaRPr lang="fr-FR" dirty="0"/>
          </a:p>
        </p:txBody>
      </p:sp>
      <p:pic>
        <p:nvPicPr>
          <p:cNvPr id="9221" name="Picture 5" descr="KIMIA ORGANIK 2: Ester"/>
          <p:cNvPicPr>
            <a:picLocks noChangeAspect="1" noChangeArrowheads="1"/>
          </p:cNvPicPr>
          <p:nvPr/>
        </p:nvPicPr>
        <p:blipFill rotWithShape="1">
          <a:blip r:embed="rId4">
            <a:extLst>
              <a:ext uri="{28A0092B-C50C-407E-A947-70E740481C1C}">
                <a14:useLocalDpi xmlns:a14="http://schemas.microsoft.com/office/drawing/2010/main" val="0"/>
              </a:ext>
            </a:extLst>
          </a:blip>
          <a:srcRect t="-428" r="71726" b="65040"/>
          <a:stretch/>
        </p:blipFill>
        <p:spPr bwMode="auto">
          <a:xfrm>
            <a:off x="3413369" y="4900008"/>
            <a:ext cx="2544217" cy="1901151"/>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KIMIA ORGANIK 2: Ester"/>
          <p:cNvPicPr>
            <a:picLocks noChangeAspect="1" noChangeArrowheads="1"/>
          </p:cNvPicPr>
          <p:nvPr/>
        </p:nvPicPr>
        <p:blipFill rotWithShape="1">
          <a:blip r:embed="rId4">
            <a:extLst>
              <a:ext uri="{28A0092B-C50C-407E-A947-70E740481C1C}">
                <a14:useLocalDpi xmlns:a14="http://schemas.microsoft.com/office/drawing/2010/main" val="0"/>
              </a:ext>
            </a:extLst>
          </a:blip>
          <a:srcRect l="73971" b="64955"/>
          <a:stretch/>
        </p:blipFill>
        <p:spPr bwMode="auto">
          <a:xfrm>
            <a:off x="6228184" y="5119858"/>
            <a:ext cx="2088232" cy="16785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75976" y="6446807"/>
            <a:ext cx="1457594" cy="34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solidFill>
                  <a:schemeClr val="tx1"/>
                </a:solidFill>
                <a:latin typeface="Times New Roman" panose="02020603050405020304" pitchFamily="18" charset="0"/>
                <a:cs typeface="Times New Roman" panose="02020603050405020304" pitchFamily="18" charset="0"/>
              </a:rPr>
              <a:t>ethanoate</a:t>
            </a:r>
            <a:endParaRPr lang="fr-FR" dirty="0">
              <a:solidFill>
                <a:schemeClr val="tx1"/>
              </a:solidFill>
            </a:endParaRPr>
          </a:p>
        </p:txBody>
      </p:sp>
      <p:sp>
        <p:nvSpPr>
          <p:cNvPr id="18" name="Rectangle 17"/>
          <p:cNvSpPr/>
          <p:nvPr/>
        </p:nvSpPr>
        <p:spPr>
          <a:xfrm>
            <a:off x="7336395" y="6446807"/>
            <a:ext cx="1550721" cy="34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err="1" smtClean="0">
                <a:solidFill>
                  <a:schemeClr val="tx1"/>
                </a:solidFill>
                <a:latin typeface="Times New Roman" panose="02020603050405020304" pitchFamily="18" charset="0"/>
                <a:cs typeface="Times New Roman" panose="02020603050405020304" pitchFamily="18" charset="0"/>
              </a:rPr>
              <a:t>methanoate</a:t>
            </a:r>
            <a:endParaRPr lang="fr-FR" dirty="0">
              <a:solidFill>
                <a:schemeClr val="tx1"/>
              </a:solidFill>
            </a:endParaRPr>
          </a:p>
        </p:txBody>
      </p:sp>
    </p:spTree>
    <p:extLst>
      <p:ext uri="{BB962C8B-B14F-4D97-AF65-F5344CB8AC3E}">
        <p14:creationId xmlns:p14="http://schemas.microsoft.com/office/powerpoint/2010/main" val="4340369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2150973" cy="523220"/>
          </a:xfrm>
          <a:prstGeom prst="rect">
            <a:avLst/>
          </a:prstGeom>
        </p:spPr>
        <p:txBody>
          <a:bodyPr wrap="none">
            <a:spAutoFit/>
          </a:bodyPr>
          <a:lstStyle/>
          <a:p>
            <a:r>
              <a:rPr lang="en-US" sz="2800" b="1" dirty="0">
                <a:solidFill>
                  <a:srgbClr val="0000FF"/>
                </a:solidFill>
                <a:latin typeface="Times New Roman" panose="02020603050405020304" pitchFamily="18" charset="0"/>
                <a:cs typeface="Times New Roman" panose="02020603050405020304" pitchFamily="18" charset="0"/>
              </a:rPr>
              <a:t>3- Aldehydes</a:t>
            </a:r>
            <a:endParaRPr lang="fr-FR" sz="2800" dirty="0">
              <a:solidFill>
                <a:srgbClr val="0000FF"/>
              </a:solidFill>
            </a:endParaRPr>
          </a:p>
        </p:txBody>
      </p:sp>
      <p:sp>
        <p:nvSpPr>
          <p:cNvPr id="4" name="Rectangle 3"/>
          <p:cNvSpPr/>
          <p:nvPr/>
        </p:nvSpPr>
        <p:spPr>
          <a:xfrm>
            <a:off x="892187" y="958686"/>
            <a:ext cx="7994929" cy="830997"/>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Aldehydes are organic compounds containing the </a:t>
            </a:r>
            <a:r>
              <a:rPr lang="en-US" sz="2400" b="1" dirty="0" smtClean="0">
                <a:latin typeface="Times New Roman" panose="02020603050405020304" pitchFamily="18" charset="0"/>
                <a:cs typeface="Times New Roman" panose="02020603050405020304" pitchFamily="18" charset="0"/>
              </a:rPr>
              <a:t>carbonyl functional group (-CHO)</a:t>
            </a:r>
            <a:r>
              <a:rPr lang="en-US" sz="2400" dirty="0" smtClean="0">
                <a:latin typeface="Times New Roman" panose="02020603050405020304" pitchFamily="18" charset="0"/>
                <a:cs typeface="Times New Roman" panose="02020603050405020304" pitchFamily="18" charset="0"/>
              </a:rPr>
              <a:t> at the </a:t>
            </a:r>
            <a:r>
              <a:rPr lang="en-US" sz="2400" b="1" dirty="0" smtClean="0">
                <a:latin typeface="Times New Roman" panose="02020603050405020304" pitchFamily="18" charset="0"/>
                <a:cs typeface="Times New Roman" panose="02020603050405020304" pitchFamily="18" charset="0"/>
              </a:rPr>
              <a:t>end of a carbon chain</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1907704" y="1877596"/>
            <a:ext cx="4899098" cy="523220"/>
          </a:xfrm>
          <a:prstGeom prst="rect">
            <a:avLst/>
          </a:prstGeom>
        </p:spPr>
        <p:txBody>
          <a:bodyPr wrap="none">
            <a:spAutoFit/>
          </a:bodyPr>
          <a:lstStyle/>
          <a:p>
            <a:pPr algn="just"/>
            <a:r>
              <a:rPr lang="en-US" sz="2800" dirty="0">
                <a:latin typeface="Times New Roman" panose="02020603050405020304" pitchFamily="18" charset="0"/>
                <a:cs typeface="Times New Roman" panose="02020603050405020304" pitchFamily="18" charset="0"/>
              </a:rPr>
              <a:t>Their general formula :</a:t>
            </a:r>
            <a:r>
              <a:rPr lang="en-US" sz="2800" dirty="0" smtClean="0">
                <a:latin typeface="Times New Roman" panose="02020603050405020304" pitchFamily="18" charset="0"/>
                <a:cs typeface="Times New Roman" panose="02020603050405020304" pitchFamily="18" charset="0"/>
              </a:rPr>
              <a:t> </a:t>
            </a:r>
            <a:r>
              <a:rPr lang="en-US" sz="2800" b="1" dirty="0">
                <a:solidFill>
                  <a:srgbClr val="0000FF"/>
                </a:solidFill>
                <a:latin typeface="Times New Roman" panose="02020603050405020304" pitchFamily="18" charset="0"/>
                <a:cs typeface="Times New Roman" panose="02020603050405020304" pitchFamily="18" charset="0"/>
              </a:rPr>
              <a:t>R-CHO</a:t>
            </a:r>
            <a:r>
              <a:rPr lang="en-US" sz="2800" dirty="0">
                <a:solidFill>
                  <a:srgbClr val="0000FF"/>
                </a:solidFill>
                <a:latin typeface="Times New Roman" panose="02020603050405020304" pitchFamily="18" charset="0"/>
                <a:cs typeface="Times New Roman" panose="02020603050405020304" pitchFamily="18" charset="0"/>
              </a:rPr>
              <a:t>.</a:t>
            </a:r>
          </a:p>
        </p:txBody>
      </p:sp>
      <p:sp>
        <p:nvSpPr>
          <p:cNvPr id="15" name="Rectangle 14"/>
          <p:cNvSpPr/>
          <p:nvPr/>
        </p:nvSpPr>
        <p:spPr>
          <a:xfrm>
            <a:off x="93420" y="3470336"/>
            <a:ext cx="8793697" cy="3046988"/>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IUPAC Naming Rules for Aldehydes</a:t>
            </a:r>
          </a:p>
          <a:p>
            <a:pPr marL="457200" indent="-457200">
              <a:buFont typeface="+mj-lt"/>
              <a:buAutoNum type="arabicPeriod"/>
            </a:pPr>
            <a:r>
              <a:rPr lang="en-US" sz="2400" b="1" dirty="0">
                <a:solidFill>
                  <a:srgbClr val="00B050"/>
                </a:solidFill>
                <a:latin typeface="Times New Roman" panose="02020603050405020304" pitchFamily="18" charset="0"/>
                <a:cs typeface="Times New Roman" panose="02020603050405020304" pitchFamily="18" charset="0"/>
              </a:rPr>
              <a:t>Identify the longest carbon chain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containing the </a:t>
            </a:r>
            <a:r>
              <a:rPr lang="en-US" sz="2400" b="1" dirty="0">
                <a:latin typeface="Times New Roman" panose="02020603050405020304" pitchFamily="18" charset="0"/>
                <a:cs typeface="Times New Roman" panose="02020603050405020304" pitchFamily="18" charset="0"/>
              </a:rPr>
              <a:t>-CHO group</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b="1" dirty="0">
                <a:solidFill>
                  <a:srgbClr val="00B050"/>
                </a:solidFill>
                <a:latin typeface="Times New Roman" panose="02020603050405020304" pitchFamily="18" charset="0"/>
                <a:cs typeface="Times New Roman" panose="02020603050405020304" pitchFamily="18" charset="0"/>
              </a:rPr>
              <a:t>Replace the </a:t>
            </a:r>
            <a:r>
              <a:rPr lang="en-US" sz="2400" b="1" dirty="0">
                <a:solidFill>
                  <a:srgbClr val="0000FF"/>
                </a:solidFill>
                <a:latin typeface="Times New Roman" panose="02020603050405020304" pitchFamily="18" charset="0"/>
                <a:cs typeface="Times New Roman" panose="02020603050405020304" pitchFamily="18" charset="0"/>
              </a:rPr>
              <a:t>"-e" </a:t>
            </a:r>
            <a:r>
              <a:rPr lang="en-US" sz="2400" b="1" dirty="0">
                <a:solidFill>
                  <a:srgbClr val="00B050"/>
                </a:solidFill>
                <a:latin typeface="Times New Roman" panose="02020603050405020304" pitchFamily="18" charset="0"/>
                <a:cs typeface="Times New Roman" panose="02020603050405020304" pitchFamily="18" charset="0"/>
              </a:rPr>
              <a:t>of the corresponding alkane name</a:t>
            </a:r>
            <a:r>
              <a:rPr lang="en-US" sz="2400" dirty="0">
                <a:solidFill>
                  <a:srgbClr val="00B050"/>
                </a:solidFill>
                <a:latin typeface="Times New Roman" panose="02020603050405020304" pitchFamily="18" charset="0"/>
                <a:cs typeface="Times New Roman" panose="02020603050405020304" pitchFamily="18" charset="0"/>
              </a:rPr>
              <a:t> with </a:t>
            </a:r>
            <a:r>
              <a:rPr lang="en-US" sz="2400" b="1" dirty="0">
                <a:solidFill>
                  <a:srgbClr val="0000FF"/>
                </a:solidFill>
                <a:latin typeface="Times New Roman" panose="02020603050405020304" pitchFamily="18" charset="0"/>
                <a:cs typeface="Times New Roman" panose="02020603050405020304" pitchFamily="18" charset="0"/>
              </a:rPr>
              <a:t>"-al"</a:t>
            </a:r>
            <a:r>
              <a:rPr lang="en-US" sz="2400" dirty="0">
                <a:solidFill>
                  <a:srgbClr val="0000FF"/>
                </a:solidFill>
                <a:latin typeface="Times New Roman" panose="02020603050405020304" pitchFamily="18" charset="0"/>
                <a:cs typeface="Times New Roman" panose="02020603050405020304" pitchFamily="18" charset="0"/>
              </a:rPr>
              <a:t>. </a:t>
            </a:r>
          </a:p>
          <a:p>
            <a:pPr lvl="1"/>
            <a:r>
              <a:rPr lang="en-US" sz="2400" dirty="0">
                <a:latin typeface="Times New Roman" panose="02020603050405020304" pitchFamily="18" charset="0"/>
                <a:cs typeface="Times New Roman" panose="02020603050405020304" pitchFamily="18" charset="0"/>
              </a:rPr>
              <a:t>Example: Methane (</a:t>
            </a:r>
            <a:r>
              <a:rPr lang="en-US" sz="2400" b="1" dirty="0">
                <a:latin typeface="Times New Roman" panose="02020603050405020304" pitchFamily="18" charset="0"/>
                <a:cs typeface="Times New Roman" panose="02020603050405020304" pitchFamily="18" charset="0"/>
              </a:rPr>
              <a:t>methan</a:t>
            </a:r>
            <a:r>
              <a:rPr lang="en-US" sz="2400" dirty="0">
                <a:latin typeface="Times New Roman" panose="02020603050405020304" pitchFamily="18" charset="0"/>
                <a:cs typeface="Times New Roman" panose="02020603050405020304" pitchFamily="18" charset="0"/>
              </a:rPr>
              <a:t>e) → </a:t>
            </a:r>
            <a:r>
              <a:rPr lang="en-US" sz="2400" b="1" dirty="0" err="1">
                <a:latin typeface="Times New Roman" panose="02020603050405020304" pitchFamily="18" charset="0"/>
                <a:cs typeface="Times New Roman" panose="02020603050405020304" pitchFamily="18" charset="0"/>
              </a:rPr>
              <a:t>methanal</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solidFill>
                  <a:srgbClr val="00B050"/>
                </a:solidFill>
                <a:latin typeface="Times New Roman" panose="02020603050405020304" pitchFamily="18" charset="0"/>
                <a:cs typeface="Times New Roman" panose="02020603050405020304" pitchFamily="18" charset="0"/>
              </a:rPr>
              <a:t>The </a:t>
            </a:r>
            <a:r>
              <a:rPr lang="en-US" sz="2400" b="1" dirty="0">
                <a:solidFill>
                  <a:srgbClr val="00B050"/>
                </a:solidFill>
                <a:latin typeface="Times New Roman" panose="02020603050405020304" pitchFamily="18" charset="0"/>
                <a:cs typeface="Times New Roman" panose="02020603050405020304" pitchFamily="18" charset="0"/>
              </a:rPr>
              <a:t>-CHO group is always at position 1</a:t>
            </a:r>
            <a:r>
              <a:rPr lang="en-US" sz="2400" dirty="0">
                <a:solidFill>
                  <a:srgbClr val="00B050"/>
                </a:solidFill>
                <a:latin typeface="Times New Roman" panose="02020603050405020304" pitchFamily="18" charset="0"/>
                <a:cs typeface="Times New Roman" panose="02020603050405020304" pitchFamily="18" charset="0"/>
              </a:rPr>
              <a:t>, so numbering is not needed.</a:t>
            </a:r>
          </a:p>
          <a:p>
            <a:pPr marL="457200" indent="-457200">
              <a:buFont typeface="+mj-lt"/>
              <a:buAutoNum type="arabicPeriod"/>
            </a:pPr>
            <a:r>
              <a:rPr lang="en-US" sz="2400" dirty="0">
                <a:solidFill>
                  <a:srgbClr val="00B050"/>
                </a:solidFill>
                <a:latin typeface="Times New Roman" panose="02020603050405020304" pitchFamily="18" charset="0"/>
                <a:cs typeface="Times New Roman" panose="02020603050405020304" pitchFamily="18" charset="0"/>
              </a:rPr>
              <a:t>If other substituents are present, </a:t>
            </a:r>
            <a:r>
              <a:rPr lang="en-US" sz="2400" b="1" dirty="0">
                <a:solidFill>
                  <a:srgbClr val="00B050"/>
                </a:solidFill>
                <a:latin typeface="Times New Roman" panose="02020603050405020304" pitchFamily="18" charset="0"/>
                <a:cs typeface="Times New Roman" panose="02020603050405020304" pitchFamily="18" charset="0"/>
              </a:rPr>
              <a:t>numbering starts from the aldehyde carbon </a:t>
            </a:r>
            <a:r>
              <a:rPr lang="en-US" sz="2400" b="1" dirty="0">
                <a:solidFill>
                  <a:srgbClr val="0000FF"/>
                </a:solidFill>
                <a:latin typeface="Times New Roman" panose="02020603050405020304" pitchFamily="18" charset="0"/>
                <a:cs typeface="Times New Roman" panose="02020603050405020304" pitchFamily="18" charset="0"/>
              </a:rPr>
              <a:t>(C-1)</a:t>
            </a:r>
            <a:r>
              <a:rPr lang="en-US" sz="2400" dirty="0">
                <a:solidFill>
                  <a:srgbClr val="0000FF"/>
                </a:solidFill>
                <a:latin typeface="Times New Roman" panose="02020603050405020304" pitchFamily="18" charset="0"/>
                <a:cs typeface="Times New Roman" panose="02020603050405020304" pitchFamily="18" charset="0"/>
              </a:rPr>
              <a:t>.</a:t>
            </a:r>
          </a:p>
        </p:txBody>
      </p:sp>
      <p:sp>
        <p:nvSpPr>
          <p:cNvPr id="20" name="Rectangle à coins arrondis 19"/>
          <p:cNvSpPr/>
          <p:nvPr/>
        </p:nvSpPr>
        <p:spPr>
          <a:xfrm>
            <a:off x="863588" y="2579310"/>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How to Name </a:t>
            </a:r>
            <a:r>
              <a:rPr lang="en-US" sz="2800" b="1" dirty="0">
                <a:latin typeface="Times New Roman" panose="02020603050405020304" pitchFamily="18" charset="0"/>
                <a:cs typeface="Times New Roman" panose="02020603050405020304" pitchFamily="18" charset="0"/>
              </a:rPr>
              <a:t>carboxylic </a:t>
            </a:r>
            <a:r>
              <a:rPr lang="en-US" sz="2800" b="1" dirty="0" smtClean="0">
                <a:latin typeface="Times New Roman" panose="02020603050405020304" pitchFamily="18" charset="0"/>
                <a:cs typeface="Times New Roman" panose="02020603050405020304" pitchFamily="18" charset="0"/>
              </a:rPr>
              <a:t>acid </a:t>
            </a:r>
            <a:r>
              <a:rPr lang="en-US" sz="2400" b="1" dirty="0" smtClean="0"/>
              <a:t>?</a:t>
            </a:r>
            <a:endParaRPr lang="en-US" sz="2400" b="1" dirty="0"/>
          </a:p>
        </p:txBody>
      </p:sp>
      <p:pic>
        <p:nvPicPr>
          <p:cNvPr id="10242" name="Picture 2" descr="Aldehy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6575" y="1877596"/>
            <a:ext cx="1743553" cy="159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88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2150973" cy="523220"/>
          </a:xfrm>
          <a:prstGeom prst="rect">
            <a:avLst/>
          </a:prstGeom>
        </p:spPr>
        <p:txBody>
          <a:bodyPr wrap="none">
            <a:spAutoFit/>
          </a:bodyPr>
          <a:lstStyle/>
          <a:p>
            <a:r>
              <a:rPr lang="en-US" sz="2800" b="1" dirty="0">
                <a:solidFill>
                  <a:srgbClr val="0000FF"/>
                </a:solidFill>
                <a:latin typeface="Times New Roman" panose="02020603050405020304" pitchFamily="18" charset="0"/>
                <a:cs typeface="Times New Roman" panose="02020603050405020304" pitchFamily="18" charset="0"/>
              </a:rPr>
              <a:t>3- Aldehydes</a:t>
            </a:r>
            <a:endParaRPr lang="fr-FR" sz="2800" dirty="0">
              <a:solidFill>
                <a:srgbClr val="0000FF"/>
              </a:solidFill>
            </a:endParaRPr>
          </a:p>
        </p:txBody>
      </p:sp>
      <p:graphicFrame>
        <p:nvGraphicFramePr>
          <p:cNvPr id="3" name="Tableau 2"/>
          <p:cNvGraphicFramePr>
            <a:graphicFrameLocks noGrp="1"/>
          </p:cNvGraphicFramePr>
          <p:nvPr>
            <p:extLst>
              <p:ext uri="{D42A27DB-BD31-4B8C-83A1-F6EECF244321}">
                <p14:modId xmlns:p14="http://schemas.microsoft.com/office/powerpoint/2010/main" val="2765057307"/>
              </p:ext>
            </p:extLst>
          </p:nvPr>
        </p:nvGraphicFramePr>
        <p:xfrm>
          <a:off x="759277" y="1261821"/>
          <a:ext cx="8229600" cy="2804160"/>
        </p:xfrm>
        <a:graphic>
          <a:graphicData uri="http://schemas.openxmlformats.org/drawingml/2006/table">
            <a:tbl>
              <a:tblPr>
                <a:tableStyleId>{5940675A-B579-460E-94D1-54222C63F5DA}</a:tableStyleId>
              </a:tblPr>
              <a:tblGrid>
                <a:gridCol w="2743200"/>
                <a:gridCol w="2743200"/>
                <a:gridCol w="2743200"/>
              </a:tblGrid>
              <a:tr h="0">
                <a:tc>
                  <a:txBody>
                    <a:bodyPr/>
                    <a:lstStyle/>
                    <a:p>
                      <a:pPr algn="ctr"/>
                      <a:r>
                        <a:rPr lang="fr-FR" sz="2800" b="1" dirty="0">
                          <a:latin typeface="Times New Roman" panose="02020603050405020304" pitchFamily="18" charset="0"/>
                          <a:cs typeface="Times New Roman" panose="02020603050405020304" pitchFamily="18" charset="0"/>
                        </a:rPr>
                        <a:t>Structure</a:t>
                      </a:r>
                    </a:p>
                  </a:txBody>
                  <a:tcPr anchor="ctr"/>
                </a:tc>
                <a:tc>
                  <a:txBody>
                    <a:bodyPr/>
                    <a:lstStyle/>
                    <a:p>
                      <a:pPr algn="ctr"/>
                      <a:r>
                        <a:rPr lang="fr-FR" sz="2800" b="1">
                          <a:latin typeface="Times New Roman" panose="02020603050405020304" pitchFamily="18" charset="0"/>
                          <a:cs typeface="Times New Roman" panose="02020603050405020304" pitchFamily="18" charset="0"/>
                        </a:rPr>
                        <a:t>IUPAC Name</a:t>
                      </a:r>
                    </a:p>
                  </a:txBody>
                  <a:tcPr anchor="ctr"/>
                </a:tc>
                <a:tc>
                  <a:txBody>
                    <a:bodyPr/>
                    <a:lstStyle/>
                    <a:p>
                      <a:pPr algn="ctr"/>
                      <a:r>
                        <a:rPr lang="fr-FR" sz="2800" b="1" dirty="0">
                          <a:latin typeface="Times New Roman" panose="02020603050405020304" pitchFamily="18" charset="0"/>
                          <a:cs typeface="Times New Roman" panose="02020603050405020304" pitchFamily="18" charset="0"/>
                        </a:rPr>
                        <a:t>Common Name</a:t>
                      </a:r>
                    </a:p>
                  </a:txBody>
                  <a:tcPr anchor="ctr"/>
                </a:tc>
              </a:tr>
              <a:tr h="0">
                <a:tc>
                  <a:txBody>
                    <a:bodyPr/>
                    <a:lstStyle/>
                    <a:p>
                      <a:pPr algn="ctr"/>
                      <a:r>
                        <a:rPr lang="fr-FR" sz="2400" dirty="0">
                          <a:latin typeface="Times New Roman" panose="02020603050405020304" pitchFamily="18" charset="0"/>
                          <a:cs typeface="Times New Roman" panose="02020603050405020304" pitchFamily="18" charset="0"/>
                        </a:rPr>
                        <a:t>HCHO</a:t>
                      </a:r>
                    </a:p>
                  </a:txBody>
                  <a:tcPr anchor="ctr"/>
                </a:tc>
                <a:tc>
                  <a:txBody>
                    <a:bodyPr/>
                    <a:lstStyle/>
                    <a:p>
                      <a:pPr algn="ctr"/>
                      <a:r>
                        <a:rPr lang="fr-FR" sz="2400" dirty="0" err="1">
                          <a:latin typeface="Times New Roman" panose="02020603050405020304" pitchFamily="18" charset="0"/>
                          <a:cs typeface="Times New Roman" panose="02020603050405020304" pitchFamily="18" charset="0"/>
                        </a:rPr>
                        <a:t>Methanal</a:t>
                      </a:r>
                      <a:endParaRPr lang="fr-FR" sz="2400" dirty="0">
                        <a:latin typeface="Times New Roman" panose="02020603050405020304" pitchFamily="18" charset="0"/>
                        <a:cs typeface="Times New Roman" panose="02020603050405020304" pitchFamily="18" charset="0"/>
                      </a:endParaRPr>
                    </a:p>
                  </a:txBody>
                  <a:tcPr anchor="ctr"/>
                </a:tc>
                <a:tc>
                  <a:txBody>
                    <a:bodyPr/>
                    <a:lstStyle/>
                    <a:p>
                      <a:pPr algn="ctr"/>
                      <a:r>
                        <a:rPr lang="fr-FR" sz="2400" dirty="0" err="1">
                          <a:latin typeface="Times New Roman" panose="02020603050405020304" pitchFamily="18" charset="0"/>
                          <a:cs typeface="Times New Roman" panose="02020603050405020304" pitchFamily="18" charset="0"/>
                        </a:rPr>
                        <a:t>Formaldehyde</a:t>
                      </a:r>
                      <a:endParaRPr lang="fr-FR" sz="2400"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sz="2400" dirty="0">
                          <a:latin typeface="Times New Roman" panose="02020603050405020304" pitchFamily="18" charset="0"/>
                          <a:cs typeface="Times New Roman" panose="02020603050405020304" pitchFamily="18" charset="0"/>
                        </a:rPr>
                        <a:t>CH₃CHO</a:t>
                      </a:r>
                    </a:p>
                  </a:txBody>
                  <a:tcPr anchor="ctr"/>
                </a:tc>
                <a:tc>
                  <a:txBody>
                    <a:bodyPr/>
                    <a:lstStyle/>
                    <a:p>
                      <a:pPr algn="ctr"/>
                      <a:r>
                        <a:rPr lang="fr-FR" sz="2400" dirty="0">
                          <a:latin typeface="Times New Roman" panose="02020603050405020304" pitchFamily="18" charset="0"/>
                          <a:cs typeface="Times New Roman" panose="02020603050405020304" pitchFamily="18" charset="0"/>
                        </a:rPr>
                        <a:t>Ethanal</a:t>
                      </a:r>
                    </a:p>
                  </a:txBody>
                  <a:tcPr anchor="ctr"/>
                </a:tc>
                <a:tc>
                  <a:txBody>
                    <a:bodyPr/>
                    <a:lstStyle/>
                    <a:p>
                      <a:pPr algn="ctr"/>
                      <a:r>
                        <a:rPr lang="fr-FR" sz="2400">
                          <a:latin typeface="Times New Roman" panose="02020603050405020304" pitchFamily="18" charset="0"/>
                          <a:cs typeface="Times New Roman" panose="02020603050405020304" pitchFamily="18" charset="0"/>
                        </a:rPr>
                        <a:t>Acetaldehyde</a:t>
                      </a:r>
                    </a:p>
                  </a:txBody>
                  <a:tcPr anchor="ctr"/>
                </a:tc>
              </a:tr>
              <a:tr h="0">
                <a:tc>
                  <a:txBody>
                    <a:bodyPr/>
                    <a:lstStyle/>
                    <a:p>
                      <a:pPr algn="ctr"/>
                      <a:r>
                        <a:rPr lang="fr-FR" sz="2400">
                          <a:latin typeface="Times New Roman" panose="02020603050405020304" pitchFamily="18" charset="0"/>
                          <a:cs typeface="Times New Roman" panose="02020603050405020304" pitchFamily="18" charset="0"/>
                        </a:rPr>
                        <a:t>CH₃CH₂CHO</a:t>
                      </a:r>
                    </a:p>
                  </a:txBody>
                  <a:tcPr anchor="ctr"/>
                </a:tc>
                <a:tc>
                  <a:txBody>
                    <a:bodyPr/>
                    <a:lstStyle/>
                    <a:p>
                      <a:pPr algn="ctr"/>
                      <a:r>
                        <a:rPr lang="fr-FR" sz="2400" dirty="0" err="1">
                          <a:latin typeface="Times New Roman" panose="02020603050405020304" pitchFamily="18" charset="0"/>
                          <a:cs typeface="Times New Roman" panose="02020603050405020304" pitchFamily="18" charset="0"/>
                        </a:rPr>
                        <a:t>Propanal</a:t>
                      </a:r>
                      <a:endParaRPr lang="fr-FR" sz="2400" dirty="0">
                        <a:latin typeface="Times New Roman" panose="02020603050405020304" pitchFamily="18" charset="0"/>
                        <a:cs typeface="Times New Roman" panose="02020603050405020304" pitchFamily="18" charset="0"/>
                      </a:endParaRPr>
                    </a:p>
                  </a:txBody>
                  <a:tcPr anchor="ctr"/>
                </a:tc>
                <a:tc>
                  <a:txBody>
                    <a:bodyPr/>
                    <a:lstStyle/>
                    <a:p>
                      <a:pPr algn="ctr"/>
                      <a:r>
                        <a:rPr lang="fr-FR" sz="2400">
                          <a:latin typeface="Times New Roman" panose="02020603050405020304" pitchFamily="18" charset="0"/>
                          <a:cs typeface="Times New Roman" panose="02020603050405020304" pitchFamily="18" charset="0"/>
                        </a:rPr>
                        <a:t>Propionaldehyde</a:t>
                      </a:r>
                    </a:p>
                  </a:txBody>
                  <a:tcPr anchor="ctr"/>
                </a:tc>
              </a:tr>
              <a:tr h="0">
                <a:tc>
                  <a:txBody>
                    <a:bodyPr/>
                    <a:lstStyle/>
                    <a:p>
                      <a:pPr algn="ctr"/>
                      <a:r>
                        <a:rPr lang="fr-FR" sz="2400">
                          <a:latin typeface="Times New Roman" panose="02020603050405020304" pitchFamily="18" charset="0"/>
                          <a:cs typeface="Times New Roman" panose="02020603050405020304" pitchFamily="18" charset="0"/>
                        </a:rPr>
                        <a:t>CH₃(CH₂)₂CHO</a:t>
                      </a:r>
                    </a:p>
                  </a:txBody>
                  <a:tcPr anchor="ctr"/>
                </a:tc>
                <a:tc>
                  <a:txBody>
                    <a:bodyPr/>
                    <a:lstStyle/>
                    <a:p>
                      <a:pPr algn="ctr"/>
                      <a:r>
                        <a:rPr lang="fr-FR" sz="2400" dirty="0" err="1">
                          <a:latin typeface="Times New Roman" panose="02020603050405020304" pitchFamily="18" charset="0"/>
                          <a:cs typeface="Times New Roman" panose="02020603050405020304" pitchFamily="18" charset="0"/>
                        </a:rPr>
                        <a:t>Butanal</a:t>
                      </a:r>
                      <a:endParaRPr lang="fr-FR" sz="2400" dirty="0">
                        <a:latin typeface="Times New Roman" panose="02020603050405020304" pitchFamily="18" charset="0"/>
                        <a:cs typeface="Times New Roman" panose="02020603050405020304" pitchFamily="18" charset="0"/>
                      </a:endParaRPr>
                    </a:p>
                  </a:txBody>
                  <a:tcPr anchor="ctr"/>
                </a:tc>
                <a:tc>
                  <a:txBody>
                    <a:bodyPr/>
                    <a:lstStyle/>
                    <a:p>
                      <a:pPr algn="ctr"/>
                      <a:r>
                        <a:rPr lang="fr-FR" sz="2400">
                          <a:latin typeface="Times New Roman" panose="02020603050405020304" pitchFamily="18" charset="0"/>
                          <a:cs typeface="Times New Roman" panose="02020603050405020304" pitchFamily="18" charset="0"/>
                        </a:rPr>
                        <a:t>Butyraldehyde</a:t>
                      </a:r>
                    </a:p>
                  </a:txBody>
                  <a:tcPr anchor="ctr"/>
                </a:tc>
              </a:tr>
              <a:tr h="0">
                <a:tc>
                  <a:txBody>
                    <a:bodyPr/>
                    <a:lstStyle/>
                    <a:p>
                      <a:pPr algn="ctr"/>
                      <a:r>
                        <a:rPr lang="fr-FR" sz="2400">
                          <a:latin typeface="Times New Roman" panose="02020603050405020304" pitchFamily="18" charset="0"/>
                          <a:cs typeface="Times New Roman" panose="02020603050405020304" pitchFamily="18" charset="0"/>
                        </a:rPr>
                        <a:t>CH₃(CH₂)₃CHO</a:t>
                      </a:r>
                    </a:p>
                  </a:txBody>
                  <a:tcPr anchor="ctr"/>
                </a:tc>
                <a:tc>
                  <a:txBody>
                    <a:bodyPr/>
                    <a:lstStyle/>
                    <a:p>
                      <a:pPr algn="ctr"/>
                      <a:r>
                        <a:rPr lang="fr-FR" sz="2400" dirty="0" err="1">
                          <a:latin typeface="Times New Roman" panose="02020603050405020304" pitchFamily="18" charset="0"/>
                          <a:cs typeface="Times New Roman" panose="02020603050405020304" pitchFamily="18" charset="0"/>
                        </a:rPr>
                        <a:t>Pentanal</a:t>
                      </a:r>
                      <a:endParaRPr lang="fr-FR" sz="2400" dirty="0">
                        <a:latin typeface="Times New Roman" panose="02020603050405020304" pitchFamily="18" charset="0"/>
                        <a:cs typeface="Times New Roman" panose="02020603050405020304" pitchFamily="18" charset="0"/>
                      </a:endParaRPr>
                    </a:p>
                  </a:txBody>
                  <a:tcPr anchor="ctr"/>
                </a:tc>
                <a:tc>
                  <a:txBody>
                    <a:bodyPr/>
                    <a:lstStyle/>
                    <a:p>
                      <a:pPr algn="ctr"/>
                      <a:r>
                        <a:rPr lang="fr-FR" sz="2400" dirty="0" err="1">
                          <a:latin typeface="Times New Roman" panose="02020603050405020304" pitchFamily="18" charset="0"/>
                          <a:cs typeface="Times New Roman" panose="02020603050405020304" pitchFamily="18" charset="0"/>
                        </a:rPr>
                        <a:t>Valeraldehyde</a:t>
                      </a:r>
                      <a:endParaRPr lang="fr-FR" sz="2400" dirty="0">
                        <a:latin typeface="Times New Roman" panose="02020603050405020304" pitchFamily="18" charset="0"/>
                        <a:cs typeface="Times New Roman" panose="02020603050405020304" pitchFamily="18" charset="0"/>
                      </a:endParaRPr>
                    </a:p>
                  </a:txBody>
                  <a:tcPr anchor="ctr"/>
                </a:tc>
              </a:tr>
            </a:tbl>
          </a:graphicData>
        </a:graphic>
      </p:graphicFrame>
      <p:sp>
        <p:nvSpPr>
          <p:cNvPr id="6" name="Rectangle 5"/>
          <p:cNvSpPr/>
          <p:nvPr/>
        </p:nvSpPr>
        <p:spPr>
          <a:xfrm>
            <a:off x="1187624" y="769753"/>
            <a:ext cx="4178388" cy="461665"/>
          </a:xfrm>
          <a:prstGeom prst="rect">
            <a:avLst/>
          </a:prstGeom>
        </p:spPr>
        <p:txBody>
          <a:bodyPr wrap="none">
            <a:spAutoFit/>
          </a:bodyPr>
          <a:lstStyle/>
          <a:p>
            <a:r>
              <a:rPr lang="fr-FR" sz="2400" b="1" dirty="0" err="1">
                <a:solidFill>
                  <a:srgbClr val="0000FF"/>
                </a:solidFill>
                <a:latin typeface="Times New Roman" panose="02020603050405020304" pitchFamily="18" charset="0"/>
                <a:cs typeface="Times New Roman" panose="02020603050405020304" pitchFamily="18" charset="0"/>
              </a:rPr>
              <a:t>Examples</a:t>
            </a:r>
            <a:r>
              <a:rPr lang="fr-FR" sz="2400" b="1" dirty="0">
                <a:solidFill>
                  <a:srgbClr val="0000FF"/>
                </a:solidFill>
                <a:latin typeface="Times New Roman" panose="02020603050405020304" pitchFamily="18" charset="0"/>
                <a:cs typeface="Times New Roman" panose="02020603050405020304" pitchFamily="18" charset="0"/>
              </a:rPr>
              <a:t> of </a:t>
            </a:r>
            <a:r>
              <a:rPr lang="fr-FR" sz="2400" b="1" dirty="0" err="1">
                <a:solidFill>
                  <a:srgbClr val="0000FF"/>
                </a:solidFill>
                <a:latin typeface="Times New Roman" panose="02020603050405020304" pitchFamily="18" charset="0"/>
                <a:cs typeface="Times New Roman" panose="02020603050405020304" pitchFamily="18" charset="0"/>
              </a:rPr>
              <a:t>Aldehyde</a:t>
            </a:r>
            <a:r>
              <a:rPr lang="fr-FR" sz="2400" b="1" dirty="0">
                <a:solidFill>
                  <a:srgbClr val="0000FF"/>
                </a:solidFill>
                <a:latin typeface="Times New Roman" panose="02020603050405020304" pitchFamily="18" charset="0"/>
                <a:cs typeface="Times New Roman" panose="02020603050405020304" pitchFamily="18" charset="0"/>
              </a:rPr>
              <a:t> </a:t>
            </a:r>
            <a:r>
              <a:rPr lang="fr-FR" sz="2400" b="1" dirty="0" err="1" smtClean="0">
                <a:solidFill>
                  <a:srgbClr val="0000FF"/>
                </a:solidFill>
                <a:latin typeface="Times New Roman" panose="02020603050405020304" pitchFamily="18" charset="0"/>
                <a:cs typeface="Times New Roman" panose="02020603050405020304" pitchFamily="18" charset="0"/>
              </a:rPr>
              <a:t>Names</a:t>
            </a:r>
            <a:r>
              <a:rPr lang="fr-FR" sz="2400" b="1" dirty="0" smtClean="0">
                <a:solidFill>
                  <a:srgbClr val="0000FF"/>
                </a:solidFill>
                <a:latin typeface="Times New Roman" panose="02020603050405020304" pitchFamily="18" charset="0"/>
                <a:cs typeface="Times New Roman" panose="02020603050405020304" pitchFamily="18" charset="0"/>
              </a:rPr>
              <a:t>:</a:t>
            </a:r>
            <a:endParaRPr lang="fr-FR" sz="2400" b="1" dirty="0">
              <a:solidFill>
                <a:srgbClr val="0000FF"/>
              </a:solidFill>
              <a:latin typeface="Times New Roman" panose="02020603050405020304" pitchFamily="18" charset="0"/>
              <a:cs typeface="Times New Roman" panose="02020603050405020304" pitchFamily="18" charset="0"/>
            </a:endParaRPr>
          </a:p>
        </p:txBody>
      </p:sp>
      <p:pic>
        <p:nvPicPr>
          <p:cNvPr id="11267" name="Picture 3" descr="12.1: The Nomenclature of Aldehydes and Ketones - Chemistry LibreTex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30" b="66000"/>
          <a:stretch/>
        </p:blipFill>
        <p:spPr bwMode="auto">
          <a:xfrm>
            <a:off x="84637" y="4509120"/>
            <a:ext cx="9100153" cy="154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6951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1810111"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4- </a:t>
            </a:r>
            <a:r>
              <a:rPr lang="en-US" sz="2800" b="1" dirty="0">
                <a:solidFill>
                  <a:srgbClr val="0000FF"/>
                </a:solidFill>
                <a:latin typeface="Times New Roman" panose="02020603050405020304" pitchFamily="18" charset="0"/>
                <a:cs typeface="Times New Roman" panose="02020603050405020304" pitchFamily="18" charset="0"/>
              </a:rPr>
              <a:t>Ketones</a:t>
            </a:r>
            <a:endParaRPr lang="fr-FR" sz="2800" dirty="0">
              <a:solidFill>
                <a:srgbClr val="0000FF"/>
              </a:solidFill>
            </a:endParaRPr>
          </a:p>
        </p:txBody>
      </p:sp>
      <p:sp>
        <p:nvSpPr>
          <p:cNvPr id="4" name="Rectangle 3"/>
          <p:cNvSpPr/>
          <p:nvPr/>
        </p:nvSpPr>
        <p:spPr>
          <a:xfrm>
            <a:off x="863588" y="769753"/>
            <a:ext cx="7994929" cy="1200329"/>
          </a:xfrm>
          <a:prstGeom prst="rect">
            <a:avLst/>
          </a:prstGeom>
        </p:spPr>
        <p:txBody>
          <a:bodyPr wrap="square">
            <a:spAutoFit/>
          </a:bodyPr>
          <a:lstStyle/>
          <a:p>
            <a:r>
              <a:rPr lang="en-US" sz="2400" dirty="0"/>
              <a:t>Ketones are organic compounds containing the </a:t>
            </a:r>
            <a:r>
              <a:rPr lang="en-US" sz="2400" b="1" dirty="0"/>
              <a:t>carbonyl functional group (-CO-)</a:t>
            </a:r>
            <a:r>
              <a:rPr lang="en-US" sz="2400" dirty="0"/>
              <a:t> located </a:t>
            </a:r>
            <a:r>
              <a:rPr lang="en-US" sz="2400" b="1" dirty="0"/>
              <a:t>within</a:t>
            </a:r>
            <a:r>
              <a:rPr lang="en-US" sz="2400" dirty="0"/>
              <a:t> a carbon chain (not at the end). </a:t>
            </a:r>
          </a:p>
        </p:txBody>
      </p:sp>
      <p:sp>
        <p:nvSpPr>
          <p:cNvPr id="7" name="Rectangle 6"/>
          <p:cNvSpPr/>
          <p:nvPr/>
        </p:nvSpPr>
        <p:spPr>
          <a:xfrm>
            <a:off x="1250885" y="1897405"/>
            <a:ext cx="5189241" cy="523220"/>
          </a:xfrm>
          <a:prstGeom prst="rect">
            <a:avLst/>
          </a:prstGeom>
        </p:spPr>
        <p:txBody>
          <a:bodyPr wrap="none">
            <a:spAutoFit/>
          </a:bodyPr>
          <a:lstStyle/>
          <a:p>
            <a:pPr algn="just"/>
            <a:r>
              <a:rPr lang="en-US" sz="2800" dirty="0">
                <a:latin typeface="Times New Roman" panose="02020603050405020304" pitchFamily="18" charset="0"/>
                <a:cs typeface="Times New Roman" panose="02020603050405020304" pitchFamily="18" charset="0"/>
              </a:rPr>
              <a:t>Their general formula :</a:t>
            </a:r>
            <a:r>
              <a:rPr lang="en-US" sz="2800" dirty="0" smtClean="0">
                <a:latin typeface="Times New Roman" panose="02020603050405020304" pitchFamily="18" charset="0"/>
                <a:cs typeface="Times New Roman" panose="02020603050405020304" pitchFamily="18" charset="0"/>
              </a:rPr>
              <a:t> </a:t>
            </a:r>
            <a:r>
              <a:rPr lang="en-US" sz="2800" b="1" dirty="0">
                <a:solidFill>
                  <a:srgbClr val="0000FF"/>
                </a:solidFill>
                <a:latin typeface="Times New Roman" panose="02020603050405020304" pitchFamily="18" charset="0"/>
                <a:cs typeface="Times New Roman" panose="02020603050405020304" pitchFamily="18" charset="0"/>
              </a:rPr>
              <a:t>R-CO-R</a:t>
            </a:r>
            <a:r>
              <a:rPr lang="en-US" sz="2800" b="1" dirty="0" smtClean="0">
                <a:solidFill>
                  <a:srgbClr val="0000FF"/>
                </a:solidFill>
                <a:latin typeface="Times New Roman" panose="02020603050405020304" pitchFamily="18" charset="0"/>
                <a:cs typeface="Times New Roman" panose="02020603050405020304" pitchFamily="18" charset="0"/>
              </a:rPr>
              <a:t>'</a:t>
            </a:r>
            <a:endParaRPr lang="en-US" sz="2800" dirty="0">
              <a:solidFill>
                <a:srgbClr val="0000FF"/>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93420" y="3470336"/>
            <a:ext cx="8793697" cy="2723823"/>
          </a:xfrm>
          <a:prstGeom prst="rect">
            <a:avLst/>
          </a:prstGeom>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IUPAC Naming Rules for </a:t>
            </a:r>
            <a:r>
              <a:rPr lang="en-US" sz="2400" b="1" dirty="0" smtClean="0">
                <a:latin typeface="Times New Roman" panose="02020603050405020304" pitchFamily="18" charset="0"/>
                <a:cs typeface="Times New Roman" panose="02020603050405020304" pitchFamily="18" charset="0"/>
              </a:rPr>
              <a:t>ketones</a:t>
            </a:r>
            <a:endParaRPr lang="en-US" sz="2400" b="1"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b="1" dirty="0">
                <a:solidFill>
                  <a:srgbClr val="00B050"/>
                </a:solidFill>
              </a:rPr>
              <a:t>Identify the longest carbon chain</a:t>
            </a:r>
            <a:r>
              <a:rPr lang="en-US" dirty="0">
                <a:solidFill>
                  <a:srgbClr val="00B050"/>
                </a:solidFill>
              </a:rPr>
              <a:t> containing the </a:t>
            </a:r>
            <a:r>
              <a:rPr lang="en-US" b="1" dirty="0">
                <a:solidFill>
                  <a:srgbClr val="0000FF"/>
                </a:solidFill>
              </a:rPr>
              <a:t>C=O </a:t>
            </a:r>
            <a:r>
              <a:rPr lang="en-US" b="1" dirty="0">
                <a:solidFill>
                  <a:srgbClr val="00B050"/>
                </a:solidFill>
              </a:rPr>
              <a:t>(carbonyl) group</a:t>
            </a:r>
            <a:r>
              <a:rPr lang="en-US" dirty="0">
                <a:solidFill>
                  <a:srgbClr val="00B050"/>
                </a:solidFill>
              </a:rPr>
              <a:t>.</a:t>
            </a:r>
          </a:p>
          <a:p>
            <a:pPr marL="342900" indent="-342900">
              <a:lnSpc>
                <a:spcPct val="150000"/>
              </a:lnSpc>
              <a:buFont typeface="+mj-lt"/>
              <a:buAutoNum type="arabicPeriod"/>
            </a:pPr>
            <a:r>
              <a:rPr lang="en-US" b="1" dirty="0">
                <a:solidFill>
                  <a:srgbClr val="00B050"/>
                </a:solidFill>
              </a:rPr>
              <a:t>Replace the </a:t>
            </a:r>
            <a:r>
              <a:rPr lang="en-US" b="1" dirty="0">
                <a:solidFill>
                  <a:srgbClr val="0000FF"/>
                </a:solidFill>
              </a:rPr>
              <a:t>"-e" </a:t>
            </a:r>
            <a:r>
              <a:rPr lang="en-US" b="1" dirty="0">
                <a:solidFill>
                  <a:srgbClr val="00B050"/>
                </a:solidFill>
              </a:rPr>
              <a:t>of the corresponding alkane name</a:t>
            </a:r>
            <a:r>
              <a:rPr lang="en-US" dirty="0">
                <a:solidFill>
                  <a:srgbClr val="00B050"/>
                </a:solidFill>
              </a:rPr>
              <a:t> with </a:t>
            </a:r>
            <a:r>
              <a:rPr lang="en-US" b="1" dirty="0">
                <a:solidFill>
                  <a:srgbClr val="0000FF"/>
                </a:solidFill>
              </a:rPr>
              <a:t>"-one"</a:t>
            </a:r>
            <a:r>
              <a:rPr lang="en-US" dirty="0">
                <a:solidFill>
                  <a:srgbClr val="0000FF"/>
                </a:solidFill>
              </a:rPr>
              <a:t>. </a:t>
            </a:r>
          </a:p>
          <a:p>
            <a:pPr lvl="1">
              <a:lnSpc>
                <a:spcPct val="150000"/>
              </a:lnSpc>
            </a:pPr>
            <a:r>
              <a:rPr lang="en-US" dirty="0"/>
              <a:t>Example: Propane (</a:t>
            </a:r>
            <a:r>
              <a:rPr lang="en-US" b="1" dirty="0"/>
              <a:t>propan</a:t>
            </a:r>
            <a:r>
              <a:rPr lang="en-US" dirty="0">
                <a:solidFill>
                  <a:srgbClr val="0000FF"/>
                </a:solidFill>
              </a:rPr>
              <a:t>e</a:t>
            </a:r>
            <a:r>
              <a:rPr lang="en-US" dirty="0"/>
              <a:t>) → </a:t>
            </a:r>
            <a:r>
              <a:rPr lang="en-US" b="1" dirty="0"/>
              <a:t>propan</a:t>
            </a:r>
            <a:r>
              <a:rPr lang="en-US" b="1" dirty="0">
                <a:solidFill>
                  <a:srgbClr val="0000FF"/>
                </a:solidFill>
              </a:rPr>
              <a:t>one</a:t>
            </a:r>
            <a:r>
              <a:rPr lang="en-US" dirty="0"/>
              <a:t>.</a:t>
            </a:r>
          </a:p>
          <a:p>
            <a:pPr marL="342900" indent="-342900">
              <a:lnSpc>
                <a:spcPct val="150000"/>
              </a:lnSpc>
              <a:buFont typeface="+mj-lt"/>
              <a:buAutoNum type="arabicPeriod"/>
            </a:pPr>
            <a:r>
              <a:rPr lang="en-US" b="1" dirty="0">
                <a:solidFill>
                  <a:srgbClr val="00B050"/>
                </a:solidFill>
              </a:rPr>
              <a:t>Number the chain</a:t>
            </a:r>
            <a:r>
              <a:rPr lang="en-US" dirty="0">
                <a:solidFill>
                  <a:srgbClr val="00B050"/>
                </a:solidFill>
              </a:rPr>
              <a:t> so that the carbonyl </a:t>
            </a:r>
            <a:r>
              <a:rPr lang="en-US" b="1" dirty="0">
                <a:solidFill>
                  <a:srgbClr val="00B050"/>
                </a:solidFill>
              </a:rPr>
              <a:t>gets the lowest possible number</a:t>
            </a:r>
            <a:r>
              <a:rPr lang="en-US" dirty="0"/>
              <a:t>.</a:t>
            </a:r>
          </a:p>
          <a:p>
            <a:pPr marL="342900" indent="-342900">
              <a:lnSpc>
                <a:spcPct val="150000"/>
              </a:lnSpc>
              <a:buFont typeface="+mj-lt"/>
              <a:buAutoNum type="arabicPeriod"/>
            </a:pPr>
            <a:r>
              <a:rPr lang="en-US" dirty="0">
                <a:solidFill>
                  <a:srgbClr val="00B050"/>
                </a:solidFill>
              </a:rPr>
              <a:t>If there are substituents, </a:t>
            </a:r>
            <a:r>
              <a:rPr lang="en-US" b="1" dirty="0">
                <a:solidFill>
                  <a:srgbClr val="00B050"/>
                </a:solidFill>
              </a:rPr>
              <a:t>name and number them accordingly</a:t>
            </a:r>
            <a:r>
              <a:rPr lang="en-US" dirty="0"/>
              <a:t>.</a:t>
            </a:r>
          </a:p>
        </p:txBody>
      </p:sp>
      <p:sp>
        <p:nvSpPr>
          <p:cNvPr id="20" name="Rectangle à coins arrondis 19"/>
          <p:cNvSpPr/>
          <p:nvPr/>
        </p:nvSpPr>
        <p:spPr>
          <a:xfrm>
            <a:off x="863588" y="2579310"/>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How to Name </a:t>
            </a:r>
            <a:r>
              <a:rPr lang="en-US" sz="2800" b="1" dirty="0" smtClean="0"/>
              <a:t>a </a:t>
            </a:r>
            <a:r>
              <a:rPr lang="en-US" sz="2800" b="1" dirty="0" smtClean="0">
                <a:latin typeface="Times New Roman" panose="02020603050405020304" pitchFamily="18" charset="0"/>
                <a:cs typeface="Times New Roman" panose="02020603050405020304" pitchFamily="18" charset="0"/>
              </a:rPr>
              <a:t>Ketones</a:t>
            </a:r>
            <a:r>
              <a:rPr lang="en-US" sz="2400" b="1" dirty="0" smtClean="0"/>
              <a:t>?</a:t>
            </a:r>
            <a:endParaRPr lang="en-US" sz="2400" b="1" dirty="0"/>
          </a:p>
        </p:txBody>
      </p:sp>
      <p:pic>
        <p:nvPicPr>
          <p:cNvPr id="12290" name="Picture 2" descr="Ket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256" y="1747611"/>
            <a:ext cx="1726443" cy="167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29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1810111" cy="523220"/>
          </a:xfrm>
          <a:prstGeom prst="rect">
            <a:avLst/>
          </a:prstGeom>
        </p:spPr>
        <p:txBody>
          <a:bodyPr wrap="none">
            <a:spAutoFit/>
          </a:bodyPr>
          <a:lstStyle/>
          <a:p>
            <a:r>
              <a:rPr lang="en-US" sz="2800" b="1" dirty="0">
                <a:solidFill>
                  <a:srgbClr val="0000FF"/>
                </a:solidFill>
                <a:latin typeface="Times New Roman" panose="02020603050405020304" pitchFamily="18" charset="0"/>
                <a:cs typeface="Times New Roman" panose="02020603050405020304" pitchFamily="18" charset="0"/>
              </a:rPr>
              <a:t>4- Ketones</a:t>
            </a:r>
            <a:endParaRPr lang="fr-FR" sz="2800" dirty="0">
              <a:solidFill>
                <a:srgbClr val="0000FF"/>
              </a:solidFill>
            </a:endParaRPr>
          </a:p>
        </p:txBody>
      </p:sp>
      <p:sp>
        <p:nvSpPr>
          <p:cNvPr id="6" name="Rectangle 5"/>
          <p:cNvSpPr/>
          <p:nvPr/>
        </p:nvSpPr>
        <p:spPr>
          <a:xfrm>
            <a:off x="1187624" y="769753"/>
            <a:ext cx="4015843" cy="461665"/>
          </a:xfrm>
          <a:prstGeom prst="rect">
            <a:avLst/>
          </a:prstGeom>
        </p:spPr>
        <p:txBody>
          <a:bodyPr wrap="none">
            <a:spAutoFit/>
          </a:bodyPr>
          <a:lstStyle/>
          <a:p>
            <a:r>
              <a:rPr lang="fr-FR" sz="2400" b="1" dirty="0" err="1">
                <a:solidFill>
                  <a:srgbClr val="0000FF"/>
                </a:solidFill>
                <a:latin typeface="Times New Roman" panose="02020603050405020304" pitchFamily="18" charset="0"/>
                <a:cs typeface="Times New Roman" panose="02020603050405020304" pitchFamily="18" charset="0"/>
              </a:rPr>
              <a:t>Examples</a:t>
            </a:r>
            <a:r>
              <a:rPr lang="fr-FR" sz="2400" b="1" dirty="0">
                <a:solidFill>
                  <a:srgbClr val="0000FF"/>
                </a:solidFill>
                <a:latin typeface="Times New Roman" panose="02020603050405020304" pitchFamily="18" charset="0"/>
                <a:cs typeface="Times New Roman" panose="02020603050405020304" pitchFamily="18" charset="0"/>
              </a:rPr>
              <a:t> of </a:t>
            </a:r>
            <a:r>
              <a:rPr lang="fr-FR" sz="2400" b="1" dirty="0" smtClean="0">
                <a:solidFill>
                  <a:srgbClr val="0000FF"/>
                </a:solidFill>
                <a:latin typeface="Times New Roman" panose="02020603050405020304" pitchFamily="18" charset="0"/>
                <a:cs typeface="Times New Roman" panose="02020603050405020304" pitchFamily="18" charset="0"/>
              </a:rPr>
              <a:t> </a:t>
            </a:r>
            <a:r>
              <a:rPr lang="fr-FR" sz="2400" b="1" dirty="0" err="1" smtClean="0">
                <a:solidFill>
                  <a:srgbClr val="0000FF"/>
                </a:solidFill>
                <a:latin typeface="Times New Roman" panose="02020603050405020304" pitchFamily="18" charset="0"/>
                <a:cs typeface="Times New Roman" panose="02020603050405020304" pitchFamily="18" charset="0"/>
              </a:rPr>
              <a:t>ketones</a:t>
            </a:r>
            <a:r>
              <a:rPr lang="fr-FR" sz="2400" b="1" dirty="0" smtClean="0">
                <a:solidFill>
                  <a:srgbClr val="0000FF"/>
                </a:solidFill>
                <a:latin typeface="Times New Roman" panose="02020603050405020304" pitchFamily="18" charset="0"/>
                <a:cs typeface="Times New Roman" panose="02020603050405020304" pitchFamily="18" charset="0"/>
              </a:rPr>
              <a:t> </a:t>
            </a:r>
            <a:r>
              <a:rPr lang="fr-FR" sz="2400" b="1" dirty="0" err="1" smtClean="0">
                <a:solidFill>
                  <a:srgbClr val="0000FF"/>
                </a:solidFill>
                <a:latin typeface="Times New Roman" panose="02020603050405020304" pitchFamily="18" charset="0"/>
                <a:cs typeface="Times New Roman" panose="02020603050405020304" pitchFamily="18" charset="0"/>
              </a:rPr>
              <a:t>Names</a:t>
            </a:r>
            <a:r>
              <a:rPr lang="fr-FR" sz="2400" b="1" dirty="0" smtClean="0">
                <a:solidFill>
                  <a:srgbClr val="0000FF"/>
                </a:solidFill>
                <a:latin typeface="Times New Roman" panose="02020603050405020304" pitchFamily="18" charset="0"/>
                <a:cs typeface="Times New Roman" panose="02020603050405020304" pitchFamily="18" charset="0"/>
              </a:rPr>
              <a:t>:</a:t>
            </a:r>
            <a:endParaRPr lang="fr-FR" sz="2400" b="1" dirty="0">
              <a:solidFill>
                <a:srgbClr val="0000FF"/>
              </a:solidFill>
              <a:latin typeface="Times New Roman" panose="02020603050405020304" pitchFamily="18" charset="0"/>
              <a:cs typeface="Times New Roman" panose="02020603050405020304" pitchFamily="18" charset="0"/>
            </a:endParaRPr>
          </a:p>
        </p:txBody>
      </p:sp>
      <p:graphicFrame>
        <p:nvGraphicFramePr>
          <p:cNvPr id="4" name="Tableau 3"/>
          <p:cNvGraphicFramePr>
            <a:graphicFrameLocks noGrp="1"/>
          </p:cNvGraphicFramePr>
          <p:nvPr>
            <p:extLst>
              <p:ext uri="{D42A27DB-BD31-4B8C-83A1-F6EECF244321}">
                <p14:modId xmlns:p14="http://schemas.microsoft.com/office/powerpoint/2010/main" val="1747109815"/>
              </p:ext>
            </p:extLst>
          </p:nvPr>
        </p:nvGraphicFramePr>
        <p:xfrm>
          <a:off x="519913" y="1556792"/>
          <a:ext cx="8229600" cy="2194560"/>
        </p:xfrm>
        <a:graphic>
          <a:graphicData uri="http://schemas.openxmlformats.org/drawingml/2006/table">
            <a:tbl>
              <a:tblPr>
                <a:tableStyleId>{5940675A-B579-460E-94D1-54222C63F5DA}</a:tableStyleId>
              </a:tblPr>
              <a:tblGrid>
                <a:gridCol w="2743200"/>
                <a:gridCol w="2743200"/>
                <a:gridCol w="2743200"/>
              </a:tblGrid>
              <a:tr h="0">
                <a:tc>
                  <a:txBody>
                    <a:bodyPr/>
                    <a:lstStyle/>
                    <a:p>
                      <a:pPr algn="ctr"/>
                      <a:r>
                        <a:rPr lang="fr-FR" b="1" dirty="0">
                          <a:latin typeface="Times New Roman" panose="02020603050405020304" pitchFamily="18" charset="0"/>
                          <a:cs typeface="Times New Roman" panose="02020603050405020304" pitchFamily="18" charset="0"/>
                        </a:rPr>
                        <a:t>Structure</a:t>
                      </a:r>
                    </a:p>
                  </a:txBody>
                  <a:tcPr anchor="ctr"/>
                </a:tc>
                <a:tc>
                  <a:txBody>
                    <a:bodyPr/>
                    <a:lstStyle/>
                    <a:p>
                      <a:pPr algn="ctr"/>
                      <a:r>
                        <a:rPr lang="fr-FR" b="1" dirty="0">
                          <a:latin typeface="Times New Roman" panose="02020603050405020304" pitchFamily="18" charset="0"/>
                          <a:cs typeface="Times New Roman" panose="02020603050405020304" pitchFamily="18" charset="0"/>
                        </a:rPr>
                        <a:t>IUPAC Name</a:t>
                      </a:r>
                    </a:p>
                  </a:txBody>
                  <a:tcPr anchor="ctr"/>
                </a:tc>
                <a:tc>
                  <a:txBody>
                    <a:bodyPr/>
                    <a:lstStyle/>
                    <a:p>
                      <a:pPr algn="ctr"/>
                      <a:r>
                        <a:rPr lang="fr-FR" b="1" dirty="0">
                          <a:latin typeface="Times New Roman" panose="02020603050405020304" pitchFamily="18" charset="0"/>
                          <a:cs typeface="Times New Roman" panose="02020603050405020304" pitchFamily="18" charset="0"/>
                        </a:rPr>
                        <a:t>Common Name</a:t>
                      </a:r>
                    </a:p>
                  </a:txBody>
                  <a:tcPr anchor="ctr"/>
                </a:tc>
              </a:tr>
              <a:tr h="0">
                <a:tc>
                  <a:txBody>
                    <a:bodyPr/>
                    <a:lstStyle/>
                    <a:p>
                      <a:pPr algn="ctr"/>
                      <a:r>
                        <a:rPr lang="fr-FR">
                          <a:latin typeface="Times New Roman" panose="02020603050405020304" pitchFamily="18" charset="0"/>
                          <a:cs typeface="Times New Roman" panose="02020603050405020304" pitchFamily="18" charset="0"/>
                        </a:rPr>
                        <a:t>CH₃COCH₃</a:t>
                      </a:r>
                    </a:p>
                  </a:txBody>
                  <a:tcPr anchor="ctr"/>
                </a:tc>
                <a:tc>
                  <a:txBody>
                    <a:bodyPr/>
                    <a:lstStyle/>
                    <a:p>
                      <a:pPr algn="ctr"/>
                      <a:r>
                        <a:rPr lang="fr-FR" dirty="0">
                          <a:latin typeface="Times New Roman" panose="02020603050405020304" pitchFamily="18" charset="0"/>
                          <a:cs typeface="Times New Roman" panose="02020603050405020304" pitchFamily="18" charset="0"/>
                        </a:rPr>
                        <a:t>Propanone</a:t>
                      </a:r>
                    </a:p>
                  </a:txBody>
                  <a:tcPr anchor="ctr"/>
                </a:tc>
                <a:tc>
                  <a:txBody>
                    <a:bodyPr/>
                    <a:lstStyle/>
                    <a:p>
                      <a:pPr algn="ctr"/>
                      <a:r>
                        <a:rPr lang="fr-FR" dirty="0" err="1">
                          <a:latin typeface="Times New Roman" panose="02020603050405020304" pitchFamily="18" charset="0"/>
                          <a:cs typeface="Times New Roman" panose="02020603050405020304" pitchFamily="18" charset="0"/>
                        </a:rPr>
                        <a:t>Acetone</a:t>
                      </a:r>
                      <a:endParaRPr lang="fr-FR"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a:latin typeface="Times New Roman" panose="02020603050405020304" pitchFamily="18" charset="0"/>
                          <a:cs typeface="Times New Roman" panose="02020603050405020304" pitchFamily="18" charset="0"/>
                        </a:rPr>
                        <a:t>CH₃COCH₂CH₃</a:t>
                      </a:r>
                    </a:p>
                  </a:txBody>
                  <a:tcPr anchor="ctr"/>
                </a:tc>
                <a:tc>
                  <a:txBody>
                    <a:bodyPr/>
                    <a:lstStyle/>
                    <a:p>
                      <a:pPr algn="ctr"/>
                      <a:r>
                        <a:rPr lang="fr-FR">
                          <a:latin typeface="Times New Roman" panose="02020603050405020304" pitchFamily="18" charset="0"/>
                          <a:cs typeface="Times New Roman" panose="02020603050405020304" pitchFamily="18" charset="0"/>
                        </a:rPr>
                        <a:t>Butan-2-one</a:t>
                      </a:r>
                    </a:p>
                  </a:txBody>
                  <a:tcPr anchor="ctr"/>
                </a:tc>
                <a:tc>
                  <a:txBody>
                    <a:bodyPr/>
                    <a:lstStyle/>
                    <a:p>
                      <a:pPr algn="ctr"/>
                      <a:r>
                        <a:rPr lang="fr-FR">
                          <a:latin typeface="Times New Roman" panose="02020603050405020304" pitchFamily="18" charset="0"/>
                          <a:cs typeface="Times New Roman" panose="02020603050405020304" pitchFamily="18" charset="0"/>
                        </a:rPr>
                        <a:t>Methyl ethyl ketone</a:t>
                      </a:r>
                    </a:p>
                  </a:txBody>
                  <a:tcPr anchor="ctr"/>
                </a:tc>
              </a:tr>
              <a:tr h="0">
                <a:tc>
                  <a:txBody>
                    <a:bodyPr/>
                    <a:lstStyle/>
                    <a:p>
                      <a:pPr algn="ctr"/>
                      <a:r>
                        <a:rPr lang="fr-FR">
                          <a:latin typeface="Times New Roman" panose="02020603050405020304" pitchFamily="18" charset="0"/>
                          <a:cs typeface="Times New Roman" panose="02020603050405020304" pitchFamily="18" charset="0"/>
                        </a:rPr>
                        <a:t>CH₃COCH₂CH₂CH₃</a:t>
                      </a:r>
                    </a:p>
                  </a:txBody>
                  <a:tcPr anchor="ctr"/>
                </a:tc>
                <a:tc>
                  <a:txBody>
                    <a:bodyPr/>
                    <a:lstStyle/>
                    <a:p>
                      <a:pPr algn="ctr"/>
                      <a:r>
                        <a:rPr lang="fr-FR">
                          <a:latin typeface="Times New Roman" panose="02020603050405020304" pitchFamily="18" charset="0"/>
                          <a:cs typeface="Times New Roman" panose="02020603050405020304" pitchFamily="18" charset="0"/>
                        </a:rPr>
                        <a:t>Pentan-2-one</a:t>
                      </a:r>
                    </a:p>
                  </a:txBody>
                  <a:tcPr anchor="ctr"/>
                </a:tc>
                <a:tc>
                  <a:txBody>
                    <a:bodyPr/>
                    <a:lstStyle/>
                    <a:p>
                      <a:pPr algn="ctr"/>
                      <a:r>
                        <a:rPr lang="fr-FR">
                          <a:latin typeface="Times New Roman" panose="02020603050405020304" pitchFamily="18" charset="0"/>
                          <a:cs typeface="Times New Roman" panose="02020603050405020304" pitchFamily="18" charset="0"/>
                        </a:rPr>
                        <a:t>Methyl propyl ketone</a:t>
                      </a:r>
                    </a:p>
                  </a:txBody>
                  <a:tcPr anchor="ctr"/>
                </a:tc>
              </a:tr>
              <a:tr h="0">
                <a:tc>
                  <a:txBody>
                    <a:bodyPr/>
                    <a:lstStyle/>
                    <a:p>
                      <a:pPr algn="ctr"/>
                      <a:r>
                        <a:rPr lang="fr-FR">
                          <a:latin typeface="Times New Roman" panose="02020603050405020304" pitchFamily="18" charset="0"/>
                          <a:cs typeface="Times New Roman" panose="02020603050405020304" pitchFamily="18" charset="0"/>
                        </a:rPr>
                        <a:t>CH₃CH₂COCH₂CH₃</a:t>
                      </a:r>
                    </a:p>
                  </a:txBody>
                  <a:tcPr anchor="ctr"/>
                </a:tc>
                <a:tc>
                  <a:txBody>
                    <a:bodyPr/>
                    <a:lstStyle/>
                    <a:p>
                      <a:pPr algn="ctr"/>
                      <a:r>
                        <a:rPr lang="fr-FR">
                          <a:latin typeface="Times New Roman" panose="02020603050405020304" pitchFamily="18" charset="0"/>
                          <a:cs typeface="Times New Roman" panose="02020603050405020304" pitchFamily="18" charset="0"/>
                        </a:rPr>
                        <a:t>Pentan-3-one</a:t>
                      </a:r>
                    </a:p>
                  </a:txBody>
                  <a:tcPr anchor="ctr"/>
                </a:tc>
                <a:tc>
                  <a:txBody>
                    <a:bodyPr/>
                    <a:lstStyle/>
                    <a:p>
                      <a:pPr algn="ctr"/>
                      <a:r>
                        <a:rPr lang="fr-FR">
                          <a:latin typeface="Times New Roman" panose="02020603050405020304" pitchFamily="18" charset="0"/>
                          <a:cs typeface="Times New Roman" panose="02020603050405020304" pitchFamily="18" charset="0"/>
                        </a:rPr>
                        <a:t>Diethyl ketone</a:t>
                      </a:r>
                    </a:p>
                  </a:txBody>
                  <a:tcPr anchor="ctr"/>
                </a:tc>
              </a:tr>
              <a:tr h="0">
                <a:tc>
                  <a:txBody>
                    <a:bodyPr/>
                    <a:lstStyle/>
                    <a:p>
                      <a:pPr algn="ctr"/>
                      <a:r>
                        <a:rPr lang="fr-FR">
                          <a:latin typeface="Times New Roman" panose="02020603050405020304" pitchFamily="18" charset="0"/>
                          <a:cs typeface="Times New Roman" panose="02020603050405020304" pitchFamily="18" charset="0"/>
                        </a:rPr>
                        <a:t>CH₃COCH₂CH₂CH₂CH₃</a:t>
                      </a:r>
                    </a:p>
                  </a:txBody>
                  <a:tcPr anchor="ctr"/>
                </a:tc>
                <a:tc>
                  <a:txBody>
                    <a:bodyPr/>
                    <a:lstStyle/>
                    <a:p>
                      <a:pPr algn="ctr"/>
                      <a:r>
                        <a:rPr lang="fr-FR">
                          <a:latin typeface="Times New Roman" panose="02020603050405020304" pitchFamily="18" charset="0"/>
                          <a:cs typeface="Times New Roman" panose="02020603050405020304" pitchFamily="18" charset="0"/>
                        </a:rPr>
                        <a:t>Hexan-2-one</a:t>
                      </a:r>
                    </a:p>
                  </a:txBody>
                  <a:tcPr anchor="ctr"/>
                </a:tc>
                <a:tc>
                  <a:txBody>
                    <a:bodyPr/>
                    <a:lstStyle/>
                    <a:p>
                      <a:pPr algn="ctr"/>
                      <a:r>
                        <a:rPr lang="fr-FR" dirty="0" err="1">
                          <a:latin typeface="Times New Roman" panose="02020603050405020304" pitchFamily="18" charset="0"/>
                          <a:cs typeface="Times New Roman" panose="02020603050405020304" pitchFamily="18" charset="0"/>
                        </a:rPr>
                        <a:t>Methyl</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butyl</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ketone</a:t>
                      </a:r>
                      <a:endParaRPr lang="fr-FR" dirty="0">
                        <a:latin typeface="Times New Roman" panose="02020603050405020304" pitchFamily="18" charset="0"/>
                        <a:cs typeface="Times New Roman" panose="02020603050405020304" pitchFamily="18" charset="0"/>
                      </a:endParaRPr>
                    </a:p>
                  </a:txBody>
                  <a:tcPr anchor="ctr"/>
                </a:tc>
              </a:tr>
            </a:tbl>
          </a:graphicData>
        </a:graphic>
      </p:graphicFrame>
      <p:sp>
        <p:nvSpPr>
          <p:cNvPr id="7" name="AutoShape 3" descr="Nomenclature of Aldehydes &amp; Ketones - Chemistry LibreTex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3317" name="Picture 5" descr="Nomenclature of Aldehydes &amp; Ketones - Chemistry LibreTex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08" t="54684" r="2845" b="7523"/>
          <a:stretch/>
        </p:blipFill>
        <p:spPr bwMode="auto">
          <a:xfrm>
            <a:off x="83556" y="4308106"/>
            <a:ext cx="8683485"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738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332655"/>
            <a:ext cx="8208912" cy="1200329"/>
          </a:xfrm>
          <a:prstGeom prst="rect">
            <a:avLst/>
          </a:prstGeom>
        </p:spPr>
        <p:txBody>
          <a:bodyPr wrap="square">
            <a:spAutoFit/>
          </a:bodyPr>
          <a:lstStyle/>
          <a:p>
            <a:r>
              <a:rPr lang="en-US" sz="2400" dirty="0" smtClean="0"/>
              <a:t>Organic chemistry specifically studies their </a:t>
            </a:r>
            <a:r>
              <a:rPr lang="en-US" sz="2400" b="1" dirty="0" smtClean="0">
                <a:solidFill>
                  <a:srgbClr val="FF0066"/>
                </a:solidFill>
              </a:rPr>
              <a:t>chemical structure</a:t>
            </a:r>
            <a:r>
              <a:rPr lang="en-US" sz="2400" dirty="0" smtClean="0"/>
              <a:t>, </a:t>
            </a:r>
            <a:r>
              <a:rPr lang="en-US" sz="2400" b="1" dirty="0" smtClean="0">
                <a:solidFill>
                  <a:srgbClr val="FF0066"/>
                </a:solidFill>
              </a:rPr>
              <a:t>properties</a:t>
            </a:r>
            <a:r>
              <a:rPr lang="en-US" sz="2400" dirty="0" smtClean="0"/>
              <a:t>, </a:t>
            </a:r>
            <a:r>
              <a:rPr lang="en-US" sz="2400" b="1" dirty="0" smtClean="0">
                <a:solidFill>
                  <a:srgbClr val="FF0066"/>
                </a:solidFill>
              </a:rPr>
              <a:t>characteristics</a:t>
            </a:r>
            <a:r>
              <a:rPr lang="en-US" sz="2400" dirty="0" smtClean="0"/>
              <a:t>, </a:t>
            </a:r>
            <a:r>
              <a:rPr lang="en-US" sz="2400" b="1" dirty="0" smtClean="0">
                <a:solidFill>
                  <a:srgbClr val="FF0066"/>
                </a:solidFill>
              </a:rPr>
              <a:t>chemical composition</a:t>
            </a:r>
            <a:r>
              <a:rPr lang="en-US" sz="2400" dirty="0" smtClean="0"/>
              <a:t>, </a:t>
            </a:r>
            <a:r>
              <a:rPr lang="en-US" sz="2400" b="1" dirty="0" smtClean="0">
                <a:solidFill>
                  <a:srgbClr val="FF0066"/>
                </a:solidFill>
              </a:rPr>
              <a:t>chemical reactions</a:t>
            </a:r>
            <a:r>
              <a:rPr lang="en-US" sz="2400" dirty="0" smtClean="0"/>
              <a:t>, and </a:t>
            </a:r>
            <a:r>
              <a:rPr lang="en-US" sz="2400" b="1" dirty="0" smtClean="0">
                <a:solidFill>
                  <a:srgbClr val="FF0066"/>
                </a:solidFill>
              </a:rPr>
              <a:t>preparation</a:t>
            </a:r>
            <a:r>
              <a:rPr lang="en-US" sz="2400" dirty="0" smtClean="0"/>
              <a:t>.</a:t>
            </a:r>
            <a:endParaRPr lang="en-US" sz="2400" b="1" dirty="0">
              <a:solidFill>
                <a:srgbClr val="00B050"/>
              </a:solidFill>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64" t="61886" r="21674" b="16013"/>
          <a:stretch/>
        </p:blipFill>
        <p:spPr bwMode="auto">
          <a:xfrm>
            <a:off x="7164288" y="5317138"/>
            <a:ext cx="1836335" cy="151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984" y="1988840"/>
            <a:ext cx="1609429" cy="1937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Pensées 2"/>
          <p:cNvSpPr/>
          <p:nvPr/>
        </p:nvSpPr>
        <p:spPr>
          <a:xfrm>
            <a:off x="5076056" y="1214229"/>
            <a:ext cx="4067944" cy="3127701"/>
          </a:xfrm>
          <a:prstGeom prst="cloudCallout">
            <a:avLst>
              <a:gd name="adj1" fmla="val -12004"/>
              <a:gd name="adj2" fmla="val -649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p:nvSpPr>
        <p:spPr>
          <a:xfrm>
            <a:off x="5340878" y="1630544"/>
            <a:ext cx="3240360" cy="2308324"/>
          </a:xfrm>
          <a:prstGeom prst="rect">
            <a:avLst/>
          </a:prstGeom>
        </p:spPr>
        <p:txBody>
          <a:bodyPr wrap="square">
            <a:spAutoFit/>
          </a:bodyPr>
          <a:lstStyle/>
          <a:p>
            <a:pPr algn="ctr"/>
            <a:r>
              <a:rPr lang="en-US" sz="2400" b="1" dirty="0" smtClean="0">
                <a:solidFill>
                  <a:schemeClr val="bg1"/>
                </a:solidFill>
              </a:rPr>
              <a:t>How atoms are arranged in the molecule (single, double, and triple bonds, molecular shapes)</a:t>
            </a:r>
            <a:endParaRPr lang="fr-FR" sz="2400" b="1" dirty="0">
              <a:solidFill>
                <a:schemeClr val="bg1"/>
              </a:solidFill>
            </a:endParaRPr>
          </a:p>
        </p:txBody>
      </p:sp>
      <p:sp>
        <p:nvSpPr>
          <p:cNvPr id="11" name="Pensées 10"/>
          <p:cNvSpPr/>
          <p:nvPr/>
        </p:nvSpPr>
        <p:spPr>
          <a:xfrm>
            <a:off x="-108520" y="1403483"/>
            <a:ext cx="4067944" cy="3127701"/>
          </a:xfrm>
          <a:prstGeom prst="cloudCallout">
            <a:avLst>
              <a:gd name="adj1" fmla="val -12004"/>
              <a:gd name="adj2" fmla="val -649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323528" y="1999876"/>
            <a:ext cx="3259994" cy="1938992"/>
          </a:xfrm>
          <a:prstGeom prst="rect">
            <a:avLst/>
          </a:prstGeom>
        </p:spPr>
        <p:txBody>
          <a:bodyPr wrap="square">
            <a:spAutoFit/>
          </a:bodyPr>
          <a:lstStyle/>
          <a:p>
            <a:pPr algn="ctr"/>
            <a:r>
              <a:rPr lang="en-US" sz="2400" b="1" dirty="0" smtClean="0">
                <a:solidFill>
                  <a:schemeClr val="bg1"/>
                </a:solidFill>
              </a:rPr>
              <a:t>How these molecules interact with their environment (solubility, boiling point, toxicity, etc.)</a:t>
            </a:r>
            <a:endParaRPr lang="fr-FR" sz="2400" b="1" dirty="0">
              <a:solidFill>
                <a:schemeClr val="bg1"/>
              </a:solidFill>
            </a:endParaRPr>
          </a:p>
        </p:txBody>
      </p:sp>
      <p:sp>
        <p:nvSpPr>
          <p:cNvPr id="13" name="Pensées 12"/>
          <p:cNvSpPr/>
          <p:nvPr/>
        </p:nvSpPr>
        <p:spPr>
          <a:xfrm>
            <a:off x="1549550" y="1532985"/>
            <a:ext cx="4246586" cy="3127701"/>
          </a:xfrm>
          <a:prstGeom prst="cloudCallout">
            <a:avLst>
              <a:gd name="adj1" fmla="val -12004"/>
              <a:gd name="adj2" fmla="val -649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What makes them unique (polar or non-polar, electrical conductivity, aromas, etc.).</a:t>
            </a:r>
            <a:endParaRPr lang="fr-FR" sz="2400" b="1" dirty="0">
              <a:solidFill>
                <a:schemeClr val="bg1"/>
              </a:solidFill>
            </a:endParaRPr>
          </a:p>
        </p:txBody>
      </p:sp>
      <p:sp>
        <p:nvSpPr>
          <p:cNvPr id="14" name="Pensées 13"/>
          <p:cNvSpPr/>
          <p:nvPr/>
        </p:nvSpPr>
        <p:spPr>
          <a:xfrm>
            <a:off x="3217585" y="3087876"/>
            <a:ext cx="4864870" cy="3411956"/>
          </a:xfrm>
          <a:prstGeom prst="cloudCallout">
            <a:avLst>
              <a:gd name="adj1" fmla="val -4621"/>
              <a:gd name="adj2" fmla="val -11257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smtClean="0"/>
          </a:p>
          <a:p>
            <a:pPr algn="ctr"/>
            <a:r>
              <a:rPr lang="en-US" sz="2400" b="1" dirty="0" smtClean="0"/>
              <a:t>Which elements compose them and in what proportions.</a:t>
            </a:r>
          </a:p>
          <a:p>
            <a:pPr algn="ctr"/>
            <a:r>
              <a:rPr lang="en-US" sz="2400" b="1" dirty="0" smtClean="0"/>
              <a:t>Example: Glucose (C₆H₁₂O₆) contains carbon, hydrogen, and oxygen.</a:t>
            </a:r>
          </a:p>
          <a:p>
            <a:pPr algn="ctr"/>
            <a:endParaRPr lang="en-US" sz="2400" b="1" dirty="0"/>
          </a:p>
        </p:txBody>
      </p:sp>
      <p:sp>
        <p:nvSpPr>
          <p:cNvPr id="15" name="Pensées 14"/>
          <p:cNvSpPr/>
          <p:nvPr/>
        </p:nvSpPr>
        <p:spPr>
          <a:xfrm>
            <a:off x="211186" y="3402889"/>
            <a:ext cx="6953102" cy="3411956"/>
          </a:xfrm>
          <a:prstGeom prst="cloudCallout">
            <a:avLst>
              <a:gd name="adj1" fmla="val -36574"/>
              <a:gd name="adj2" fmla="val -10875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smtClean="0"/>
          </a:p>
          <a:p>
            <a:endParaRPr lang="en-US" sz="2400" dirty="0" smtClean="0"/>
          </a:p>
          <a:p>
            <a:endParaRPr lang="en-US" sz="2400" dirty="0"/>
          </a:p>
          <a:p>
            <a:pPr algn="ctr"/>
            <a:r>
              <a:rPr lang="en-US" sz="2400" b="1" dirty="0" smtClean="0"/>
              <a:t>How they interact with other substances to form new products.</a:t>
            </a:r>
          </a:p>
          <a:p>
            <a:pPr algn="ctr"/>
            <a:r>
              <a:rPr lang="en-US" sz="2400" b="1" dirty="0" smtClean="0"/>
              <a:t>Example: The combustion of methane produces carbon dioxide and water </a:t>
            </a:r>
          </a:p>
          <a:p>
            <a:pPr algn="ctr"/>
            <a:r>
              <a:rPr lang="en-US" sz="2400" b="1" dirty="0" smtClean="0"/>
              <a:t>(CH₄ + 2 O₂ → CO₂ + 2 H₂O)</a:t>
            </a:r>
          </a:p>
          <a:p>
            <a:pPr algn="ctr"/>
            <a:endParaRPr lang="en-US" sz="2400" b="1" dirty="0" smtClean="0"/>
          </a:p>
          <a:p>
            <a:pPr algn="ctr"/>
            <a:endParaRPr lang="en-US" sz="2400" b="1" dirty="0"/>
          </a:p>
        </p:txBody>
      </p:sp>
      <p:sp>
        <p:nvSpPr>
          <p:cNvPr id="16" name="Pensées 15"/>
          <p:cNvSpPr/>
          <p:nvPr/>
        </p:nvSpPr>
        <p:spPr>
          <a:xfrm>
            <a:off x="2771800" y="3466287"/>
            <a:ext cx="6953102" cy="3411956"/>
          </a:xfrm>
          <a:prstGeom prst="cloudCallout">
            <a:avLst>
              <a:gd name="adj1" fmla="val -36574"/>
              <a:gd name="adj2" fmla="val -10875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smtClean="0"/>
          </a:p>
          <a:p>
            <a:endParaRPr lang="en-US" sz="2400" dirty="0" smtClean="0"/>
          </a:p>
          <a:p>
            <a:endParaRPr lang="en-US" sz="2400" dirty="0"/>
          </a:p>
          <a:p>
            <a:pPr algn="ctr"/>
            <a:r>
              <a:rPr lang="en-US" sz="2400" b="1" dirty="0" smtClean="0"/>
              <a:t>How they can be synthesized in the laboratory or extracted from natural sources.</a:t>
            </a:r>
          </a:p>
          <a:p>
            <a:pPr algn="ctr"/>
            <a:r>
              <a:rPr lang="en-US" sz="2400" b="1" dirty="0" smtClean="0"/>
              <a:t>Example: Aspirin is synthesized from salicylic acid and acetic anhydride.</a:t>
            </a:r>
          </a:p>
          <a:p>
            <a:pPr algn="ctr"/>
            <a:endParaRPr lang="en-US" sz="2400" b="1" dirty="0" smtClean="0"/>
          </a:p>
          <a:p>
            <a:pPr algn="ctr"/>
            <a:endParaRPr lang="en-US" sz="2400" b="1" dirty="0"/>
          </a:p>
        </p:txBody>
      </p:sp>
    </p:spTree>
    <p:extLst>
      <p:ext uri="{BB962C8B-B14F-4D97-AF65-F5344CB8AC3E}">
        <p14:creationId xmlns:p14="http://schemas.microsoft.com/office/powerpoint/2010/main" val="203714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9" grpId="1"/>
      <p:bldP spid="11" grpId="0" animBg="1"/>
      <p:bldP spid="11" grpId="1" animBg="1"/>
      <p:bldP spid="12" grpId="0"/>
      <p:bldP spid="12" grpId="1"/>
      <p:bldP spid="13" grpId="0" animBg="1"/>
      <p:bldP spid="13" grpId="1" animBg="1"/>
      <p:bldP spid="14" grpId="0" animBg="1"/>
      <p:bldP spid="14" grpId="1" animBg="1"/>
      <p:bldP spid="15" grpId="0" animBg="1"/>
      <p:bldP spid="15" grpId="1" animBg="1"/>
      <p:bldP spid="16" grpId="0" animBg="1"/>
      <p:bldP spid="1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1810111" cy="523220"/>
          </a:xfrm>
          <a:prstGeom prst="rect">
            <a:avLst/>
          </a:prstGeom>
        </p:spPr>
        <p:txBody>
          <a:bodyPr wrap="none">
            <a:spAutoFit/>
          </a:bodyPr>
          <a:lstStyle/>
          <a:p>
            <a:r>
              <a:rPr lang="en-US" sz="2800" b="1" dirty="0">
                <a:solidFill>
                  <a:srgbClr val="0000FF"/>
                </a:solidFill>
                <a:latin typeface="Times New Roman" panose="02020603050405020304" pitchFamily="18" charset="0"/>
                <a:cs typeface="Times New Roman" panose="02020603050405020304" pitchFamily="18" charset="0"/>
              </a:rPr>
              <a:t>4- Ketones</a:t>
            </a:r>
            <a:endParaRPr lang="fr-FR" sz="2800" dirty="0">
              <a:solidFill>
                <a:srgbClr val="0000FF"/>
              </a:solidFill>
            </a:endParaRPr>
          </a:p>
        </p:txBody>
      </p:sp>
      <p:sp>
        <p:nvSpPr>
          <p:cNvPr id="7" name="AutoShape 3" descr="Nomenclature of Aldehydes &amp; Ketones - Chemistry LibreTex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3" name="Tableau 2"/>
          <p:cNvGraphicFramePr>
            <a:graphicFrameLocks noGrp="1"/>
          </p:cNvGraphicFramePr>
          <p:nvPr>
            <p:extLst>
              <p:ext uri="{D42A27DB-BD31-4B8C-83A1-F6EECF244321}">
                <p14:modId xmlns:p14="http://schemas.microsoft.com/office/powerpoint/2010/main" val="3738033626"/>
              </p:ext>
            </p:extLst>
          </p:nvPr>
        </p:nvGraphicFramePr>
        <p:xfrm>
          <a:off x="155575" y="1340768"/>
          <a:ext cx="8833119" cy="2440490"/>
        </p:xfrm>
        <a:graphic>
          <a:graphicData uri="http://schemas.openxmlformats.org/drawingml/2006/table">
            <a:tbl>
              <a:tblPr>
                <a:tableStyleId>{5940675A-B579-460E-94D1-54222C63F5DA}</a:tableStyleId>
              </a:tblPr>
              <a:tblGrid>
                <a:gridCol w="2496415"/>
                <a:gridCol w="3110881"/>
                <a:gridCol w="3225823"/>
              </a:tblGrid>
              <a:tr h="502885">
                <a:tc>
                  <a:txBody>
                    <a:bodyPr/>
                    <a:lstStyle/>
                    <a:p>
                      <a:pPr algn="ctr"/>
                      <a:r>
                        <a:rPr lang="fr-FR" sz="1800" b="1" dirty="0" err="1">
                          <a:solidFill>
                            <a:srgbClr val="0000FF"/>
                          </a:solidFill>
                          <a:latin typeface="Times New Roman" panose="02020603050405020304" pitchFamily="18" charset="0"/>
                          <a:cs typeface="Times New Roman" panose="02020603050405020304" pitchFamily="18" charset="0"/>
                        </a:rPr>
                        <a:t>Feature</a:t>
                      </a:r>
                      <a:endParaRPr lang="fr-FR" sz="1800" b="1" dirty="0">
                        <a:solidFill>
                          <a:srgbClr val="0000FF"/>
                        </a:solidFill>
                        <a:latin typeface="Times New Roman" panose="02020603050405020304" pitchFamily="18" charset="0"/>
                        <a:cs typeface="Times New Roman" panose="02020603050405020304" pitchFamily="18" charset="0"/>
                      </a:endParaRPr>
                    </a:p>
                  </a:txBody>
                  <a:tcPr marL="71841" marR="71841" marT="35920" marB="35920" anchor="ctr"/>
                </a:tc>
                <a:tc>
                  <a:txBody>
                    <a:bodyPr/>
                    <a:lstStyle/>
                    <a:p>
                      <a:pPr algn="ctr"/>
                      <a:r>
                        <a:rPr lang="fr-FR" sz="1800" b="1" dirty="0" err="1">
                          <a:solidFill>
                            <a:srgbClr val="0000FF"/>
                          </a:solidFill>
                          <a:latin typeface="Times New Roman" panose="02020603050405020304" pitchFamily="18" charset="0"/>
                          <a:cs typeface="Times New Roman" panose="02020603050405020304" pitchFamily="18" charset="0"/>
                        </a:rPr>
                        <a:t>Aldehydes</a:t>
                      </a:r>
                      <a:r>
                        <a:rPr lang="fr-FR" sz="1800" b="1" dirty="0">
                          <a:solidFill>
                            <a:srgbClr val="0000FF"/>
                          </a:solidFill>
                          <a:latin typeface="Times New Roman" panose="02020603050405020304" pitchFamily="18" charset="0"/>
                          <a:cs typeface="Times New Roman" panose="02020603050405020304" pitchFamily="18" charset="0"/>
                        </a:rPr>
                        <a:t> (-CHO)</a:t>
                      </a:r>
                    </a:p>
                  </a:txBody>
                  <a:tcPr marL="71841" marR="71841" marT="35920" marB="35920" anchor="ctr"/>
                </a:tc>
                <a:tc>
                  <a:txBody>
                    <a:bodyPr/>
                    <a:lstStyle/>
                    <a:p>
                      <a:pPr algn="ctr"/>
                      <a:r>
                        <a:rPr lang="en-US" sz="1800" b="1" dirty="0">
                          <a:solidFill>
                            <a:srgbClr val="0000FF"/>
                          </a:solidFill>
                          <a:latin typeface="Times New Roman" panose="02020603050405020304" pitchFamily="18" charset="0"/>
                          <a:cs typeface="Times New Roman" panose="02020603050405020304" pitchFamily="18" charset="0"/>
                        </a:rPr>
                        <a:t>Ketones (-CO- within a chain)</a:t>
                      </a:r>
                    </a:p>
                  </a:txBody>
                  <a:tcPr marL="71841" marR="71841" marT="35920" marB="35920" anchor="ctr"/>
                </a:tc>
              </a:tr>
              <a:tr h="502885">
                <a:tc>
                  <a:txBody>
                    <a:bodyPr/>
                    <a:lstStyle/>
                    <a:p>
                      <a:pPr algn="ctr"/>
                      <a:r>
                        <a:rPr lang="fr-FR" sz="1600" dirty="0" err="1">
                          <a:latin typeface="Times New Roman" panose="02020603050405020304" pitchFamily="18" charset="0"/>
                          <a:cs typeface="Times New Roman" panose="02020603050405020304" pitchFamily="18" charset="0"/>
                        </a:rPr>
                        <a:t>Functional</a:t>
                      </a:r>
                      <a:r>
                        <a:rPr lang="fr-FR" sz="1600" dirty="0">
                          <a:latin typeface="Times New Roman" panose="02020603050405020304" pitchFamily="18" charset="0"/>
                          <a:cs typeface="Times New Roman" panose="02020603050405020304" pitchFamily="18" charset="0"/>
                        </a:rPr>
                        <a:t> Group</a:t>
                      </a:r>
                    </a:p>
                  </a:txBody>
                  <a:tcPr marL="71841" marR="71841" marT="35920" marB="35920" anchor="ctr"/>
                </a:tc>
                <a:tc>
                  <a:txBody>
                    <a:bodyPr/>
                    <a:lstStyle/>
                    <a:p>
                      <a:pPr algn="ctr"/>
                      <a:r>
                        <a:rPr lang="en-US" sz="1600" dirty="0">
                          <a:latin typeface="Times New Roman" panose="02020603050405020304" pitchFamily="18" charset="0"/>
                          <a:cs typeface="Times New Roman" panose="02020603050405020304" pitchFamily="18" charset="0"/>
                        </a:rPr>
                        <a:t>-CHO </a:t>
                      </a:r>
                      <a:endParaRPr lang="en-US" sz="1600"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carbonyl at the end of the chain)</a:t>
                      </a:r>
                    </a:p>
                  </a:txBody>
                  <a:tcPr marL="71841" marR="71841" marT="35920" marB="35920" anchor="ctr"/>
                </a:tc>
                <a:tc>
                  <a:txBody>
                    <a:bodyPr/>
                    <a:lstStyle/>
                    <a:p>
                      <a:pPr algn="ctr"/>
                      <a:r>
                        <a:rPr lang="en-US" sz="1600" dirty="0">
                          <a:latin typeface="Times New Roman" panose="02020603050405020304" pitchFamily="18" charset="0"/>
                          <a:cs typeface="Times New Roman" panose="02020603050405020304" pitchFamily="18" charset="0"/>
                        </a:rPr>
                        <a:t>-CO- </a:t>
                      </a:r>
                      <a:endParaRPr lang="en-US" sz="1600" dirty="0" smtClean="0">
                        <a:latin typeface="Times New Roman" panose="02020603050405020304" pitchFamily="18" charset="0"/>
                        <a:cs typeface="Times New Roman" panose="02020603050405020304" pitchFamily="18" charset="0"/>
                      </a:endParaRPr>
                    </a:p>
                    <a:p>
                      <a:pPr algn="ctr"/>
                      <a:r>
                        <a:rPr lang="en-US" sz="1600" dirty="0" smtClean="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carbonyl in the middle of the chain)</a:t>
                      </a:r>
                    </a:p>
                  </a:txBody>
                  <a:tcPr marL="71841" marR="71841" marT="35920" marB="35920" anchor="ctr"/>
                </a:tc>
              </a:tr>
              <a:tr h="287363">
                <a:tc>
                  <a:txBody>
                    <a:bodyPr/>
                    <a:lstStyle/>
                    <a:p>
                      <a:pPr algn="ctr"/>
                      <a:r>
                        <a:rPr lang="fr-FR" sz="1600">
                          <a:latin typeface="Times New Roman" panose="02020603050405020304" pitchFamily="18" charset="0"/>
                          <a:cs typeface="Times New Roman" panose="02020603050405020304" pitchFamily="18" charset="0"/>
                        </a:rPr>
                        <a:t>General Formula</a:t>
                      </a:r>
                    </a:p>
                  </a:txBody>
                  <a:tcPr marL="71841" marR="71841" marT="35920" marB="35920" anchor="ctr"/>
                </a:tc>
                <a:tc>
                  <a:txBody>
                    <a:bodyPr/>
                    <a:lstStyle/>
                    <a:p>
                      <a:pPr algn="ctr"/>
                      <a:r>
                        <a:rPr lang="fr-FR" sz="1600">
                          <a:latin typeface="Times New Roman" panose="02020603050405020304" pitchFamily="18" charset="0"/>
                          <a:cs typeface="Times New Roman" panose="02020603050405020304" pitchFamily="18" charset="0"/>
                        </a:rPr>
                        <a:t>R-CHO</a:t>
                      </a:r>
                    </a:p>
                  </a:txBody>
                  <a:tcPr marL="71841" marR="71841" marT="35920" marB="35920" anchor="ctr"/>
                </a:tc>
                <a:tc>
                  <a:txBody>
                    <a:bodyPr/>
                    <a:lstStyle/>
                    <a:p>
                      <a:pPr algn="ctr"/>
                      <a:r>
                        <a:rPr lang="fr-FR" sz="1600">
                          <a:latin typeface="Times New Roman" panose="02020603050405020304" pitchFamily="18" charset="0"/>
                          <a:cs typeface="Times New Roman" panose="02020603050405020304" pitchFamily="18" charset="0"/>
                        </a:rPr>
                        <a:t>R-CO-R'</a:t>
                      </a:r>
                    </a:p>
                  </a:txBody>
                  <a:tcPr marL="71841" marR="71841" marT="35920" marB="35920" anchor="ctr"/>
                </a:tc>
              </a:tr>
              <a:tr h="502885">
                <a:tc>
                  <a:txBody>
                    <a:bodyPr/>
                    <a:lstStyle/>
                    <a:p>
                      <a:pPr algn="ctr"/>
                      <a:r>
                        <a:rPr lang="fr-FR" sz="1600">
                          <a:latin typeface="Times New Roman" panose="02020603050405020304" pitchFamily="18" charset="0"/>
                          <a:cs typeface="Times New Roman" panose="02020603050405020304" pitchFamily="18" charset="0"/>
                        </a:rPr>
                        <a:t>Position of the Carbonyl</a:t>
                      </a:r>
                    </a:p>
                  </a:txBody>
                  <a:tcPr marL="71841" marR="71841" marT="35920" marB="35920" anchor="ctr"/>
                </a:tc>
                <a:tc>
                  <a:txBody>
                    <a:bodyPr/>
                    <a:lstStyle/>
                    <a:p>
                      <a:pPr algn="ctr"/>
                      <a:r>
                        <a:rPr lang="en-US" sz="1600">
                          <a:latin typeface="Times New Roman" panose="02020603050405020304" pitchFamily="18" charset="0"/>
                          <a:cs typeface="Times New Roman" panose="02020603050405020304" pitchFamily="18" charset="0"/>
                        </a:rPr>
                        <a:t>Always at the end of the carbon chain</a:t>
                      </a:r>
                    </a:p>
                  </a:txBody>
                  <a:tcPr marL="71841" marR="71841" marT="35920" marB="35920" anchor="ctr"/>
                </a:tc>
                <a:tc>
                  <a:txBody>
                    <a:bodyPr/>
                    <a:lstStyle/>
                    <a:p>
                      <a:pPr algn="ctr"/>
                      <a:r>
                        <a:rPr lang="en-US" sz="1600">
                          <a:latin typeface="Times New Roman" panose="02020603050405020304" pitchFamily="18" charset="0"/>
                          <a:cs typeface="Times New Roman" panose="02020603050405020304" pitchFamily="18" charset="0"/>
                        </a:rPr>
                        <a:t>Always within the carbon chain</a:t>
                      </a:r>
                    </a:p>
                  </a:txBody>
                  <a:tcPr marL="71841" marR="71841" marT="35920" marB="35920" anchor="ctr"/>
                </a:tc>
              </a:tr>
              <a:tr h="502885">
                <a:tc>
                  <a:txBody>
                    <a:bodyPr/>
                    <a:lstStyle/>
                    <a:p>
                      <a:pPr algn="ctr"/>
                      <a:r>
                        <a:rPr lang="fr-FR" sz="1600">
                          <a:latin typeface="Times New Roman" panose="02020603050405020304" pitchFamily="18" charset="0"/>
                          <a:cs typeface="Times New Roman" panose="02020603050405020304" pitchFamily="18" charset="0"/>
                        </a:rPr>
                        <a:t>Suffix (IUPAC Name)</a:t>
                      </a:r>
                    </a:p>
                  </a:txBody>
                  <a:tcPr marL="71841" marR="71841" marT="35920" marB="35920" anchor="ctr"/>
                </a:tc>
                <a:tc>
                  <a:txBody>
                    <a:bodyPr/>
                    <a:lstStyle/>
                    <a:p>
                      <a:pPr algn="ctr"/>
                      <a:r>
                        <a:rPr lang="fr-FR" sz="1600" dirty="0">
                          <a:latin typeface="Times New Roman" panose="02020603050405020304" pitchFamily="18" charset="0"/>
                          <a:cs typeface="Times New Roman" panose="02020603050405020304" pitchFamily="18" charset="0"/>
                        </a:rPr>
                        <a:t>"-al" (</a:t>
                      </a:r>
                      <a:r>
                        <a:rPr lang="fr-FR" sz="1600" dirty="0" err="1">
                          <a:latin typeface="Times New Roman" panose="02020603050405020304" pitchFamily="18" charset="0"/>
                          <a:cs typeface="Times New Roman" panose="02020603050405020304" pitchFamily="18" charset="0"/>
                        </a:rPr>
                        <a:t>e.g</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methanal</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rPr>
                        <a:t>ethanal</a:t>
                      </a:r>
                      <a:r>
                        <a:rPr lang="fr-FR" sz="1600" dirty="0">
                          <a:latin typeface="Times New Roman" panose="02020603050405020304" pitchFamily="18" charset="0"/>
                          <a:cs typeface="Times New Roman" panose="02020603050405020304" pitchFamily="18" charset="0"/>
                        </a:rPr>
                        <a:t>)</a:t>
                      </a:r>
                    </a:p>
                  </a:txBody>
                  <a:tcPr marL="71841" marR="71841" marT="35920" marB="35920" anchor="ctr"/>
                </a:tc>
                <a:tc>
                  <a:txBody>
                    <a:bodyPr/>
                    <a:lstStyle/>
                    <a:p>
                      <a:pPr algn="ctr"/>
                      <a:r>
                        <a:rPr lang="fr-FR" sz="1600" dirty="0">
                          <a:latin typeface="Times New Roman" panose="02020603050405020304" pitchFamily="18" charset="0"/>
                          <a:cs typeface="Times New Roman" panose="02020603050405020304" pitchFamily="18" charset="0"/>
                        </a:rPr>
                        <a:t>"-one" (</a:t>
                      </a:r>
                      <a:r>
                        <a:rPr lang="fr-FR" sz="1600" dirty="0" err="1">
                          <a:latin typeface="Times New Roman" panose="02020603050405020304" pitchFamily="18" charset="0"/>
                          <a:cs typeface="Times New Roman" panose="02020603050405020304" pitchFamily="18" charset="0"/>
                        </a:rPr>
                        <a:t>e.g</a:t>
                      </a:r>
                      <a:r>
                        <a:rPr lang="fr-FR" sz="1600" dirty="0">
                          <a:latin typeface="Times New Roman" panose="02020603050405020304" pitchFamily="18" charset="0"/>
                          <a:cs typeface="Times New Roman" panose="02020603050405020304" pitchFamily="18" charset="0"/>
                        </a:rPr>
                        <a:t>., propanone, </a:t>
                      </a:r>
                      <a:r>
                        <a:rPr lang="fr-FR" sz="1600" dirty="0" err="1">
                          <a:latin typeface="Times New Roman" panose="02020603050405020304" pitchFamily="18" charset="0"/>
                          <a:cs typeface="Times New Roman" panose="02020603050405020304" pitchFamily="18" charset="0"/>
                        </a:rPr>
                        <a:t>butanone</a:t>
                      </a:r>
                      <a:r>
                        <a:rPr lang="fr-FR" sz="1600" dirty="0">
                          <a:latin typeface="Times New Roman" panose="02020603050405020304" pitchFamily="18" charset="0"/>
                          <a:cs typeface="Times New Roman" panose="02020603050405020304" pitchFamily="18" charset="0"/>
                        </a:rPr>
                        <a:t>)</a:t>
                      </a:r>
                    </a:p>
                  </a:txBody>
                  <a:tcPr marL="71841" marR="71841" marT="35920" marB="35920" anchor="ctr"/>
                </a:tc>
              </a:tr>
            </a:tbl>
          </a:graphicData>
        </a:graphic>
      </p:graphicFrame>
      <p:pic>
        <p:nvPicPr>
          <p:cNvPr id="1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083" t="33175" r="8126" b="42222"/>
          <a:stretch/>
        </p:blipFill>
        <p:spPr bwMode="auto">
          <a:xfrm>
            <a:off x="615971" y="4149080"/>
            <a:ext cx="7848872" cy="1192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Ellipse 13"/>
          <p:cNvSpPr/>
          <p:nvPr/>
        </p:nvSpPr>
        <p:spPr>
          <a:xfrm>
            <a:off x="307975" y="4149080"/>
            <a:ext cx="1066800" cy="105365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5292080" y="4071660"/>
            <a:ext cx="1066800" cy="119290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051720" y="4150398"/>
            <a:ext cx="1433406" cy="461665"/>
          </a:xfrm>
          <a:prstGeom prst="rect">
            <a:avLst/>
          </a:prstGeom>
        </p:spPr>
        <p:txBody>
          <a:bodyPr wrap="none">
            <a:spAutoFit/>
          </a:bodyPr>
          <a:lstStyle/>
          <a:p>
            <a:r>
              <a:rPr lang="fr-FR" sz="2400" b="1" dirty="0" err="1">
                <a:solidFill>
                  <a:srgbClr val="0000FF"/>
                </a:solidFill>
                <a:latin typeface="Times New Roman" panose="02020603050405020304" pitchFamily="18" charset="0"/>
                <a:cs typeface="Times New Roman" panose="02020603050405020304" pitchFamily="18" charset="0"/>
              </a:rPr>
              <a:t>Al</a:t>
            </a:r>
            <a:r>
              <a:rPr lang="fr-FR" sz="2400" b="1" dirty="0" err="1">
                <a:latin typeface="Times New Roman" panose="02020603050405020304" pitchFamily="18" charset="0"/>
                <a:cs typeface="Times New Roman" panose="02020603050405020304" pitchFamily="18" charset="0"/>
              </a:rPr>
              <a:t>dehyde</a:t>
            </a:r>
            <a:endParaRPr lang="fr-FR" sz="2400" dirty="0"/>
          </a:p>
        </p:txBody>
      </p:sp>
      <p:sp>
        <p:nvSpPr>
          <p:cNvPr id="17" name="Rectangle 16"/>
          <p:cNvSpPr/>
          <p:nvPr/>
        </p:nvSpPr>
        <p:spPr>
          <a:xfrm>
            <a:off x="6667663" y="4149471"/>
            <a:ext cx="1281120"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Ket</a:t>
            </a:r>
            <a:r>
              <a:rPr lang="en-US" sz="2800" b="1" dirty="0">
                <a:solidFill>
                  <a:srgbClr val="00B050"/>
                </a:solidFill>
                <a:latin typeface="Times New Roman" panose="02020603050405020304" pitchFamily="18" charset="0"/>
                <a:cs typeface="Times New Roman" panose="02020603050405020304" pitchFamily="18" charset="0"/>
              </a:rPr>
              <a:t>one</a:t>
            </a:r>
            <a:endParaRPr lang="fr-FR" dirty="0">
              <a:solidFill>
                <a:srgbClr val="00B050"/>
              </a:solidFill>
            </a:endParaRPr>
          </a:p>
        </p:txBody>
      </p:sp>
      <p:pic>
        <p:nvPicPr>
          <p:cNvPr id="14340"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2873" t="55238" r="4732" b="24136"/>
          <a:stretch/>
        </p:blipFill>
        <p:spPr bwMode="auto">
          <a:xfrm>
            <a:off x="393137" y="5367810"/>
            <a:ext cx="8259634" cy="1037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5330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9" name="Groupe 8"/>
          <p:cNvGrpSpPr/>
          <p:nvPr/>
        </p:nvGrpSpPr>
        <p:grpSpPr>
          <a:xfrm>
            <a:off x="26945" y="589733"/>
            <a:ext cx="9117055" cy="648072"/>
            <a:chOff x="26945" y="368660"/>
            <a:chExt cx="9117055" cy="648072"/>
          </a:xfrm>
        </p:grpSpPr>
        <p:cxnSp>
          <p:nvCxnSpPr>
            <p:cNvPr id="10" name="Connecteur droit 9"/>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475656" y="116631"/>
            <a:ext cx="1711751"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5- Amides</a:t>
            </a:r>
            <a:endParaRPr lang="fr-FR" sz="2800" dirty="0">
              <a:solidFill>
                <a:srgbClr val="0000FF"/>
              </a:solidFill>
            </a:endParaRPr>
          </a:p>
        </p:txBody>
      </p:sp>
      <p:sp>
        <p:nvSpPr>
          <p:cNvPr id="4" name="Rectangle 3"/>
          <p:cNvSpPr/>
          <p:nvPr/>
        </p:nvSpPr>
        <p:spPr>
          <a:xfrm>
            <a:off x="863588" y="769753"/>
            <a:ext cx="7994929" cy="830997"/>
          </a:xfrm>
          <a:prstGeom prst="rect">
            <a:avLst/>
          </a:prstGeom>
        </p:spPr>
        <p:txBody>
          <a:bodyPr wrap="square">
            <a:spAutoFit/>
          </a:bodyPr>
          <a:lstStyle/>
          <a:p>
            <a:r>
              <a:rPr lang="en-US" sz="2400" dirty="0"/>
              <a:t>Amides are organic compounds containing the </a:t>
            </a:r>
            <a:r>
              <a:rPr lang="en-US" sz="2400" b="1" dirty="0"/>
              <a:t>-CONH₂ functional group</a:t>
            </a:r>
            <a:r>
              <a:rPr lang="en-US" sz="2400" dirty="0"/>
              <a:t>. </a:t>
            </a:r>
          </a:p>
        </p:txBody>
      </p:sp>
      <p:sp>
        <p:nvSpPr>
          <p:cNvPr id="7" name="Rectangle 6"/>
          <p:cNvSpPr/>
          <p:nvPr/>
        </p:nvSpPr>
        <p:spPr>
          <a:xfrm>
            <a:off x="1250885" y="1897405"/>
            <a:ext cx="5189241" cy="523220"/>
          </a:xfrm>
          <a:prstGeom prst="rect">
            <a:avLst/>
          </a:prstGeom>
        </p:spPr>
        <p:txBody>
          <a:bodyPr wrap="none">
            <a:spAutoFit/>
          </a:bodyPr>
          <a:lstStyle/>
          <a:p>
            <a:pPr algn="just"/>
            <a:r>
              <a:rPr lang="en-US" sz="2800" dirty="0">
                <a:latin typeface="Times New Roman" panose="02020603050405020304" pitchFamily="18" charset="0"/>
                <a:cs typeface="Times New Roman" panose="02020603050405020304" pitchFamily="18" charset="0"/>
              </a:rPr>
              <a:t>Their general formula :</a:t>
            </a:r>
            <a:r>
              <a:rPr lang="en-US" sz="2800" dirty="0" smtClean="0">
                <a:latin typeface="Times New Roman" panose="02020603050405020304" pitchFamily="18" charset="0"/>
                <a:cs typeface="Times New Roman" panose="02020603050405020304" pitchFamily="18" charset="0"/>
              </a:rPr>
              <a:t> </a:t>
            </a:r>
            <a:r>
              <a:rPr lang="en-US" sz="2800" b="1" dirty="0" smtClean="0">
                <a:solidFill>
                  <a:srgbClr val="0000FF"/>
                </a:solidFill>
                <a:latin typeface="Times New Roman" panose="02020603050405020304" pitchFamily="18" charset="0"/>
                <a:cs typeface="Times New Roman" panose="02020603050405020304" pitchFamily="18" charset="0"/>
              </a:rPr>
              <a:t>R-CONH₂</a:t>
            </a:r>
            <a:endParaRPr lang="en-US" sz="2800" dirty="0">
              <a:solidFill>
                <a:srgbClr val="0000FF"/>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93420" y="3296365"/>
            <a:ext cx="9050580" cy="2800767"/>
          </a:xfrm>
          <a:prstGeom prst="rect">
            <a:avLst/>
          </a:prstGeom>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IUPAC Naming Rules for </a:t>
            </a:r>
            <a:r>
              <a:rPr lang="en-US" sz="2400" b="1" dirty="0" smtClean="0">
                <a:latin typeface="Times New Roman" panose="02020603050405020304" pitchFamily="18" charset="0"/>
                <a:cs typeface="Times New Roman" panose="02020603050405020304" pitchFamily="18" charset="0"/>
              </a:rPr>
              <a:t>Amides</a:t>
            </a:r>
          </a:p>
          <a:p>
            <a:pPr marL="457200" indent="-457200" algn="just">
              <a:buFont typeface="+mj-lt"/>
              <a:buAutoNum type="arabicPeriod"/>
            </a:pPr>
            <a:r>
              <a:rPr lang="en-US" sz="2000" b="1" dirty="0">
                <a:solidFill>
                  <a:srgbClr val="00B050"/>
                </a:solidFill>
              </a:rPr>
              <a:t>Identify the longest carbon chain</a:t>
            </a:r>
            <a:r>
              <a:rPr lang="en-US" sz="2000" dirty="0">
                <a:solidFill>
                  <a:srgbClr val="00B050"/>
                </a:solidFill>
              </a:rPr>
              <a:t> </a:t>
            </a:r>
            <a:r>
              <a:rPr lang="en-US" sz="2000" dirty="0"/>
              <a:t>containing the </a:t>
            </a:r>
            <a:r>
              <a:rPr lang="en-US" sz="2000" b="1" dirty="0">
                <a:solidFill>
                  <a:srgbClr val="00B050"/>
                </a:solidFill>
              </a:rPr>
              <a:t>amide (-CONH₂) group</a:t>
            </a:r>
            <a:r>
              <a:rPr lang="en-US" sz="2000" dirty="0" smtClean="0">
                <a:solidFill>
                  <a:srgbClr val="00B050"/>
                </a:solidFill>
              </a:rPr>
              <a:t>.</a:t>
            </a:r>
          </a:p>
          <a:p>
            <a:pPr marL="457200" indent="-457200" algn="just">
              <a:buFont typeface="+mj-lt"/>
              <a:buAutoNum type="arabicPeriod"/>
            </a:pPr>
            <a:r>
              <a:rPr lang="en-US" sz="2000" dirty="0" smtClean="0">
                <a:solidFill>
                  <a:srgbClr val="00B050"/>
                </a:solidFill>
              </a:rPr>
              <a:t> </a:t>
            </a:r>
            <a:r>
              <a:rPr lang="en-US" sz="2000" b="1" dirty="0">
                <a:solidFill>
                  <a:srgbClr val="00B050"/>
                </a:solidFill>
              </a:rPr>
              <a:t>Replace the</a:t>
            </a:r>
            <a:r>
              <a:rPr lang="en-US" sz="2000" b="1" dirty="0"/>
              <a:t> </a:t>
            </a:r>
            <a:r>
              <a:rPr lang="en-US" sz="2000" b="1" dirty="0">
                <a:solidFill>
                  <a:srgbClr val="0000FF"/>
                </a:solidFill>
              </a:rPr>
              <a:t>"-</a:t>
            </a:r>
            <a:r>
              <a:rPr lang="en-US" sz="2000" b="1" dirty="0" err="1">
                <a:solidFill>
                  <a:srgbClr val="0000FF"/>
                </a:solidFill>
              </a:rPr>
              <a:t>oic</a:t>
            </a:r>
            <a:r>
              <a:rPr lang="en-US" sz="2000" b="1" dirty="0">
                <a:solidFill>
                  <a:srgbClr val="0000FF"/>
                </a:solidFill>
              </a:rPr>
              <a:t> acid</a:t>
            </a:r>
            <a:r>
              <a:rPr lang="en-US" sz="2000" b="1" dirty="0"/>
              <a:t>" </a:t>
            </a:r>
            <a:r>
              <a:rPr lang="en-US" sz="2000" b="1" dirty="0">
                <a:solidFill>
                  <a:srgbClr val="00B050"/>
                </a:solidFill>
              </a:rPr>
              <a:t>of the corresponding carboxylic acid name</a:t>
            </a:r>
            <a:r>
              <a:rPr lang="en-US" sz="2000" dirty="0"/>
              <a:t> with </a:t>
            </a:r>
            <a:r>
              <a:rPr lang="en-US" sz="2000" b="1" dirty="0"/>
              <a:t>"-</a:t>
            </a:r>
            <a:r>
              <a:rPr lang="en-US" sz="2000" b="1" dirty="0">
                <a:solidFill>
                  <a:srgbClr val="0000FF"/>
                </a:solidFill>
              </a:rPr>
              <a:t>amide</a:t>
            </a:r>
            <a:r>
              <a:rPr lang="en-US" sz="2000" b="1" dirty="0"/>
              <a:t>"</a:t>
            </a:r>
            <a:r>
              <a:rPr lang="en-US" sz="2000" dirty="0"/>
              <a:t>. </a:t>
            </a:r>
            <a:endParaRPr lang="en-US" sz="2000" dirty="0" smtClean="0"/>
          </a:p>
          <a:p>
            <a:pPr marL="457200" indent="-457200" algn="just">
              <a:buFont typeface="+mj-lt"/>
              <a:buAutoNum type="arabicPeriod"/>
            </a:pPr>
            <a:r>
              <a:rPr lang="en-US" sz="2000" dirty="0" smtClean="0"/>
              <a:t>Example</a:t>
            </a:r>
            <a:r>
              <a:rPr lang="en-US" sz="2000" dirty="0"/>
              <a:t>: Ethanoic acid (</a:t>
            </a:r>
            <a:r>
              <a:rPr lang="en-US" sz="2000" b="1" dirty="0"/>
              <a:t>ethanoic acid</a:t>
            </a:r>
            <a:r>
              <a:rPr lang="en-US" sz="2000" dirty="0"/>
              <a:t>) → </a:t>
            </a:r>
            <a:r>
              <a:rPr lang="en-US" sz="2000" b="1" dirty="0" err="1"/>
              <a:t>ethanamide</a:t>
            </a:r>
            <a:r>
              <a:rPr lang="en-US" sz="2000" dirty="0"/>
              <a:t>.</a:t>
            </a:r>
          </a:p>
          <a:p>
            <a:pPr marL="457200" indent="-457200" algn="just">
              <a:buFont typeface="+mj-lt"/>
              <a:buAutoNum type="arabicPeriod"/>
            </a:pPr>
            <a:r>
              <a:rPr lang="en-US" sz="2000" dirty="0">
                <a:solidFill>
                  <a:srgbClr val="00B050"/>
                </a:solidFill>
              </a:rPr>
              <a:t>The </a:t>
            </a:r>
            <a:r>
              <a:rPr lang="en-US" sz="2000" b="1" dirty="0">
                <a:solidFill>
                  <a:srgbClr val="00B050"/>
                </a:solidFill>
              </a:rPr>
              <a:t>amide group is always at position 1</a:t>
            </a:r>
            <a:r>
              <a:rPr lang="en-US" sz="2000" dirty="0">
                <a:solidFill>
                  <a:srgbClr val="00B050"/>
                </a:solidFill>
              </a:rPr>
              <a:t>, so numbering is not needed. </a:t>
            </a:r>
            <a:endParaRPr lang="en-US" sz="2000" dirty="0" smtClean="0">
              <a:solidFill>
                <a:srgbClr val="00B050"/>
              </a:solidFill>
            </a:endParaRPr>
          </a:p>
          <a:p>
            <a:pPr marL="457200" indent="-457200" algn="just">
              <a:buFont typeface="+mj-lt"/>
              <a:buAutoNum type="arabicPeriod"/>
            </a:pPr>
            <a:r>
              <a:rPr lang="en-US" sz="2000" dirty="0" smtClean="0">
                <a:solidFill>
                  <a:srgbClr val="00B050"/>
                </a:solidFill>
              </a:rPr>
              <a:t>If </a:t>
            </a:r>
            <a:r>
              <a:rPr lang="en-US" sz="2000" dirty="0">
                <a:solidFill>
                  <a:srgbClr val="00B050"/>
                </a:solidFill>
              </a:rPr>
              <a:t>there are </a:t>
            </a:r>
            <a:r>
              <a:rPr lang="en-US" sz="2000" b="1" dirty="0">
                <a:solidFill>
                  <a:srgbClr val="00B050"/>
                </a:solidFill>
              </a:rPr>
              <a:t>alkyl groups attached to the nitrogen (N-substituted amides)</a:t>
            </a:r>
            <a:r>
              <a:rPr lang="en-US" sz="2000" dirty="0">
                <a:solidFill>
                  <a:srgbClr val="00B050"/>
                </a:solidFill>
              </a:rPr>
              <a:t>, they are </a:t>
            </a:r>
            <a:r>
              <a:rPr lang="en-US" sz="2000" b="1" dirty="0">
                <a:solidFill>
                  <a:srgbClr val="00B050"/>
                </a:solidFill>
              </a:rPr>
              <a:t>named as "N-" prefixes</a:t>
            </a:r>
            <a:r>
              <a:rPr lang="en-US" sz="2000" dirty="0">
                <a:solidFill>
                  <a:srgbClr val="00B050"/>
                </a:solidFill>
              </a:rPr>
              <a:t>.</a:t>
            </a:r>
            <a:endParaRPr lang="en-US" sz="2000" b="1" dirty="0">
              <a:solidFill>
                <a:srgbClr val="00B050"/>
              </a:solidFill>
              <a:latin typeface="Times New Roman" panose="02020603050405020304" pitchFamily="18" charset="0"/>
              <a:cs typeface="Times New Roman" panose="02020603050405020304" pitchFamily="18" charset="0"/>
            </a:endParaRPr>
          </a:p>
        </p:txBody>
      </p:sp>
      <p:sp>
        <p:nvSpPr>
          <p:cNvPr id="20" name="Rectangle à coins arrondis 19"/>
          <p:cNvSpPr/>
          <p:nvPr/>
        </p:nvSpPr>
        <p:spPr>
          <a:xfrm>
            <a:off x="863588" y="2579310"/>
            <a:ext cx="5675244" cy="707549"/>
          </a:xfrm>
          <a:prstGeom prst="roundRect">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How to </a:t>
            </a:r>
            <a:r>
              <a:rPr lang="en-US" sz="2800" b="1" dirty="0" smtClean="0"/>
              <a:t>Name an Amides</a:t>
            </a:r>
            <a:r>
              <a:rPr lang="en-US" sz="2800" b="1" dirty="0" smtClean="0">
                <a:latin typeface="Times New Roman" panose="02020603050405020304" pitchFamily="18" charset="0"/>
                <a:cs typeface="Times New Roman" panose="02020603050405020304" pitchFamily="18" charset="0"/>
              </a:rPr>
              <a:t> </a:t>
            </a:r>
            <a:r>
              <a:rPr lang="en-US" sz="2400" b="1" dirty="0" smtClean="0"/>
              <a:t>?</a:t>
            </a:r>
            <a:endParaRPr lang="en-US" sz="2400" b="1" dirty="0"/>
          </a:p>
        </p:txBody>
      </p:sp>
      <p:sp>
        <p:nvSpPr>
          <p:cNvPr id="3"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Amide: Definition, Structure, Nomenclature, and Exampl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6" descr="Amide: Definition, Structure, Nomenclature, and Exampl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8" descr="Amide: Definition, Structure, Nomenclature, and Exampl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6" name="Picture 12" descr="Chemistry 4 Students: Am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2071" y="1148107"/>
            <a:ext cx="2431929" cy="234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77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3" name="Tableau 2"/>
          <p:cNvGraphicFramePr>
            <a:graphicFrameLocks noGrp="1"/>
          </p:cNvGraphicFramePr>
          <p:nvPr>
            <p:extLst>
              <p:ext uri="{D42A27DB-BD31-4B8C-83A1-F6EECF244321}">
                <p14:modId xmlns:p14="http://schemas.microsoft.com/office/powerpoint/2010/main" val="7439182"/>
              </p:ext>
            </p:extLst>
          </p:nvPr>
        </p:nvGraphicFramePr>
        <p:xfrm>
          <a:off x="755576" y="1237805"/>
          <a:ext cx="8229600" cy="3474720"/>
        </p:xfrm>
        <a:graphic>
          <a:graphicData uri="http://schemas.openxmlformats.org/drawingml/2006/table">
            <a:tbl>
              <a:tblPr>
                <a:tableStyleId>{5940675A-B579-460E-94D1-54222C63F5DA}</a:tableStyleId>
              </a:tblPr>
              <a:tblGrid>
                <a:gridCol w="2743200"/>
                <a:gridCol w="2743200"/>
                <a:gridCol w="2743200"/>
              </a:tblGrid>
              <a:tr h="0">
                <a:tc>
                  <a:txBody>
                    <a:bodyPr/>
                    <a:lstStyle/>
                    <a:p>
                      <a:pPr algn="ctr"/>
                      <a:r>
                        <a:rPr lang="fr-FR" sz="2000" b="1" dirty="0">
                          <a:latin typeface="Times New Roman" panose="02020603050405020304" pitchFamily="18" charset="0"/>
                          <a:cs typeface="Times New Roman" panose="02020603050405020304" pitchFamily="18" charset="0"/>
                        </a:rPr>
                        <a:t>Structure</a:t>
                      </a:r>
                    </a:p>
                  </a:txBody>
                  <a:tcPr anchor="ctr"/>
                </a:tc>
                <a:tc>
                  <a:txBody>
                    <a:bodyPr/>
                    <a:lstStyle/>
                    <a:p>
                      <a:pPr algn="ctr"/>
                      <a:r>
                        <a:rPr lang="fr-FR" sz="2000" b="1" dirty="0">
                          <a:latin typeface="Times New Roman" panose="02020603050405020304" pitchFamily="18" charset="0"/>
                          <a:cs typeface="Times New Roman" panose="02020603050405020304" pitchFamily="18" charset="0"/>
                        </a:rPr>
                        <a:t>IUPAC Name</a:t>
                      </a:r>
                    </a:p>
                  </a:txBody>
                  <a:tcPr anchor="ctr"/>
                </a:tc>
                <a:tc>
                  <a:txBody>
                    <a:bodyPr/>
                    <a:lstStyle/>
                    <a:p>
                      <a:pPr algn="ctr"/>
                      <a:r>
                        <a:rPr lang="fr-FR" sz="2000" b="1" dirty="0">
                          <a:latin typeface="Times New Roman" panose="02020603050405020304" pitchFamily="18" charset="0"/>
                          <a:cs typeface="Times New Roman" panose="02020603050405020304" pitchFamily="18" charset="0"/>
                        </a:rPr>
                        <a:t>Common Name</a:t>
                      </a:r>
                    </a:p>
                  </a:txBody>
                  <a:tcPr anchor="ctr"/>
                </a:tc>
              </a:tr>
              <a:tr h="0">
                <a:tc>
                  <a:txBody>
                    <a:bodyPr/>
                    <a:lstStyle/>
                    <a:p>
                      <a:pPr algn="ctr"/>
                      <a:r>
                        <a:rPr lang="fr-FR" sz="2000" dirty="0">
                          <a:latin typeface="Times New Roman" panose="02020603050405020304" pitchFamily="18" charset="0"/>
                          <a:cs typeface="Times New Roman" panose="02020603050405020304" pitchFamily="18" charset="0"/>
                        </a:rPr>
                        <a:t>HCONH₂</a:t>
                      </a:r>
                    </a:p>
                  </a:txBody>
                  <a:tcPr anchor="ctr"/>
                </a:tc>
                <a:tc>
                  <a:txBody>
                    <a:bodyPr/>
                    <a:lstStyle/>
                    <a:p>
                      <a:pPr algn="ctr"/>
                      <a:r>
                        <a:rPr lang="fr-FR" sz="2000">
                          <a:latin typeface="Times New Roman" panose="02020603050405020304" pitchFamily="18" charset="0"/>
                          <a:cs typeface="Times New Roman" panose="02020603050405020304" pitchFamily="18" charset="0"/>
                        </a:rPr>
                        <a:t>Methanamide</a:t>
                      </a:r>
                    </a:p>
                  </a:txBody>
                  <a:tcPr anchor="ctr"/>
                </a:tc>
                <a:tc>
                  <a:txBody>
                    <a:bodyPr/>
                    <a:lstStyle/>
                    <a:p>
                      <a:pPr algn="ctr"/>
                      <a:r>
                        <a:rPr lang="fr-FR" sz="2000">
                          <a:latin typeface="Times New Roman" panose="02020603050405020304" pitchFamily="18" charset="0"/>
                          <a:cs typeface="Times New Roman" panose="02020603050405020304" pitchFamily="18" charset="0"/>
                        </a:rPr>
                        <a:t>Formamide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CH₃CONH₂</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Ethanamide</a:t>
                      </a:r>
                      <a:endParaRPr lang="fr-FR" sz="2000" dirty="0">
                        <a:latin typeface="Times New Roman" panose="02020603050405020304" pitchFamily="18" charset="0"/>
                        <a:cs typeface="Times New Roman" panose="02020603050405020304" pitchFamily="18" charset="0"/>
                      </a:endParaRPr>
                    </a:p>
                  </a:txBody>
                  <a:tcPr anchor="ctr"/>
                </a:tc>
                <a:tc>
                  <a:txBody>
                    <a:bodyPr/>
                    <a:lstStyle/>
                    <a:p>
                      <a:pPr algn="ctr"/>
                      <a:r>
                        <a:rPr lang="fr-FR" sz="2000">
                          <a:latin typeface="Times New Roman" panose="02020603050405020304" pitchFamily="18" charset="0"/>
                          <a:cs typeface="Times New Roman" panose="02020603050405020304" pitchFamily="18" charset="0"/>
                        </a:rPr>
                        <a:t>Acetamide</a:t>
                      </a:r>
                    </a:p>
                  </a:txBody>
                  <a:tcPr anchor="ctr"/>
                </a:tc>
              </a:tr>
              <a:tr h="0">
                <a:tc>
                  <a:txBody>
                    <a:bodyPr/>
                    <a:lstStyle/>
                    <a:p>
                      <a:pPr algn="ctr"/>
                      <a:r>
                        <a:rPr lang="fr-FR" sz="2000" dirty="0">
                          <a:latin typeface="Times New Roman" panose="02020603050405020304" pitchFamily="18" charset="0"/>
                          <a:cs typeface="Times New Roman" panose="02020603050405020304" pitchFamily="18" charset="0"/>
                        </a:rPr>
                        <a:t>CH₃CH₂CONH₂</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Propanamide</a:t>
                      </a:r>
                      <a:endParaRPr lang="fr-FR" sz="2000" dirty="0">
                        <a:latin typeface="Times New Roman" panose="02020603050405020304" pitchFamily="18" charset="0"/>
                        <a:cs typeface="Times New Roman" panose="02020603050405020304" pitchFamily="18" charset="0"/>
                      </a:endParaRPr>
                    </a:p>
                  </a:txBody>
                  <a:tcPr anchor="ctr"/>
                </a:tc>
                <a:tc>
                  <a:txBody>
                    <a:bodyPr/>
                    <a:lstStyle/>
                    <a:p>
                      <a:pPr algn="ctr"/>
                      <a:r>
                        <a:rPr lang="fr-FR" sz="2000">
                          <a:latin typeface="Times New Roman" panose="02020603050405020304" pitchFamily="18" charset="0"/>
                          <a:cs typeface="Times New Roman" panose="02020603050405020304" pitchFamily="18" charset="0"/>
                        </a:rPr>
                        <a:t>Propionamide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CH₃(CH₂)₂CONH₂</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Butanamide</a:t>
                      </a:r>
                      <a:endParaRPr lang="fr-FR" sz="2000" dirty="0">
                        <a:latin typeface="Times New Roman" panose="02020603050405020304" pitchFamily="18" charset="0"/>
                        <a:cs typeface="Times New Roman" panose="02020603050405020304" pitchFamily="18" charset="0"/>
                      </a:endParaRPr>
                    </a:p>
                  </a:txBody>
                  <a:tcPr anchor="ctr"/>
                </a:tc>
                <a:tc>
                  <a:txBody>
                    <a:bodyPr/>
                    <a:lstStyle/>
                    <a:p>
                      <a:pPr algn="ctr"/>
                      <a:r>
                        <a:rPr lang="fr-FR" sz="2000">
                          <a:latin typeface="Times New Roman" panose="02020603050405020304" pitchFamily="18" charset="0"/>
                          <a:cs typeface="Times New Roman" panose="02020603050405020304" pitchFamily="18" charset="0"/>
                        </a:rPr>
                        <a:t>Butyramide</a:t>
                      </a: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CH₃(CH₂)₃CONH₂</a:t>
                      </a:r>
                    </a:p>
                  </a:txBody>
                  <a:tcPr anchor="ctr"/>
                </a:tc>
                <a:tc>
                  <a:txBody>
                    <a:bodyPr/>
                    <a:lstStyle/>
                    <a:p>
                      <a:pPr algn="ctr"/>
                      <a:r>
                        <a:rPr lang="fr-FR" sz="2000">
                          <a:latin typeface="Times New Roman" panose="02020603050405020304" pitchFamily="18" charset="0"/>
                          <a:cs typeface="Times New Roman" panose="02020603050405020304" pitchFamily="18" charset="0"/>
                        </a:rPr>
                        <a:t>Pentanamide</a:t>
                      </a:r>
                    </a:p>
                  </a:txBody>
                  <a:tcPr anchor="ctr"/>
                </a:tc>
                <a:tc>
                  <a:txBody>
                    <a:bodyPr/>
                    <a:lstStyle/>
                    <a:p>
                      <a:pPr algn="ctr"/>
                      <a:r>
                        <a:rPr lang="fr-FR" sz="2000" dirty="0" err="1">
                          <a:latin typeface="Times New Roman" panose="02020603050405020304" pitchFamily="18" charset="0"/>
                          <a:cs typeface="Times New Roman" panose="02020603050405020304" pitchFamily="18" charset="0"/>
                        </a:rPr>
                        <a:t>Valeramide</a:t>
                      </a:r>
                      <a:endParaRPr lang="fr-FR" sz="2000"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sz="2000">
                          <a:latin typeface="Times New Roman" panose="02020603050405020304" pitchFamily="18" charset="0"/>
                          <a:cs typeface="Times New Roman" panose="02020603050405020304" pitchFamily="18" charset="0"/>
                        </a:rPr>
                        <a:t>CH₃CONHCH₃</a:t>
                      </a:r>
                    </a:p>
                  </a:txBody>
                  <a:tcPr anchor="ctr"/>
                </a:tc>
                <a:tc>
                  <a:txBody>
                    <a:bodyPr/>
                    <a:lstStyle/>
                    <a:p>
                      <a:pPr algn="ctr"/>
                      <a:r>
                        <a:rPr lang="fr-FR" sz="2000">
                          <a:latin typeface="Times New Roman" panose="02020603050405020304" pitchFamily="18" charset="0"/>
                          <a:cs typeface="Times New Roman" panose="02020603050405020304" pitchFamily="18" charset="0"/>
                        </a:rPr>
                        <a:t>N-Methyl ethanamide</a:t>
                      </a:r>
                    </a:p>
                  </a:txBody>
                  <a:tcPr anchor="ctr"/>
                </a:tc>
                <a:tc>
                  <a:txBody>
                    <a:bodyPr/>
                    <a:lstStyle/>
                    <a:p>
                      <a:pPr algn="ctr"/>
                      <a:r>
                        <a:rPr lang="fr-FR" sz="2000">
                          <a:latin typeface="Times New Roman" panose="02020603050405020304" pitchFamily="18" charset="0"/>
                          <a:cs typeface="Times New Roman" panose="02020603050405020304" pitchFamily="18" charset="0"/>
                        </a:rPr>
                        <a:t>-</a:t>
                      </a:r>
                    </a:p>
                  </a:txBody>
                  <a:tcPr anchor="ctr"/>
                </a:tc>
              </a:tr>
              <a:tr h="0">
                <a:tc>
                  <a:txBody>
                    <a:bodyPr/>
                    <a:lstStyle/>
                    <a:p>
                      <a:pPr algn="ctr"/>
                      <a:r>
                        <a:rPr lang="fr-FR" sz="2000" dirty="0">
                          <a:latin typeface="Times New Roman" panose="02020603050405020304" pitchFamily="18" charset="0"/>
                          <a:cs typeface="Times New Roman" panose="02020603050405020304" pitchFamily="18" charset="0"/>
                        </a:rPr>
                        <a:t>CH₃CON(CH₃)₂</a:t>
                      </a:r>
                    </a:p>
                  </a:txBody>
                  <a:tcPr anchor="ctr"/>
                </a:tc>
                <a:tc>
                  <a:txBody>
                    <a:bodyPr/>
                    <a:lstStyle/>
                    <a:p>
                      <a:pPr algn="ctr"/>
                      <a:r>
                        <a:rPr lang="fr-FR" sz="2000">
                          <a:latin typeface="Times New Roman" panose="02020603050405020304" pitchFamily="18" charset="0"/>
                          <a:cs typeface="Times New Roman" panose="02020603050405020304" pitchFamily="18" charset="0"/>
                        </a:rPr>
                        <a:t>N,N-Dimethyl ethanamide</a:t>
                      </a:r>
                    </a:p>
                  </a:txBody>
                  <a:tcPr anchor="ctr"/>
                </a:tc>
                <a:tc>
                  <a:txBody>
                    <a:bodyPr/>
                    <a:lstStyle/>
                    <a:p>
                      <a:pPr algn="ctr"/>
                      <a:r>
                        <a:rPr lang="fr-FR" sz="2000" dirty="0">
                          <a:latin typeface="Times New Roman" panose="02020603050405020304" pitchFamily="18" charset="0"/>
                          <a:cs typeface="Times New Roman" panose="02020603050405020304" pitchFamily="18" charset="0"/>
                        </a:rPr>
                        <a:t>-</a:t>
                      </a:r>
                    </a:p>
                  </a:txBody>
                  <a:tcPr anchor="ctr"/>
                </a:tc>
              </a:tr>
            </a:tbl>
          </a:graphicData>
        </a:graphic>
      </p:graphicFrame>
      <p:sp>
        <p:nvSpPr>
          <p:cNvPr id="5" name="Rectangle 4"/>
          <p:cNvSpPr/>
          <p:nvPr/>
        </p:nvSpPr>
        <p:spPr>
          <a:xfrm>
            <a:off x="1043608" y="793274"/>
            <a:ext cx="3044488" cy="369332"/>
          </a:xfrm>
          <a:prstGeom prst="rect">
            <a:avLst/>
          </a:prstGeom>
        </p:spPr>
        <p:txBody>
          <a:bodyPr wrap="none">
            <a:spAutoFit/>
          </a:bodyPr>
          <a:lstStyle/>
          <a:p>
            <a:r>
              <a:rPr lang="fr-FR" b="1" dirty="0" err="1">
                <a:solidFill>
                  <a:srgbClr val="0000FF"/>
                </a:solidFill>
                <a:latin typeface="Times New Roman" panose="02020603050405020304" pitchFamily="18" charset="0"/>
                <a:cs typeface="Times New Roman" panose="02020603050405020304" pitchFamily="18" charset="0"/>
              </a:rPr>
              <a:t>Examples</a:t>
            </a:r>
            <a:r>
              <a:rPr lang="fr-FR" b="1" dirty="0">
                <a:solidFill>
                  <a:srgbClr val="0000FF"/>
                </a:solidFill>
                <a:latin typeface="Times New Roman" panose="02020603050405020304" pitchFamily="18" charset="0"/>
                <a:cs typeface="Times New Roman" panose="02020603050405020304" pitchFamily="18" charset="0"/>
              </a:rPr>
              <a:t> of  </a:t>
            </a:r>
            <a:r>
              <a:rPr lang="fr-FR" b="1" dirty="0" smtClean="0">
                <a:solidFill>
                  <a:srgbClr val="0000FF"/>
                </a:solidFill>
                <a:latin typeface="Times New Roman" panose="02020603050405020304" pitchFamily="18" charset="0"/>
                <a:cs typeface="Times New Roman" panose="02020603050405020304" pitchFamily="18" charset="0"/>
              </a:rPr>
              <a:t>Amides </a:t>
            </a:r>
            <a:r>
              <a:rPr lang="fr-FR" b="1" dirty="0" err="1" smtClean="0">
                <a:solidFill>
                  <a:srgbClr val="0000FF"/>
                </a:solidFill>
                <a:latin typeface="Times New Roman" panose="02020603050405020304" pitchFamily="18" charset="0"/>
                <a:cs typeface="Times New Roman" panose="02020603050405020304" pitchFamily="18" charset="0"/>
              </a:rPr>
              <a:t>Names</a:t>
            </a:r>
            <a:r>
              <a:rPr lang="fr-FR" b="1" dirty="0">
                <a:solidFill>
                  <a:srgbClr val="0000FF"/>
                </a:solidFill>
                <a:latin typeface="Times New Roman" panose="02020603050405020304" pitchFamily="18" charset="0"/>
                <a:cs typeface="Times New Roman" panose="02020603050405020304" pitchFamily="18" charset="0"/>
              </a:rPr>
              <a:t>:</a:t>
            </a:r>
          </a:p>
        </p:txBody>
      </p:sp>
      <p:sp>
        <p:nvSpPr>
          <p:cNvPr id="7" name="Rectangle 6"/>
          <p:cNvSpPr/>
          <p:nvPr/>
        </p:nvSpPr>
        <p:spPr>
          <a:xfrm>
            <a:off x="6228184" y="116631"/>
            <a:ext cx="2658933" cy="461665"/>
          </a:xfrm>
          <a:prstGeom prst="rect">
            <a:avLst/>
          </a:prstGeom>
        </p:spPr>
        <p:txBody>
          <a:bodyPr wrap="none">
            <a:spAutoFit/>
          </a:bodyPr>
          <a:lstStyle/>
          <a:p>
            <a:r>
              <a:rPr lang="fr-FR" sz="2400" b="1" dirty="0" err="1" smtClean="0">
                <a:solidFill>
                  <a:srgbClr val="FF0066"/>
                </a:solidFill>
                <a:latin typeface="Times New Roman" panose="02020603050405020304" pitchFamily="18" charset="0"/>
                <a:cs typeface="Times New Roman" panose="02020603050405020304" pitchFamily="18" charset="0"/>
              </a:rPr>
              <a:t>Functional</a:t>
            </a:r>
            <a:r>
              <a:rPr lang="fr-FR" sz="2400" b="1" dirty="0" smtClean="0">
                <a:solidFill>
                  <a:srgbClr val="FF0066"/>
                </a:solidFill>
                <a:latin typeface="Times New Roman" panose="02020603050405020304" pitchFamily="18" charset="0"/>
                <a:cs typeface="Times New Roman" panose="02020603050405020304" pitchFamily="18" charset="0"/>
              </a:rPr>
              <a:t> groups </a:t>
            </a:r>
            <a:endParaRPr lang="fr-FR" sz="2400" b="1" dirty="0">
              <a:solidFill>
                <a:srgbClr val="FF0066"/>
              </a:solidFill>
              <a:latin typeface="Times New Roman" panose="02020603050405020304" pitchFamily="18" charset="0"/>
              <a:cs typeface="Times New Roman" panose="02020603050405020304" pitchFamily="18" charset="0"/>
            </a:endParaRP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1475656" y="116631"/>
            <a:ext cx="1711751" cy="523220"/>
          </a:xfrm>
          <a:prstGeom prst="rect">
            <a:avLst/>
          </a:prstGeom>
        </p:spPr>
        <p:txBody>
          <a:bodyPr wrap="none">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5- Amides</a:t>
            </a:r>
            <a:endParaRPr lang="fr-FR" sz="2800" dirty="0">
              <a:solidFill>
                <a:srgbClr val="0000FF"/>
              </a:solidFill>
            </a:endParaRPr>
          </a:p>
        </p:txBody>
      </p:sp>
      <p:pic>
        <p:nvPicPr>
          <p:cNvPr id="2055" name="Picture 7" descr="Amides Exampl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309"/>
          <a:stretch/>
        </p:blipFill>
        <p:spPr bwMode="auto">
          <a:xfrm>
            <a:off x="683568" y="5061175"/>
            <a:ext cx="2503839" cy="1620807"/>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Basics of Organic Nomenclature – Chemistry 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4546" y="5085184"/>
            <a:ext cx="4867275" cy="1609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2551837"/>
            <a:ext cx="4572000" cy="1754326"/>
          </a:xfrm>
          <a:prstGeom prst="rect">
            <a:avLst/>
          </a:prstGeom>
        </p:spPr>
        <p:txBody>
          <a:bodyPr>
            <a:spAutoFit/>
          </a:bodyPr>
          <a:lstStyle/>
          <a:p>
            <a:pPr fontAlgn="base"/>
            <a:r>
              <a:rPr lang="en-US" dirty="0"/>
              <a:t>Hello Miss </a:t>
            </a:r>
            <a:r>
              <a:rPr lang="en-US" dirty="0" err="1"/>
              <a:t>i</a:t>
            </a:r>
            <a:r>
              <a:rPr lang="en-US" dirty="0"/>
              <a:t> Hope this message finds you well </a:t>
            </a:r>
            <a:r>
              <a:rPr lang="en-US" dirty="0" err="1"/>
              <a:t>i</a:t>
            </a:r>
            <a:r>
              <a:rPr lang="en-US" dirty="0"/>
              <a:t> just want to Ask if there is a possibility to make the </a:t>
            </a:r>
            <a:r>
              <a:rPr lang="en-US" dirty="0" err="1"/>
              <a:t>tp</a:t>
            </a:r>
            <a:r>
              <a:rPr lang="en-US" dirty="0"/>
              <a:t> session of </a:t>
            </a:r>
            <a:r>
              <a:rPr lang="en-US" dirty="0" err="1"/>
              <a:t>tomorow</a:t>
            </a:r>
            <a:r>
              <a:rPr lang="en-US" dirty="0"/>
              <a:t> after holidays or at least let us came with other </a:t>
            </a:r>
            <a:r>
              <a:rPr lang="en-US" dirty="0" err="1"/>
              <a:t>groupes</a:t>
            </a:r>
            <a:r>
              <a:rPr lang="en-US" dirty="0"/>
              <a:t> because most of us are already home thank you for understanding </a:t>
            </a:r>
            <a:r>
              <a:rPr lang="en-US" dirty="0" err="1"/>
              <a:t>Saha</a:t>
            </a:r>
            <a:r>
              <a:rPr lang="en-US" dirty="0"/>
              <a:t> </a:t>
            </a:r>
            <a:r>
              <a:rPr lang="en-US" dirty="0" err="1"/>
              <a:t>ftorek</a:t>
            </a:r>
            <a:r>
              <a:rPr lang="en-US" dirty="0"/>
              <a:t> .</a:t>
            </a:r>
          </a:p>
        </p:txBody>
      </p:sp>
    </p:spTree>
    <p:extLst>
      <p:ext uri="{BB962C8B-B14F-4D97-AF65-F5344CB8AC3E}">
        <p14:creationId xmlns:p14="http://schemas.microsoft.com/office/powerpoint/2010/main" val="1058797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l="12913" t="8270" r="38614" b="25232"/>
          <a:stretch/>
        </p:blipFill>
        <p:spPr bwMode="auto">
          <a:xfrm>
            <a:off x="-108520" y="0"/>
            <a:ext cx="9256187" cy="692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l="47374" t="39917" r="18069" b="28185"/>
          <a:stretch/>
        </p:blipFill>
        <p:spPr bwMode="auto">
          <a:xfrm>
            <a:off x="3822692" y="4149080"/>
            <a:ext cx="5306648" cy="2543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rcRect l="21170" t="10888" r="61836" b="61433"/>
          <a:stretch/>
        </p:blipFill>
        <p:spPr bwMode="auto">
          <a:xfrm>
            <a:off x="6537741" y="7020"/>
            <a:ext cx="2606259" cy="217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1484784"/>
            <a:ext cx="232623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rPr>
              <a:t>Butanoic</a:t>
            </a:r>
            <a:r>
              <a:rPr lang="fr-FR" dirty="0">
                <a:solidFill>
                  <a:schemeClr val="tx1"/>
                </a:solidFill>
              </a:rPr>
              <a:t> </a:t>
            </a:r>
            <a:r>
              <a:rPr lang="fr-FR" dirty="0" err="1">
                <a:solidFill>
                  <a:schemeClr val="tx1"/>
                </a:solidFill>
              </a:rPr>
              <a:t>acid</a:t>
            </a:r>
            <a:r>
              <a:rPr lang="fr-FR" dirty="0">
                <a:solidFill>
                  <a:schemeClr val="tx1"/>
                </a:solidFill>
              </a:rPr>
              <a:t> </a:t>
            </a:r>
          </a:p>
        </p:txBody>
      </p:sp>
      <p:sp>
        <p:nvSpPr>
          <p:cNvPr id="9" name="Rectangle 8"/>
          <p:cNvSpPr/>
          <p:nvPr/>
        </p:nvSpPr>
        <p:spPr>
          <a:xfrm>
            <a:off x="3971039" y="6858000"/>
            <a:ext cx="513340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671700" y="4115477"/>
            <a:ext cx="26559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chemeClr val="tx1"/>
                </a:solidFill>
              </a:rPr>
              <a:t>Ethyl</a:t>
            </a:r>
            <a:r>
              <a:rPr lang="fr-FR" sz="2000" b="1" dirty="0">
                <a:solidFill>
                  <a:schemeClr val="tx1"/>
                </a:solidFill>
              </a:rPr>
              <a:t> </a:t>
            </a:r>
            <a:r>
              <a:rPr lang="fr-FR" sz="2000" b="1" dirty="0" err="1">
                <a:solidFill>
                  <a:schemeClr val="tx1"/>
                </a:solidFill>
              </a:rPr>
              <a:t>propanoate</a:t>
            </a:r>
            <a:endParaRPr lang="fr-FR" sz="2000" b="1" dirty="0">
              <a:solidFill>
                <a:schemeClr val="tx1"/>
              </a:solidFill>
            </a:endParaRPr>
          </a:p>
        </p:txBody>
      </p:sp>
      <p:sp>
        <p:nvSpPr>
          <p:cNvPr id="11" name="Rectangle 10"/>
          <p:cNvSpPr/>
          <p:nvPr/>
        </p:nvSpPr>
        <p:spPr>
          <a:xfrm>
            <a:off x="655811" y="6116439"/>
            <a:ext cx="2403799"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Penta-4-en-2-one</a:t>
            </a:r>
          </a:p>
        </p:txBody>
      </p:sp>
      <p:sp>
        <p:nvSpPr>
          <p:cNvPr id="2" name="Rectangle 1"/>
          <p:cNvSpPr/>
          <p:nvPr/>
        </p:nvSpPr>
        <p:spPr>
          <a:xfrm>
            <a:off x="3935813" y="6035139"/>
            <a:ext cx="5100683" cy="369332"/>
          </a:xfrm>
          <a:prstGeom prst="rect">
            <a:avLst/>
          </a:prstGeom>
          <a:solidFill>
            <a:schemeClr val="bg1"/>
          </a:solidFill>
        </p:spPr>
        <p:txBody>
          <a:bodyPr wrap="square">
            <a:spAutoFit/>
          </a:bodyPr>
          <a:lstStyle/>
          <a:p>
            <a:r>
              <a:rPr lang="fr-FR" dirty="0"/>
              <a:t>2-Ethyl-5-methylheptane-1,7-dioic </a:t>
            </a:r>
            <a:r>
              <a:rPr lang="fr-FR" dirty="0" err="1"/>
              <a:t>acid</a:t>
            </a:r>
            <a:endParaRPr lang="fr-FR" dirty="0"/>
          </a:p>
        </p:txBody>
      </p:sp>
    </p:spTree>
    <p:extLst>
      <p:ext uri="{BB962C8B-B14F-4D97-AF65-F5344CB8AC3E}">
        <p14:creationId xmlns:p14="http://schemas.microsoft.com/office/powerpoint/2010/main" val="1058797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207738" y="1234639"/>
            <a:ext cx="8728521" cy="156966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Atoms rarely exist in an isolated state (noble gases, hydrogen). They associate to form structures that are more stable than isolated atoms, which can be either molecules or </a:t>
            </a:r>
            <a:r>
              <a:rPr lang="en-US" sz="2400" dirty="0" smtClean="0">
                <a:latin typeface="Times New Roman" panose="02020603050405020304" pitchFamily="18" charset="0"/>
                <a:cs typeface="Times New Roman" panose="02020603050405020304" pitchFamily="18" charset="0"/>
              </a:rPr>
              <a:t>ions.</a:t>
            </a:r>
          </a:p>
          <a:p>
            <a:pPr algn="just"/>
            <a:r>
              <a:rPr lang="en-US" sz="2400" dirty="0">
                <a:latin typeface="Times New Roman" panose="02020603050405020304" pitchFamily="18" charset="0"/>
                <a:cs typeface="Times New Roman" panose="02020603050405020304" pitchFamily="18" charset="0"/>
              </a:rPr>
              <a:t>There are three types of chemical bonds :</a:t>
            </a:r>
            <a:endParaRPr lang="fr-FR" sz="2400" dirty="0">
              <a:latin typeface="Times New Roman" panose="02020603050405020304" pitchFamily="18" charset="0"/>
              <a:cs typeface="Times New Roman" panose="02020603050405020304" pitchFamily="18" charset="0"/>
            </a:endParaRPr>
          </a:p>
        </p:txBody>
      </p:sp>
      <p:sp>
        <p:nvSpPr>
          <p:cNvPr id="14" name="Rectangle 13"/>
          <p:cNvSpPr/>
          <p:nvPr/>
        </p:nvSpPr>
        <p:spPr>
          <a:xfrm>
            <a:off x="4283968" y="3837340"/>
            <a:ext cx="1314784" cy="400110"/>
          </a:xfrm>
          <a:prstGeom prst="rect">
            <a:avLst/>
          </a:prstGeom>
        </p:spPr>
        <p:txBody>
          <a:bodyPr wrap="none">
            <a:spAutoFit/>
          </a:bodyPr>
          <a:lstStyle/>
          <a:p>
            <a:r>
              <a:rPr lang="fr-FR" sz="2000" b="1" dirty="0" err="1">
                <a:solidFill>
                  <a:srgbClr val="FF0066"/>
                </a:solidFill>
              </a:rPr>
              <a:t>Ionic</a:t>
            </a:r>
            <a:r>
              <a:rPr lang="fr-FR" sz="2000" b="1" dirty="0">
                <a:solidFill>
                  <a:srgbClr val="FF0066"/>
                </a:solidFill>
              </a:rPr>
              <a:t> Bond</a:t>
            </a:r>
          </a:p>
        </p:txBody>
      </p:sp>
      <p:sp>
        <p:nvSpPr>
          <p:cNvPr id="15" name="Rectangle 14"/>
          <p:cNvSpPr/>
          <p:nvPr/>
        </p:nvSpPr>
        <p:spPr>
          <a:xfrm>
            <a:off x="1289281" y="3837340"/>
            <a:ext cx="1710725" cy="369332"/>
          </a:xfrm>
          <a:prstGeom prst="rect">
            <a:avLst/>
          </a:prstGeom>
        </p:spPr>
        <p:txBody>
          <a:bodyPr wrap="none">
            <a:spAutoFit/>
          </a:bodyPr>
          <a:lstStyle/>
          <a:p>
            <a:r>
              <a:rPr lang="fr-FR" b="1" dirty="0">
                <a:solidFill>
                  <a:srgbClr val="FF0066"/>
                </a:solidFill>
                <a:latin typeface="Times New Roman" panose="02020603050405020304" pitchFamily="18" charset="0"/>
                <a:cs typeface="Times New Roman" panose="02020603050405020304" pitchFamily="18" charset="0"/>
              </a:rPr>
              <a:t>Covalent Bond </a:t>
            </a:r>
          </a:p>
        </p:txBody>
      </p:sp>
      <p:sp>
        <p:nvSpPr>
          <p:cNvPr id="16" name="Rectangle 15"/>
          <p:cNvSpPr/>
          <p:nvPr/>
        </p:nvSpPr>
        <p:spPr>
          <a:xfrm>
            <a:off x="6660513" y="3852729"/>
            <a:ext cx="1509709" cy="369332"/>
          </a:xfrm>
          <a:prstGeom prst="rect">
            <a:avLst/>
          </a:prstGeom>
        </p:spPr>
        <p:txBody>
          <a:bodyPr wrap="none">
            <a:spAutoFit/>
          </a:bodyPr>
          <a:lstStyle/>
          <a:p>
            <a:r>
              <a:rPr lang="fr-FR" b="1" dirty="0" err="1">
                <a:solidFill>
                  <a:srgbClr val="FF0066"/>
                </a:solidFill>
              </a:rPr>
              <a:t>Metallic</a:t>
            </a:r>
            <a:r>
              <a:rPr lang="fr-FR" b="1" dirty="0">
                <a:solidFill>
                  <a:srgbClr val="FF0066"/>
                </a:solidFill>
              </a:rPr>
              <a:t> Bond</a:t>
            </a:r>
          </a:p>
        </p:txBody>
      </p:sp>
      <p:sp>
        <p:nvSpPr>
          <p:cNvPr id="17" name="Rectangle 16"/>
          <p:cNvSpPr/>
          <p:nvPr/>
        </p:nvSpPr>
        <p:spPr>
          <a:xfrm>
            <a:off x="1083094" y="4302791"/>
            <a:ext cx="2597977" cy="369332"/>
          </a:xfrm>
          <a:prstGeom prst="rect">
            <a:avLst/>
          </a:prstGeom>
        </p:spPr>
        <p:txBody>
          <a:bodyPr wrap="square">
            <a:spAutoFit/>
          </a:bodyPr>
          <a:lstStyle/>
          <a:p>
            <a:r>
              <a:rPr lang="fr-FR" b="1" dirty="0">
                <a:solidFill>
                  <a:srgbClr val="00B050"/>
                </a:solidFill>
              </a:rPr>
              <a:t>Single </a:t>
            </a:r>
            <a:r>
              <a:rPr lang="fr-FR" b="1" dirty="0" smtClean="0">
                <a:solidFill>
                  <a:srgbClr val="00B050"/>
                </a:solidFill>
              </a:rPr>
              <a:t>Covalent Bond</a:t>
            </a:r>
            <a:endParaRPr lang="fr-FR" b="1" dirty="0">
              <a:solidFill>
                <a:srgbClr val="00B050"/>
              </a:solidFill>
            </a:endParaRPr>
          </a:p>
        </p:txBody>
      </p:sp>
      <p:sp>
        <p:nvSpPr>
          <p:cNvPr id="18" name="Rectangle 17"/>
          <p:cNvSpPr/>
          <p:nvPr/>
        </p:nvSpPr>
        <p:spPr>
          <a:xfrm>
            <a:off x="1083094" y="4804840"/>
            <a:ext cx="2680219" cy="646331"/>
          </a:xfrm>
          <a:prstGeom prst="rect">
            <a:avLst/>
          </a:prstGeom>
        </p:spPr>
        <p:txBody>
          <a:bodyPr wrap="square">
            <a:spAutoFit/>
          </a:bodyPr>
          <a:lstStyle/>
          <a:p>
            <a:r>
              <a:rPr lang="fr-FR" b="1" dirty="0">
                <a:solidFill>
                  <a:srgbClr val="00B050"/>
                </a:solidFill>
                <a:latin typeface="Times New Roman" panose="02020603050405020304" pitchFamily="18" charset="0"/>
                <a:cs typeface="Times New Roman" panose="02020603050405020304" pitchFamily="18" charset="0"/>
              </a:rPr>
              <a:t>Multiple </a:t>
            </a:r>
            <a:r>
              <a:rPr lang="fr-FR" b="1" dirty="0" smtClean="0">
                <a:solidFill>
                  <a:srgbClr val="00B050"/>
                </a:solidFill>
                <a:latin typeface="Times New Roman" panose="02020603050405020304" pitchFamily="18" charset="0"/>
                <a:cs typeface="Times New Roman" panose="02020603050405020304" pitchFamily="18" charset="0"/>
              </a:rPr>
              <a:t>covalent bonds </a:t>
            </a:r>
            <a:endParaRPr lang="fr-FR" b="1" dirty="0">
              <a:solidFill>
                <a:srgbClr val="00B05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9" name="Rectangle 18"/>
          <p:cNvSpPr/>
          <p:nvPr/>
        </p:nvSpPr>
        <p:spPr>
          <a:xfrm>
            <a:off x="1068219" y="5266505"/>
            <a:ext cx="3491565" cy="369332"/>
          </a:xfrm>
          <a:prstGeom prst="rect">
            <a:avLst/>
          </a:prstGeom>
        </p:spPr>
        <p:txBody>
          <a:bodyPr wrap="square">
            <a:spAutoFit/>
          </a:bodyPr>
          <a:lstStyle/>
          <a:p>
            <a:r>
              <a:rPr lang="en-US" b="1" dirty="0">
                <a:solidFill>
                  <a:srgbClr val="00B050"/>
                </a:solidFill>
              </a:rPr>
              <a:t>coordinate </a:t>
            </a:r>
            <a:r>
              <a:rPr lang="en-US" b="1" dirty="0" smtClean="0">
                <a:solidFill>
                  <a:srgbClr val="00B050"/>
                </a:solidFill>
              </a:rPr>
              <a:t> covalent </a:t>
            </a:r>
            <a:r>
              <a:rPr lang="en-US" b="1" dirty="0">
                <a:solidFill>
                  <a:srgbClr val="00B050"/>
                </a:solidFill>
              </a:rPr>
              <a:t>bonds</a:t>
            </a:r>
            <a:endParaRPr lang="fr-FR" dirty="0">
              <a:solidFill>
                <a:srgbClr val="00B050"/>
              </a:solidFill>
            </a:endParaRPr>
          </a:p>
        </p:txBody>
      </p:sp>
      <p:sp>
        <p:nvSpPr>
          <p:cNvPr id="20" name="Rectangle 19"/>
          <p:cNvSpPr/>
          <p:nvPr/>
        </p:nvSpPr>
        <p:spPr>
          <a:xfrm>
            <a:off x="1068219" y="5795771"/>
            <a:ext cx="2912842" cy="369332"/>
          </a:xfrm>
          <a:prstGeom prst="rect">
            <a:avLst/>
          </a:prstGeom>
        </p:spPr>
        <p:txBody>
          <a:bodyPr wrap="square">
            <a:spAutoFit/>
          </a:bodyPr>
          <a:lstStyle/>
          <a:p>
            <a:r>
              <a:rPr lang="fr-FR" b="1" dirty="0">
                <a:solidFill>
                  <a:srgbClr val="00B050"/>
                </a:solidFill>
              </a:rPr>
              <a:t>Polar  </a:t>
            </a:r>
            <a:r>
              <a:rPr lang="fr-FR" b="1" dirty="0" smtClean="0">
                <a:solidFill>
                  <a:srgbClr val="00B050"/>
                </a:solidFill>
              </a:rPr>
              <a:t>and  </a:t>
            </a:r>
            <a:r>
              <a:rPr lang="fr-FR" b="1" dirty="0">
                <a:solidFill>
                  <a:srgbClr val="00B050"/>
                </a:solidFill>
              </a:rPr>
              <a:t>non polar bonds</a:t>
            </a:r>
          </a:p>
        </p:txBody>
      </p:sp>
      <p:sp>
        <p:nvSpPr>
          <p:cNvPr id="21" name="Rectangle 20"/>
          <p:cNvSpPr/>
          <p:nvPr/>
        </p:nvSpPr>
        <p:spPr>
          <a:xfrm>
            <a:off x="3202071" y="3108194"/>
            <a:ext cx="2656496" cy="523220"/>
          </a:xfrm>
          <a:prstGeom prst="rect">
            <a:avLst/>
          </a:prstGeom>
        </p:spPr>
        <p:txBody>
          <a:bodyPr wrap="none">
            <a:spAutoFit/>
          </a:bodyPr>
          <a:lstStyle/>
          <a:p>
            <a:r>
              <a:rPr lang="fr-FR" sz="2800" b="1" i="1" dirty="0" smtClean="0">
                <a:solidFill>
                  <a:srgbClr val="0000FF"/>
                </a:solidFill>
                <a:latin typeface="Times New Roman" panose="02020603050405020304" pitchFamily="18" charset="0"/>
                <a:cs typeface="Times New Roman" panose="02020603050405020304" pitchFamily="18" charset="0"/>
              </a:rPr>
              <a:t>Chemical </a:t>
            </a:r>
            <a:r>
              <a:rPr lang="fr-FR" sz="2800" b="1" i="1" dirty="0">
                <a:solidFill>
                  <a:srgbClr val="0000FF"/>
                </a:solidFill>
                <a:latin typeface="Times New Roman" panose="02020603050405020304" pitchFamily="18" charset="0"/>
                <a:cs typeface="Times New Roman" panose="02020603050405020304" pitchFamily="18" charset="0"/>
              </a:rPr>
              <a:t>bonds </a:t>
            </a:r>
          </a:p>
        </p:txBody>
      </p:sp>
      <p:sp>
        <p:nvSpPr>
          <p:cNvPr id="22" name="Rectangle 21"/>
          <p:cNvSpPr/>
          <p:nvPr/>
        </p:nvSpPr>
        <p:spPr>
          <a:xfrm>
            <a:off x="1765550" y="102517"/>
            <a:ext cx="4431021" cy="523220"/>
          </a:xfrm>
          <a:prstGeom prst="rect">
            <a:avLst/>
          </a:prstGeom>
        </p:spPr>
        <p:txBody>
          <a:bodyPr wrap="none">
            <a:spAutoFit/>
          </a:bodyPr>
          <a:lstStyle/>
          <a:p>
            <a:r>
              <a:rPr lang="fr-FR" sz="2800" b="1" i="1" dirty="0" err="1" smtClean="0">
                <a:solidFill>
                  <a:srgbClr val="0000FF"/>
                </a:solidFill>
                <a:latin typeface="Times New Roman" panose="02020603050405020304" pitchFamily="18" charset="0"/>
                <a:cs typeface="Times New Roman" panose="02020603050405020304" pitchFamily="18" charset="0"/>
              </a:rPr>
              <a:t>Chapter</a:t>
            </a:r>
            <a:r>
              <a:rPr lang="fr-FR" sz="2800" b="1" i="1" dirty="0" smtClean="0">
                <a:solidFill>
                  <a:srgbClr val="0000FF"/>
                </a:solidFill>
                <a:latin typeface="Times New Roman" panose="02020603050405020304" pitchFamily="18" charset="0"/>
                <a:cs typeface="Times New Roman" panose="02020603050405020304" pitchFamily="18" charset="0"/>
              </a:rPr>
              <a:t> II: Chemical </a:t>
            </a:r>
            <a:r>
              <a:rPr lang="fr-FR" sz="2800" b="1" i="1" dirty="0">
                <a:solidFill>
                  <a:srgbClr val="0000FF"/>
                </a:solidFill>
                <a:latin typeface="Times New Roman" panose="02020603050405020304" pitchFamily="18" charset="0"/>
                <a:cs typeface="Times New Roman" panose="02020603050405020304" pitchFamily="18" charset="0"/>
              </a:rPr>
              <a:t>bonds </a:t>
            </a:r>
          </a:p>
        </p:txBody>
      </p:sp>
    </p:spTree>
    <p:extLst>
      <p:ext uri="{BB962C8B-B14F-4D97-AF65-F5344CB8AC3E}">
        <p14:creationId xmlns:p14="http://schemas.microsoft.com/office/powerpoint/2010/main" val="3201207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84637" y="1225689"/>
            <a:ext cx="9144000" cy="5509200"/>
          </a:xfrm>
          <a:prstGeom prst="rect">
            <a:avLst/>
          </a:prstGeom>
        </p:spPr>
        <p:txBody>
          <a:bodyPr wrap="square">
            <a:spAutoFit/>
          </a:bodyPr>
          <a:lstStyle/>
          <a:p>
            <a:pPr algn="ctr"/>
            <a:r>
              <a:rPr lang="fr-FR" sz="3200" dirty="0" err="1" smtClean="0">
                <a:solidFill>
                  <a:srgbClr val="0000FF"/>
                </a:solidFill>
                <a:latin typeface="Times New Roman" panose="02020603050405020304" pitchFamily="18" charset="0"/>
                <a:cs typeface="Times New Roman" panose="02020603050405020304" pitchFamily="18" charset="0"/>
              </a:rPr>
              <a:t>Reminder</a:t>
            </a:r>
            <a:endParaRPr lang="en-US" sz="3200" b="1" dirty="0" smtClean="0">
              <a:solidFill>
                <a:srgbClr val="0000FF"/>
              </a:solidFill>
              <a:latin typeface="Times New Roman" panose="02020603050405020304" pitchFamily="18" charset="0"/>
              <a:cs typeface="Times New Roman" panose="02020603050405020304" pitchFamily="18" charset="0"/>
            </a:endParaRPr>
          </a:p>
          <a:p>
            <a:pPr algn="just"/>
            <a:r>
              <a:rPr lang="en-US" sz="3200" dirty="0" smtClean="0">
                <a:solidFill>
                  <a:srgbClr val="0000FF"/>
                </a:solidFill>
                <a:latin typeface="Times New Roman" panose="02020603050405020304" pitchFamily="18" charset="0"/>
                <a:cs typeface="Times New Roman" panose="02020603050405020304" pitchFamily="18" charset="0"/>
              </a:rPr>
              <a:t>1- Lewis model</a:t>
            </a:r>
          </a:p>
          <a:p>
            <a:pPr algn="just"/>
            <a:r>
              <a:rPr lang="en-US" sz="2400" dirty="0" smtClean="0">
                <a:latin typeface="Times New Roman" panose="02020603050405020304" pitchFamily="18" charset="0"/>
                <a:cs typeface="Times New Roman" panose="02020603050405020304" pitchFamily="18" charset="0"/>
              </a:rPr>
              <a:t>The </a:t>
            </a:r>
            <a:r>
              <a:rPr lang="en-US" sz="2400" b="1" dirty="0" smtClean="0">
                <a:latin typeface="Times New Roman" panose="02020603050405020304" pitchFamily="18" charset="0"/>
                <a:cs typeface="Times New Roman" panose="02020603050405020304" pitchFamily="18" charset="0"/>
              </a:rPr>
              <a:t>Lewis structure</a:t>
            </a:r>
            <a:r>
              <a:rPr lang="en-US" sz="2400" dirty="0" smtClean="0">
                <a:latin typeface="Times New Roman" panose="02020603050405020304" pitchFamily="18" charset="0"/>
                <a:cs typeface="Times New Roman" panose="02020603050405020304" pitchFamily="18" charset="0"/>
              </a:rPr>
              <a:t> of a molecule is a representation that shows all electron pairs, both </a:t>
            </a:r>
            <a:r>
              <a:rPr lang="en-US" sz="2400" dirty="0" smtClean="0">
                <a:solidFill>
                  <a:srgbClr val="00B050"/>
                </a:solidFill>
                <a:latin typeface="Times New Roman" panose="02020603050405020304" pitchFamily="18" charset="0"/>
                <a:cs typeface="Times New Roman" panose="02020603050405020304" pitchFamily="18" charset="0"/>
              </a:rPr>
              <a:t>bonding</a:t>
            </a:r>
            <a:r>
              <a:rPr lang="en-US" sz="2400" dirty="0" smtClean="0">
                <a:latin typeface="Times New Roman" panose="02020603050405020304" pitchFamily="18" charset="0"/>
                <a:cs typeface="Times New Roman" panose="02020603050405020304" pitchFamily="18" charset="0"/>
              </a:rPr>
              <a:t> and </a:t>
            </a:r>
            <a:r>
              <a:rPr lang="en-US" sz="2400" dirty="0" smtClean="0">
                <a:solidFill>
                  <a:srgbClr val="00B050"/>
                </a:solidFill>
                <a:latin typeface="Times New Roman" panose="02020603050405020304" pitchFamily="18" charset="0"/>
                <a:cs typeface="Times New Roman" panose="02020603050405020304" pitchFamily="18" charset="0"/>
              </a:rPr>
              <a:t>non-bonding</a:t>
            </a:r>
            <a:r>
              <a:rPr lang="en-US" sz="2400" dirty="0" smtClean="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closely resembles a </a:t>
            </a:r>
            <a:r>
              <a:rPr lang="en-US" sz="2400" b="1" dirty="0">
                <a:solidFill>
                  <a:srgbClr val="00B050"/>
                </a:solidFill>
                <a:latin typeface="Times New Roman" panose="02020603050405020304" pitchFamily="18" charset="0"/>
                <a:cs typeface="Times New Roman" panose="02020603050405020304" pitchFamily="18" charset="0"/>
              </a:rPr>
              <a:t>structural formula</a:t>
            </a:r>
            <a:r>
              <a:rPr lang="en-US" sz="2400" dirty="0">
                <a:latin typeface="Times New Roman" panose="02020603050405020304" pitchFamily="18" charset="0"/>
                <a:cs typeface="Times New Roman" panose="02020603050405020304" pitchFamily="18" charset="0"/>
              </a:rPr>
              <a:t>, which already illustrates the </a:t>
            </a:r>
            <a:r>
              <a:rPr lang="en-US" sz="2400" b="1" dirty="0">
                <a:solidFill>
                  <a:srgbClr val="00B050"/>
                </a:solidFill>
                <a:latin typeface="Times New Roman" panose="02020603050405020304" pitchFamily="18" charset="0"/>
                <a:cs typeface="Times New Roman" panose="02020603050405020304" pitchFamily="18" charset="0"/>
              </a:rPr>
              <a:t>bonding pairs</a:t>
            </a:r>
            <a:r>
              <a:rPr lang="en-US" sz="2400" dirty="0">
                <a:latin typeface="Times New Roman" panose="02020603050405020304" pitchFamily="18" charset="0"/>
                <a:cs typeface="Times New Roman" panose="02020603050405020304" pitchFamily="18" charset="0"/>
              </a:rPr>
              <a:t>, but differs by explicitly including </a:t>
            </a:r>
            <a:r>
              <a:rPr lang="en-US" sz="2400" b="1" dirty="0">
                <a:solidFill>
                  <a:srgbClr val="00B050"/>
                </a:solidFill>
                <a:latin typeface="Times New Roman" panose="02020603050405020304" pitchFamily="18" charset="0"/>
                <a:cs typeface="Times New Roman" panose="02020603050405020304" pitchFamily="18" charset="0"/>
              </a:rPr>
              <a:t>non-bonding electron pairs</a:t>
            </a:r>
            <a:r>
              <a:rPr lang="en-US" sz="2400" dirty="0">
                <a:solidFill>
                  <a:srgbClr val="00B050"/>
                </a:solidFill>
                <a:latin typeface="Times New Roman" panose="02020603050405020304" pitchFamily="18" charset="0"/>
                <a:cs typeface="Times New Roman" panose="02020603050405020304" pitchFamily="18" charset="0"/>
              </a:rPr>
              <a:t>. </a:t>
            </a:r>
            <a:endParaRPr lang="en-US" sz="2400" dirty="0" smtClean="0">
              <a:solidFill>
                <a:srgbClr val="00B050"/>
              </a:solidFill>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By </a:t>
            </a:r>
            <a:r>
              <a:rPr lang="en-US" sz="2400" dirty="0">
                <a:latin typeface="Times New Roman" panose="02020603050405020304" pitchFamily="18" charset="0"/>
                <a:cs typeface="Times New Roman" panose="02020603050405020304" pitchFamily="18" charset="0"/>
              </a:rPr>
              <a:t>simply adding these lone pairs to a structural formula, it becomes a </a:t>
            </a:r>
            <a:r>
              <a:rPr lang="en-US" sz="2400" b="1" dirty="0">
                <a:solidFill>
                  <a:srgbClr val="00B050"/>
                </a:solidFill>
                <a:latin typeface="Times New Roman" panose="02020603050405020304" pitchFamily="18" charset="0"/>
                <a:cs typeface="Times New Roman" panose="02020603050405020304" pitchFamily="18" charset="0"/>
              </a:rPr>
              <a:t>complete Lewis representation</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 the molecule</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2452812" y="2820793"/>
            <a:ext cx="1368152" cy="505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400" dirty="0">
                <a:solidFill>
                  <a:srgbClr val="FF0000"/>
                </a:solidFill>
              </a:rPr>
              <a:t>الرابطة</a:t>
            </a:r>
            <a:endParaRPr lang="fr-FR" sz="1400" dirty="0">
              <a:solidFill>
                <a:srgbClr val="FF0000"/>
              </a:solidFill>
            </a:endParaRPr>
          </a:p>
        </p:txBody>
      </p:sp>
      <p:sp>
        <p:nvSpPr>
          <p:cNvPr id="17" name="Rectangle 16"/>
          <p:cNvSpPr/>
          <p:nvPr/>
        </p:nvSpPr>
        <p:spPr>
          <a:xfrm>
            <a:off x="3149216" y="3429000"/>
            <a:ext cx="1564852" cy="400110"/>
          </a:xfrm>
          <a:prstGeom prst="rect">
            <a:avLst/>
          </a:prstGeom>
        </p:spPr>
        <p:txBody>
          <a:bodyPr wrap="none">
            <a:spAutoFit/>
          </a:bodyPr>
          <a:lstStyle/>
          <a:p>
            <a:pPr algn="ctr"/>
            <a:r>
              <a:rPr lang="ar-SA" sz="2000" dirty="0">
                <a:solidFill>
                  <a:srgbClr val="FF0000"/>
                </a:solidFill>
                <a:latin typeface="Times New Roman" panose="02020603050405020304" pitchFamily="18" charset="0"/>
                <a:cs typeface="Times New Roman" panose="02020603050405020304" pitchFamily="18" charset="0"/>
              </a:rPr>
              <a:t>الصيغة المفصلة </a:t>
            </a:r>
            <a:endParaRPr lang="fr-FR" sz="2000" dirty="0">
              <a:solidFill>
                <a:srgbClr val="FF0000"/>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6554395" y="4454545"/>
            <a:ext cx="1721946" cy="369332"/>
          </a:xfrm>
          <a:prstGeom prst="rect">
            <a:avLst/>
          </a:prstGeom>
        </p:spPr>
        <p:txBody>
          <a:bodyPr wrap="none">
            <a:spAutoFit/>
          </a:bodyPr>
          <a:lstStyle/>
          <a:p>
            <a:r>
              <a:rPr lang="ar-SA" dirty="0">
                <a:solidFill>
                  <a:srgbClr val="FF0000"/>
                </a:solidFill>
              </a:rPr>
              <a:t>أزواج </a:t>
            </a:r>
            <a:r>
              <a:rPr lang="ar-SA" dirty="0" smtClean="0">
                <a:solidFill>
                  <a:srgbClr val="FF0000"/>
                </a:solidFill>
              </a:rPr>
              <a:t>غير </a:t>
            </a:r>
            <a:r>
              <a:rPr lang="ar-SA" dirty="0">
                <a:solidFill>
                  <a:srgbClr val="FF0000"/>
                </a:solidFill>
              </a:rPr>
              <a:t>المترابطة</a:t>
            </a:r>
            <a:endParaRPr lang="fr-FR" dirty="0">
              <a:solidFill>
                <a:srgbClr val="FF0000"/>
              </a:solidFill>
            </a:endParaRPr>
          </a:p>
        </p:txBody>
      </p:sp>
      <p:sp>
        <p:nvSpPr>
          <p:cNvPr id="19" name="Rectangle 18"/>
          <p:cNvSpPr/>
          <p:nvPr/>
        </p:nvSpPr>
        <p:spPr>
          <a:xfrm>
            <a:off x="4344976" y="2926585"/>
            <a:ext cx="1168910" cy="400110"/>
          </a:xfrm>
          <a:prstGeom prst="rect">
            <a:avLst/>
          </a:prstGeom>
        </p:spPr>
        <p:txBody>
          <a:bodyPr wrap="none">
            <a:spAutoFit/>
          </a:bodyPr>
          <a:lstStyle/>
          <a:p>
            <a:r>
              <a:rPr lang="ar-SA" sz="2000" dirty="0">
                <a:solidFill>
                  <a:srgbClr val="FF0000"/>
                </a:solidFill>
              </a:rPr>
              <a:t>غير الرابطة</a:t>
            </a:r>
            <a:endParaRPr lang="fr-FR" sz="2000" dirty="0">
              <a:solidFill>
                <a:srgbClr val="FF0000"/>
              </a:solidFill>
            </a:endParaRPr>
          </a:p>
        </p:txBody>
      </p:sp>
      <p:sp>
        <p:nvSpPr>
          <p:cNvPr id="20" name="Rectangle 19"/>
          <p:cNvSpPr/>
          <p:nvPr/>
        </p:nvSpPr>
        <p:spPr>
          <a:xfrm>
            <a:off x="1110400" y="4430673"/>
            <a:ext cx="1345240" cy="369332"/>
          </a:xfrm>
          <a:prstGeom prst="rect">
            <a:avLst/>
          </a:prstGeom>
        </p:spPr>
        <p:txBody>
          <a:bodyPr wrap="none">
            <a:spAutoFit/>
          </a:bodyPr>
          <a:lstStyle/>
          <a:p>
            <a:r>
              <a:rPr lang="ar-SA" dirty="0">
                <a:solidFill>
                  <a:srgbClr val="FF0000"/>
                </a:solidFill>
              </a:rPr>
              <a:t>الأزواج الرابطة</a:t>
            </a:r>
            <a:endParaRPr lang="fr-FR" dirty="0">
              <a:solidFill>
                <a:srgbClr val="FF0000"/>
              </a:solidFill>
            </a:endParaRPr>
          </a:p>
        </p:txBody>
      </p:sp>
    </p:spTree>
    <p:extLst>
      <p:ext uri="{BB962C8B-B14F-4D97-AF65-F5344CB8AC3E}">
        <p14:creationId xmlns:p14="http://schemas.microsoft.com/office/powerpoint/2010/main" val="3499042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84637" y="1225689"/>
            <a:ext cx="9144000" cy="5078313"/>
          </a:xfrm>
          <a:prstGeom prst="rect">
            <a:avLst/>
          </a:prstGeom>
        </p:spPr>
        <p:txBody>
          <a:bodyPr wrap="square">
            <a:spAutoFit/>
          </a:bodyPr>
          <a:lstStyle/>
          <a:p>
            <a:pPr algn="just">
              <a:lnSpc>
                <a:spcPct val="150000"/>
              </a:lnSpc>
            </a:pPr>
            <a:r>
              <a:rPr lang="en-US" sz="2400" b="1" dirty="0" smtClean="0">
                <a:solidFill>
                  <a:srgbClr val="0000FF"/>
                </a:solidFill>
                <a:latin typeface="Times New Roman" panose="02020603050405020304" pitchFamily="18" charset="0"/>
                <a:cs typeface="Times New Roman" panose="02020603050405020304" pitchFamily="18" charset="0"/>
              </a:rPr>
              <a:t>A- Lewis </a:t>
            </a:r>
            <a:r>
              <a:rPr lang="en-US" sz="2400" b="1" dirty="0">
                <a:solidFill>
                  <a:srgbClr val="0000FF"/>
                </a:solidFill>
                <a:latin typeface="Times New Roman" panose="02020603050405020304" pitchFamily="18" charset="0"/>
                <a:cs typeface="Times New Roman" panose="02020603050405020304" pitchFamily="18" charset="0"/>
              </a:rPr>
              <a:t>Diagram of an </a:t>
            </a:r>
            <a:r>
              <a:rPr lang="en-US" sz="2400" b="1" dirty="0" smtClean="0">
                <a:solidFill>
                  <a:srgbClr val="0000FF"/>
                </a:solidFill>
                <a:latin typeface="Times New Roman" panose="02020603050405020304" pitchFamily="18" charset="0"/>
                <a:cs typeface="Times New Roman" panose="02020603050405020304" pitchFamily="18" charset="0"/>
              </a:rPr>
              <a:t>Atom</a:t>
            </a:r>
            <a:endParaRPr lang="en-US" sz="2400" b="1" dirty="0">
              <a:solidFill>
                <a:srgbClr val="0000FF"/>
              </a:solidFill>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In the </a:t>
            </a:r>
            <a:r>
              <a:rPr lang="en-US" sz="2400" b="1" dirty="0">
                <a:latin typeface="Times New Roman" panose="02020603050405020304" pitchFamily="18" charset="0"/>
                <a:cs typeface="Times New Roman" panose="02020603050405020304" pitchFamily="18" charset="0"/>
              </a:rPr>
              <a:t>Lewis model</a:t>
            </a:r>
            <a:r>
              <a:rPr lang="en-US" sz="2400" dirty="0">
                <a:latin typeface="Times New Roman" panose="02020603050405020304" pitchFamily="18" charset="0"/>
                <a:cs typeface="Times New Roman" panose="02020603050405020304" pitchFamily="18" charset="0"/>
              </a:rPr>
              <a:t>, only </a:t>
            </a:r>
            <a:r>
              <a:rPr lang="en-US" sz="2400" b="1" dirty="0">
                <a:solidFill>
                  <a:srgbClr val="00B050"/>
                </a:solidFill>
                <a:latin typeface="Times New Roman" panose="02020603050405020304" pitchFamily="18" charset="0"/>
                <a:cs typeface="Times New Roman" panose="02020603050405020304" pitchFamily="18" charset="0"/>
              </a:rPr>
              <a:t>valence electrons</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considered, as they are responsible for chemical bonding.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Around </a:t>
            </a:r>
            <a:r>
              <a:rPr lang="en-US" sz="2400" dirty="0">
                <a:latin typeface="Times New Roman" panose="02020603050405020304" pitchFamily="18" charset="0"/>
                <a:cs typeface="Times New Roman" panose="02020603050405020304" pitchFamily="18" charset="0"/>
              </a:rPr>
              <a:t>the atomic symbol, </a:t>
            </a:r>
            <a:r>
              <a:rPr lang="en-US" sz="2400" b="1" dirty="0">
                <a:solidFill>
                  <a:srgbClr val="00B050"/>
                </a:solidFill>
                <a:latin typeface="Times New Roman" panose="02020603050405020304" pitchFamily="18" charset="0"/>
                <a:cs typeface="Times New Roman" panose="02020603050405020304" pitchFamily="18" charset="0"/>
              </a:rPr>
              <a:t>unpaired electrons</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(single electrons in their quantum orbitals) are represented by dots, while </a:t>
            </a:r>
            <a:r>
              <a:rPr lang="en-US" sz="2400" b="1" dirty="0">
                <a:solidFill>
                  <a:srgbClr val="00B050"/>
                </a:solidFill>
                <a:latin typeface="Times New Roman" panose="02020603050405020304" pitchFamily="18" charset="0"/>
                <a:cs typeface="Times New Roman" panose="02020603050405020304" pitchFamily="18" charset="0"/>
              </a:rPr>
              <a:t>paired electrons</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(shared or lone pairs) are depicted as </a:t>
            </a:r>
            <a:r>
              <a:rPr lang="en-US" sz="2400" b="1" dirty="0">
                <a:latin typeface="Times New Roman" panose="02020603050405020304" pitchFamily="18" charset="0"/>
                <a:cs typeface="Times New Roman" panose="02020603050405020304" pitchFamily="18" charset="0"/>
              </a:rPr>
              <a:t>lines</a:t>
            </a:r>
            <a:r>
              <a:rPr lang="en-US" sz="2400" dirty="0">
                <a:latin typeface="Times New Roman" panose="02020603050405020304" pitchFamily="18" charset="0"/>
                <a:cs typeface="Times New Roman" panose="02020603050405020304" pitchFamily="18" charset="0"/>
              </a:rPr>
              <a:t>, forming what is called an </a:t>
            </a:r>
            <a:r>
              <a:rPr lang="en-US" sz="2400" b="1" dirty="0">
                <a:solidFill>
                  <a:srgbClr val="00B050"/>
                </a:solidFill>
                <a:latin typeface="Times New Roman" panose="02020603050405020304" pitchFamily="18" charset="0"/>
                <a:cs typeface="Times New Roman" panose="02020603050405020304" pitchFamily="18" charset="0"/>
              </a:rPr>
              <a:t>electron pair</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model provides a simple yet effective way to visualize how atoms interact to form stable molecules</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4211960" y="1412776"/>
            <a:ext cx="1436612" cy="369332"/>
          </a:xfrm>
          <a:prstGeom prst="rect">
            <a:avLst/>
          </a:prstGeom>
        </p:spPr>
        <p:txBody>
          <a:bodyPr wrap="none">
            <a:spAutoFit/>
          </a:bodyPr>
          <a:lstStyle/>
          <a:p>
            <a:r>
              <a:rPr lang="ar-SA" dirty="0"/>
              <a:t>إ</a:t>
            </a:r>
            <a:r>
              <a:rPr lang="ar-SA" dirty="0">
                <a:solidFill>
                  <a:srgbClr val="FF0000"/>
                </a:solidFill>
              </a:rPr>
              <a:t>لكترونات التكاف</a:t>
            </a:r>
            <a:r>
              <a:rPr lang="ar-SA" dirty="0"/>
              <a:t>ؤ</a:t>
            </a:r>
            <a:endParaRPr lang="fr-FR" dirty="0"/>
          </a:p>
        </p:txBody>
      </p:sp>
      <p:sp>
        <p:nvSpPr>
          <p:cNvPr id="6" name="Rectangle 5"/>
          <p:cNvSpPr/>
          <p:nvPr/>
        </p:nvSpPr>
        <p:spPr>
          <a:xfrm>
            <a:off x="4205548" y="2420888"/>
            <a:ext cx="1443024" cy="369332"/>
          </a:xfrm>
          <a:prstGeom prst="rect">
            <a:avLst/>
          </a:prstGeom>
        </p:spPr>
        <p:txBody>
          <a:bodyPr wrap="none">
            <a:spAutoFit/>
          </a:bodyPr>
          <a:lstStyle/>
          <a:p>
            <a:r>
              <a:rPr lang="ar-SA" dirty="0">
                <a:solidFill>
                  <a:srgbClr val="FF0000"/>
                </a:solidFill>
              </a:rPr>
              <a:t>إلكترونات منفردة</a:t>
            </a:r>
            <a:endParaRPr lang="fr-FR" dirty="0">
              <a:solidFill>
                <a:srgbClr val="FF0000"/>
              </a:solidFill>
            </a:endParaRPr>
          </a:p>
        </p:txBody>
      </p:sp>
      <p:sp>
        <p:nvSpPr>
          <p:cNvPr id="13" name="Rectangle 12"/>
          <p:cNvSpPr/>
          <p:nvPr/>
        </p:nvSpPr>
        <p:spPr>
          <a:xfrm>
            <a:off x="7236296" y="3861048"/>
            <a:ext cx="1593706" cy="369332"/>
          </a:xfrm>
          <a:prstGeom prst="rect">
            <a:avLst/>
          </a:prstGeom>
        </p:spPr>
        <p:txBody>
          <a:bodyPr wrap="none">
            <a:spAutoFit/>
          </a:bodyPr>
          <a:lstStyle/>
          <a:p>
            <a:r>
              <a:rPr lang="ar-SA" dirty="0">
                <a:solidFill>
                  <a:srgbClr val="FF0000"/>
                </a:solidFill>
              </a:rPr>
              <a:t>إلكترونات متزاوجة</a:t>
            </a:r>
            <a:endParaRPr lang="fr-FR" dirty="0">
              <a:solidFill>
                <a:srgbClr val="FF0000"/>
              </a:solidFill>
            </a:endParaRPr>
          </a:p>
        </p:txBody>
      </p:sp>
      <p:sp>
        <p:nvSpPr>
          <p:cNvPr id="14" name="Rectangle 13"/>
          <p:cNvSpPr/>
          <p:nvPr/>
        </p:nvSpPr>
        <p:spPr>
          <a:xfrm>
            <a:off x="615971" y="4230380"/>
            <a:ext cx="1237839" cy="369332"/>
          </a:xfrm>
          <a:prstGeom prst="rect">
            <a:avLst/>
          </a:prstGeom>
        </p:spPr>
        <p:txBody>
          <a:bodyPr wrap="none">
            <a:spAutoFit/>
          </a:bodyPr>
          <a:lstStyle/>
          <a:p>
            <a:r>
              <a:rPr lang="ar-SA" dirty="0">
                <a:solidFill>
                  <a:srgbClr val="FF0000"/>
                </a:solidFill>
              </a:rPr>
              <a:t>زوج إلكتروني</a:t>
            </a:r>
            <a:endParaRPr lang="fr-FR" dirty="0">
              <a:solidFill>
                <a:srgbClr val="FF0000"/>
              </a:solidFill>
            </a:endParaRPr>
          </a:p>
        </p:txBody>
      </p:sp>
    </p:spTree>
    <p:extLst>
      <p:ext uri="{BB962C8B-B14F-4D97-AF65-F5344CB8AC3E}">
        <p14:creationId xmlns:p14="http://schemas.microsoft.com/office/powerpoint/2010/main" val="14239578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Rectangle 3"/>
          <p:cNvSpPr/>
          <p:nvPr/>
        </p:nvSpPr>
        <p:spPr>
          <a:xfrm>
            <a:off x="155574" y="1412776"/>
            <a:ext cx="8808913" cy="4154984"/>
          </a:xfrm>
          <a:prstGeom prst="rect">
            <a:avLst/>
          </a:prstGeom>
        </p:spPr>
        <p:txBody>
          <a:bodyPr wrap="square">
            <a:spAutoFit/>
          </a:bodyPr>
          <a:lstStyle/>
          <a:p>
            <a:pPr algn="ctr">
              <a:lnSpc>
                <a:spcPct val="150000"/>
              </a:lnSpc>
            </a:pPr>
            <a:r>
              <a:rPr lang="en-US" sz="2400" b="1" dirty="0">
                <a:solidFill>
                  <a:srgbClr val="0000FF"/>
                </a:solidFill>
                <a:latin typeface="Times New Roman" panose="02020603050405020304" pitchFamily="18" charset="0"/>
                <a:cs typeface="Times New Roman" panose="02020603050405020304" pitchFamily="18" charset="0"/>
              </a:rPr>
              <a:t>The Approach is as </a:t>
            </a:r>
            <a:r>
              <a:rPr lang="en-US" sz="2400" b="1" dirty="0" smtClean="0">
                <a:solidFill>
                  <a:srgbClr val="0000FF"/>
                </a:solidFill>
                <a:latin typeface="Times New Roman" panose="02020603050405020304" pitchFamily="18" charset="0"/>
                <a:cs typeface="Times New Roman" panose="02020603050405020304" pitchFamily="18" charset="0"/>
              </a:rPr>
              <a:t>follows</a:t>
            </a:r>
            <a:endParaRPr lang="en-US" sz="2400" b="1" dirty="0">
              <a:solidFill>
                <a:srgbClr val="0000FF"/>
              </a:solidFill>
              <a:latin typeface="Times New Roman" panose="02020603050405020304" pitchFamily="18" charset="0"/>
              <a:cs typeface="Times New Roman" panose="02020603050405020304" pitchFamily="18" charset="0"/>
            </a:endParaRPr>
          </a:p>
          <a:p>
            <a:pPr marL="342900" indent="-342900" algn="just">
              <a:lnSpc>
                <a:spcPct val="150000"/>
              </a:lnSpc>
              <a:buFontTx/>
              <a:buChar char="-"/>
            </a:pPr>
            <a:r>
              <a:rPr lang="en-US" sz="2400" dirty="0" smtClean="0">
                <a:latin typeface="Times New Roman" panose="02020603050405020304" pitchFamily="18" charset="0"/>
                <a:cs typeface="Times New Roman" panose="02020603050405020304" pitchFamily="18" charset="0"/>
              </a:rPr>
              <a:t>Identify </a:t>
            </a:r>
            <a:r>
              <a:rPr lang="en-US" sz="2400" dirty="0">
                <a:latin typeface="Times New Roman" panose="02020603050405020304" pitchFamily="18" charset="0"/>
                <a:cs typeface="Times New Roman" panose="02020603050405020304" pitchFamily="18" charset="0"/>
              </a:rPr>
              <a:t>the </a:t>
            </a:r>
            <a:r>
              <a:rPr lang="en-US" sz="2400" b="1" dirty="0">
                <a:solidFill>
                  <a:srgbClr val="00B050"/>
                </a:solidFill>
                <a:latin typeface="Times New Roman" panose="02020603050405020304" pitchFamily="18" charset="0"/>
                <a:cs typeface="Times New Roman" panose="02020603050405020304" pitchFamily="18" charset="0"/>
              </a:rPr>
              <a:t>valence electrons</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 the electronic configuration</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Tx/>
              <a:buChar char="-"/>
            </a:pPr>
            <a:r>
              <a:rPr lang="en-US" sz="2400" dirty="0" smtClean="0">
                <a:latin typeface="Times New Roman" panose="02020603050405020304" pitchFamily="18" charset="0"/>
                <a:cs typeface="Times New Roman" panose="02020603050405020304" pitchFamily="18" charset="0"/>
              </a:rPr>
              <a:t>Write </a:t>
            </a:r>
            <a:r>
              <a:rPr lang="en-US" sz="2400" dirty="0">
                <a:latin typeface="Times New Roman" panose="02020603050405020304" pitchFamily="18" charset="0"/>
                <a:cs typeface="Times New Roman" panose="02020603050405020304" pitchFamily="18" charset="0"/>
              </a:rPr>
              <a:t>the electrons in their </a:t>
            </a:r>
            <a:r>
              <a:rPr lang="en-US" sz="2400" b="1" dirty="0">
                <a:latin typeface="Times New Roman" panose="02020603050405020304" pitchFamily="18" charset="0"/>
                <a:cs typeface="Times New Roman" panose="02020603050405020304" pitchFamily="18" charset="0"/>
              </a:rPr>
              <a:t>quantum orbitals</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  Around </a:t>
            </a:r>
            <a:r>
              <a:rPr lang="en-US" sz="2400" dirty="0">
                <a:latin typeface="Times New Roman" panose="02020603050405020304" pitchFamily="18" charset="0"/>
                <a:cs typeface="Times New Roman" panose="02020603050405020304" pitchFamily="18" charset="0"/>
              </a:rPr>
              <a:t>the chemical symbol, add as many dots as there are </a:t>
            </a:r>
            <a:r>
              <a:rPr lang="en-US" sz="2400" dirty="0">
                <a:solidFill>
                  <a:srgbClr val="00B050"/>
                </a:solidFill>
                <a:latin typeface="Times New Roman" panose="02020603050405020304" pitchFamily="18" charset="0"/>
                <a:cs typeface="Times New Roman" panose="02020603050405020304" pitchFamily="18" charset="0"/>
              </a:rPr>
              <a:t>unpaired electrons </a:t>
            </a:r>
            <a:r>
              <a:rPr lang="en-US" sz="2400" dirty="0">
                <a:latin typeface="Times New Roman" panose="02020603050405020304" pitchFamily="18" charset="0"/>
                <a:cs typeface="Times New Roman" panose="02020603050405020304" pitchFamily="18" charset="0"/>
              </a:rPr>
              <a:t>and as many lines as there are </a:t>
            </a:r>
            <a:r>
              <a:rPr lang="en-US" sz="2400" b="1" dirty="0">
                <a:solidFill>
                  <a:srgbClr val="00B050"/>
                </a:solidFill>
                <a:latin typeface="Times New Roman" panose="02020603050405020304" pitchFamily="18" charset="0"/>
                <a:cs typeface="Times New Roman" panose="02020603050405020304" pitchFamily="18" charset="0"/>
              </a:rPr>
              <a:t>electron pairs</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Note:</a:t>
            </a:r>
            <a:r>
              <a:rPr lang="en-US" sz="2400" dirty="0">
                <a:latin typeface="Times New Roman" panose="02020603050405020304" pitchFamily="18" charset="0"/>
                <a:cs typeface="Times New Roman" panose="02020603050405020304" pitchFamily="18" charset="0"/>
              </a:rPr>
              <a:t> Each atom is surrounded by a number of dots equal to the number of </a:t>
            </a:r>
            <a:r>
              <a:rPr lang="en-US" sz="2400" b="1" dirty="0">
                <a:latin typeface="Times New Roman" panose="02020603050405020304" pitchFamily="18" charset="0"/>
                <a:cs typeface="Times New Roman" panose="02020603050405020304" pitchFamily="18" charset="0"/>
              </a:rPr>
              <a:t>valence electrons</a:t>
            </a:r>
            <a:r>
              <a:rPr lang="en-US" sz="2400" dirty="0">
                <a:latin typeface="Times New Roman" panose="02020603050405020304" pitchFamily="18" charset="0"/>
                <a:cs typeface="Times New Roman" panose="02020603050405020304" pitchFamily="18" charset="0"/>
              </a:rPr>
              <a:t>.</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728" y="5475467"/>
            <a:ext cx="1368152" cy="1270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208" y="5621982"/>
            <a:ext cx="807554" cy="1024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336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84637" y="1225689"/>
            <a:ext cx="9144000" cy="5447645"/>
          </a:xfrm>
          <a:prstGeom prst="rect">
            <a:avLst/>
          </a:prstGeom>
        </p:spPr>
        <p:txBody>
          <a:bodyPr wrap="square">
            <a:spAutoFit/>
          </a:bodyPr>
          <a:lstStyle/>
          <a:p>
            <a:pPr>
              <a:lnSpc>
                <a:spcPct val="150000"/>
              </a:lnSpc>
            </a:pPr>
            <a:r>
              <a:rPr lang="en-US" sz="2400" b="1" dirty="0" smtClean="0">
                <a:solidFill>
                  <a:srgbClr val="0000FF"/>
                </a:solidFill>
                <a:latin typeface="Times New Roman" panose="02020603050405020304" pitchFamily="18" charset="0"/>
                <a:cs typeface="Times New Roman" panose="02020603050405020304" pitchFamily="18" charset="0"/>
              </a:rPr>
              <a:t>B-  </a:t>
            </a:r>
            <a:r>
              <a:rPr lang="en-US" sz="2400" b="1" dirty="0">
                <a:solidFill>
                  <a:srgbClr val="0000FF"/>
                </a:solidFill>
                <a:latin typeface="Times New Roman" panose="02020603050405020304" pitchFamily="18" charset="0"/>
                <a:cs typeface="Times New Roman" panose="02020603050405020304" pitchFamily="18" charset="0"/>
              </a:rPr>
              <a:t>Lewis Diagram of a Molecule</a:t>
            </a:r>
          </a:p>
          <a:p>
            <a:pPr algn="just">
              <a:lnSpc>
                <a:spcPct val="150000"/>
              </a:lnSpc>
            </a:pPr>
            <a:r>
              <a:rPr lang="en-US" sz="2400" dirty="0">
                <a:latin typeface="Times New Roman" panose="02020603050405020304" pitchFamily="18" charset="0"/>
                <a:cs typeface="Times New Roman" panose="02020603050405020304" pitchFamily="18" charset="0"/>
              </a:rPr>
              <a:t>The </a:t>
            </a:r>
            <a:r>
              <a:rPr lang="en-US" sz="2400" b="1" dirty="0">
                <a:solidFill>
                  <a:srgbClr val="00B050"/>
                </a:solidFill>
                <a:latin typeface="Times New Roman" panose="02020603050405020304" pitchFamily="18" charset="0"/>
                <a:cs typeface="Times New Roman" panose="02020603050405020304" pitchFamily="18" charset="0"/>
              </a:rPr>
              <a:t>Lewis structure</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defines how electrons are allocated on or between the atoms of a molecule.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gives us a certain view of the electronic structure of the molecule through its </a:t>
            </a:r>
            <a:r>
              <a:rPr lang="en-US" sz="2400" dirty="0">
                <a:solidFill>
                  <a:srgbClr val="00B050"/>
                </a:solidFill>
                <a:latin typeface="Times New Roman" panose="02020603050405020304" pitchFamily="18" charset="0"/>
                <a:cs typeface="Times New Roman" panose="02020603050405020304" pitchFamily="18" charset="0"/>
              </a:rPr>
              <a:t>free doublets</a:t>
            </a:r>
            <a:r>
              <a:rPr lang="en-US" sz="2400" dirty="0">
                <a:latin typeface="Times New Roman" panose="02020603050405020304" pitchFamily="18" charset="0"/>
                <a:cs typeface="Times New Roman" panose="02020603050405020304" pitchFamily="18" charset="0"/>
              </a:rPr>
              <a:t>, its </a:t>
            </a:r>
            <a:r>
              <a:rPr lang="en-US" sz="2400" dirty="0">
                <a:solidFill>
                  <a:srgbClr val="00B050"/>
                </a:solidFill>
                <a:latin typeface="Times New Roman" panose="02020603050405020304" pitchFamily="18" charset="0"/>
                <a:cs typeface="Times New Roman" panose="02020603050405020304" pitchFamily="18" charset="0"/>
              </a:rPr>
              <a:t>bonding doublets </a:t>
            </a:r>
            <a:r>
              <a:rPr lang="en-US" sz="2400" dirty="0">
                <a:latin typeface="Times New Roman" panose="02020603050405020304" pitchFamily="18" charset="0"/>
                <a:cs typeface="Times New Roman" panose="02020603050405020304" pitchFamily="18" charset="0"/>
              </a:rPr>
              <a:t>(σ and π bonds), its </a:t>
            </a:r>
            <a:r>
              <a:rPr lang="en-US" sz="2400" dirty="0">
                <a:solidFill>
                  <a:srgbClr val="00B050"/>
                </a:solidFill>
                <a:latin typeface="Times New Roman" panose="02020603050405020304" pitchFamily="18" charset="0"/>
                <a:cs typeface="Times New Roman" panose="02020603050405020304" pitchFamily="18" charset="0"/>
              </a:rPr>
              <a:t>vacancies</a:t>
            </a:r>
            <a:r>
              <a:rPr lang="en-US" sz="2400" dirty="0">
                <a:latin typeface="Times New Roman" panose="02020603050405020304" pitchFamily="18" charset="0"/>
                <a:cs typeface="Times New Roman" panose="02020603050405020304" pitchFamily="18" charset="0"/>
              </a:rPr>
              <a:t> and any </a:t>
            </a:r>
            <a:r>
              <a:rPr lang="en-US" sz="2400" dirty="0">
                <a:solidFill>
                  <a:srgbClr val="00B050"/>
                </a:solidFill>
                <a:latin typeface="Times New Roman" panose="02020603050405020304" pitchFamily="18" charset="0"/>
                <a:cs typeface="Times New Roman" panose="02020603050405020304" pitchFamily="18" charset="0"/>
              </a:rPr>
              <a:t>single electrons </a:t>
            </a:r>
            <a:r>
              <a:rPr lang="en-US" sz="2400" dirty="0">
                <a:latin typeface="Times New Roman" panose="02020603050405020304" pitchFamily="18" charset="0"/>
                <a:cs typeface="Times New Roman" panose="02020603050405020304" pitchFamily="18" charset="0"/>
              </a:rPr>
              <a:t>(in the case of radicals</a:t>
            </a:r>
            <a:r>
              <a:rPr lang="en-US" sz="2400" dirty="0" smtClean="0">
                <a:latin typeface="Times New Roman" panose="02020603050405020304" pitchFamily="18" charset="0"/>
                <a:cs typeface="Times New Roman" panose="02020603050405020304" pitchFamily="18" charset="0"/>
              </a:rPr>
              <a:t>).</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Example</a:t>
            </a:r>
            <a:r>
              <a:rPr lang="en-US" sz="2400" b="1" dirty="0" smtClean="0">
                <a:latin typeface="Times New Roman" panose="02020603050405020304" pitchFamily="18" charset="0"/>
                <a:cs typeface="Times New Roman" panose="02020603050405020304" pitchFamily="18" charset="0"/>
              </a:rPr>
              <a:t>:</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Note:</a:t>
            </a:r>
            <a:r>
              <a:rPr lang="en-US" sz="2400" dirty="0">
                <a:latin typeface="Times New Roman" panose="02020603050405020304" pitchFamily="18" charset="0"/>
                <a:cs typeface="Times New Roman" panose="02020603050405020304" pitchFamily="18" charset="0"/>
              </a:rPr>
              <a:t> The </a:t>
            </a:r>
            <a:r>
              <a:rPr lang="en-US" sz="2400" b="1" dirty="0">
                <a:latin typeface="Times New Roman" panose="02020603050405020304" pitchFamily="18" charset="0"/>
                <a:cs typeface="Times New Roman" panose="02020603050405020304" pitchFamily="18" charset="0"/>
              </a:rPr>
              <a:t>Lewis diagram does not represent the spatial arrangement</a:t>
            </a:r>
            <a:r>
              <a:rPr lang="en-US" sz="2400" dirty="0">
                <a:latin typeface="Times New Roman" panose="02020603050405020304" pitchFamily="18" charset="0"/>
                <a:cs typeface="Times New Roman" panose="02020603050405020304" pitchFamily="18" charset="0"/>
              </a:rPr>
              <a:t> of atoms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1851596" y="4446404"/>
            <a:ext cx="1151277" cy="369332"/>
          </a:xfrm>
          <a:prstGeom prst="rect">
            <a:avLst/>
          </a:prstGeom>
        </p:spPr>
        <p:txBody>
          <a:bodyPr wrap="none">
            <a:spAutoFit/>
          </a:bodyPr>
          <a:lstStyle/>
          <a:p>
            <a:r>
              <a:rPr lang="ar-SA" dirty="0"/>
              <a:t>أ</a:t>
            </a:r>
            <a:r>
              <a:rPr lang="ar-SA" dirty="0">
                <a:solidFill>
                  <a:srgbClr val="FF0000"/>
                </a:solidFill>
              </a:rPr>
              <a:t>زواج منفرد</a:t>
            </a:r>
            <a:r>
              <a:rPr lang="ar-SA" dirty="0"/>
              <a:t>ة</a:t>
            </a:r>
            <a:endParaRPr lang="fr-FR"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5085184"/>
            <a:ext cx="2069283"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4492460" y="2924944"/>
            <a:ext cx="1345240" cy="369332"/>
          </a:xfrm>
          <a:prstGeom prst="rect">
            <a:avLst/>
          </a:prstGeom>
        </p:spPr>
        <p:txBody>
          <a:bodyPr wrap="none">
            <a:spAutoFit/>
          </a:bodyPr>
          <a:lstStyle/>
          <a:p>
            <a:r>
              <a:rPr lang="ar-SA" dirty="0">
                <a:solidFill>
                  <a:srgbClr val="FF0000"/>
                </a:solidFill>
              </a:rPr>
              <a:t>الأزواج الرابطة</a:t>
            </a:r>
            <a:endParaRPr lang="fr-FR" dirty="0">
              <a:solidFill>
                <a:srgbClr val="FF0000"/>
              </a:solidFill>
            </a:endParaRPr>
          </a:p>
        </p:txBody>
      </p:sp>
    </p:spTree>
    <p:extLst>
      <p:ext uri="{BB962C8B-B14F-4D97-AF65-F5344CB8AC3E}">
        <p14:creationId xmlns:p14="http://schemas.microsoft.com/office/powerpoint/2010/main" val="40357159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350304" y="1340768"/>
            <a:ext cx="8470168" cy="2677656"/>
          </a:xfrm>
          <a:prstGeom prst="rect">
            <a:avLst/>
          </a:prstGeom>
        </p:spPr>
        <p:txBody>
          <a:bodyPr wrap="square">
            <a:spAutoFit/>
          </a:bodyPr>
          <a:lstStyle/>
          <a:p>
            <a:r>
              <a:rPr lang="en-US" sz="2400" b="1" dirty="0" smtClean="0">
                <a:solidFill>
                  <a:srgbClr val="0000FF"/>
                </a:solidFill>
                <a:latin typeface="Times New Roman" panose="02020603050405020304" pitchFamily="18" charset="0"/>
                <a:cs typeface="Times New Roman" panose="02020603050405020304" pitchFamily="18" charset="0"/>
              </a:rPr>
              <a:t>2- Valence </a:t>
            </a:r>
            <a:r>
              <a:rPr lang="en-US" sz="2400" b="1" dirty="0">
                <a:solidFill>
                  <a:srgbClr val="0000FF"/>
                </a:solidFill>
                <a:latin typeface="Times New Roman" panose="02020603050405020304" pitchFamily="18" charset="0"/>
                <a:cs typeface="Times New Roman" panose="02020603050405020304" pitchFamily="18" charset="0"/>
              </a:rPr>
              <a:t>of an Atom</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valence of an atom is the number of </a:t>
            </a:r>
            <a:r>
              <a:rPr lang="en-US" sz="2400" dirty="0">
                <a:solidFill>
                  <a:srgbClr val="00B050"/>
                </a:solidFill>
                <a:latin typeface="Times New Roman" panose="02020603050405020304" pitchFamily="18" charset="0"/>
                <a:cs typeface="Times New Roman" panose="02020603050405020304" pitchFamily="18" charset="0"/>
              </a:rPr>
              <a:t>bonding pairs </a:t>
            </a:r>
            <a:r>
              <a:rPr lang="en-US" sz="2400" dirty="0">
                <a:latin typeface="Times New Roman" panose="02020603050405020304" pitchFamily="18" charset="0"/>
                <a:cs typeface="Times New Roman" panose="02020603050405020304" pitchFamily="18" charset="0"/>
              </a:rPr>
              <a:t>it forms with its neighbors in a molecule; it is generally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number of electrons missing from its outer shell</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Examples: </a:t>
            </a:r>
            <a:r>
              <a:rPr lang="en-US" sz="2400" dirty="0">
                <a:latin typeface="Times New Roman" panose="02020603050405020304" pitchFamily="18" charset="0"/>
                <a:cs typeface="Times New Roman" panose="02020603050405020304" pitchFamily="18" charset="0"/>
              </a:rPr>
              <a:t>Here is the valence of the main atoms in the periodic table classification.</a:t>
            </a:r>
          </a:p>
        </p:txBody>
      </p:sp>
      <p:graphicFrame>
        <p:nvGraphicFramePr>
          <p:cNvPr id="19" name="Tableau 18"/>
          <p:cNvGraphicFramePr>
            <a:graphicFrameLocks noGrp="1"/>
          </p:cNvGraphicFramePr>
          <p:nvPr>
            <p:extLst>
              <p:ext uri="{D42A27DB-BD31-4B8C-83A1-F6EECF244321}">
                <p14:modId xmlns:p14="http://schemas.microsoft.com/office/powerpoint/2010/main" val="3289354303"/>
              </p:ext>
            </p:extLst>
          </p:nvPr>
        </p:nvGraphicFramePr>
        <p:xfrm>
          <a:off x="307975" y="4293096"/>
          <a:ext cx="8229600" cy="2286000"/>
        </p:xfrm>
        <a:graphic>
          <a:graphicData uri="http://schemas.openxmlformats.org/drawingml/2006/table">
            <a:tbl>
              <a:tblPr>
                <a:tableStyleId>{5940675A-B579-460E-94D1-54222C63F5DA}</a:tableStyleId>
              </a:tblPr>
              <a:tblGrid>
                <a:gridCol w="4114800"/>
                <a:gridCol w="4114800"/>
              </a:tblGrid>
              <a:tr h="0">
                <a:tc>
                  <a:txBody>
                    <a:bodyPr/>
                    <a:lstStyle/>
                    <a:p>
                      <a:pPr algn="ctr"/>
                      <a:r>
                        <a:rPr lang="fr-FR" sz="2400" b="1" dirty="0" err="1">
                          <a:latin typeface="Times New Roman" panose="02020603050405020304" pitchFamily="18" charset="0"/>
                          <a:cs typeface="Times New Roman" panose="02020603050405020304" pitchFamily="18" charset="0"/>
                        </a:rPr>
                        <a:t>Valency</a:t>
                      </a:r>
                      <a:r>
                        <a:rPr lang="fr-FR" sz="2400" b="1" dirty="0">
                          <a:latin typeface="Times New Roman" panose="02020603050405020304" pitchFamily="18" charset="0"/>
                          <a:cs typeface="Times New Roman" panose="02020603050405020304" pitchFamily="18" charset="0"/>
                        </a:rPr>
                        <a:t> </a:t>
                      </a:r>
                      <a:r>
                        <a:rPr lang="fr-FR" sz="2400" b="1" dirty="0" err="1">
                          <a:latin typeface="Times New Roman" panose="02020603050405020304" pitchFamily="18" charset="0"/>
                          <a:cs typeface="Times New Roman" panose="02020603050405020304" pitchFamily="18" charset="0"/>
                        </a:rPr>
                        <a:t>Category</a:t>
                      </a:r>
                      <a:endParaRPr lang="fr-FR" sz="2400" b="1" dirty="0">
                        <a:latin typeface="Times New Roman" panose="02020603050405020304" pitchFamily="18" charset="0"/>
                        <a:cs typeface="Times New Roman" panose="02020603050405020304" pitchFamily="18" charset="0"/>
                      </a:endParaRPr>
                    </a:p>
                  </a:txBody>
                  <a:tcPr anchor="ctr"/>
                </a:tc>
                <a:tc>
                  <a:txBody>
                    <a:bodyPr/>
                    <a:lstStyle/>
                    <a:p>
                      <a:pPr algn="ctr"/>
                      <a:r>
                        <a:rPr lang="fr-FR" sz="2400" b="1" dirty="0" err="1">
                          <a:latin typeface="Times New Roman" panose="02020603050405020304" pitchFamily="18" charset="0"/>
                          <a:cs typeface="Times New Roman" panose="02020603050405020304" pitchFamily="18" charset="0"/>
                        </a:rPr>
                        <a:t>Examples</a:t>
                      </a:r>
                      <a:endParaRPr lang="fr-FR" sz="2400" b="1"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sz="2400" dirty="0">
                          <a:latin typeface="Times New Roman" panose="02020603050405020304" pitchFamily="18" charset="0"/>
                          <a:cs typeface="Times New Roman" panose="02020603050405020304" pitchFamily="18" charset="0"/>
                        </a:rPr>
                        <a:t>Monovalent </a:t>
                      </a:r>
                      <a:r>
                        <a:rPr lang="fr-FR" sz="2400" dirty="0" err="1">
                          <a:latin typeface="Times New Roman" panose="02020603050405020304" pitchFamily="18" charset="0"/>
                          <a:cs typeface="Times New Roman" panose="02020603050405020304" pitchFamily="18" charset="0"/>
                        </a:rPr>
                        <a:t>Atoms</a:t>
                      </a:r>
                      <a:endParaRPr lang="fr-FR" sz="2400" dirty="0">
                        <a:latin typeface="Times New Roman" panose="02020603050405020304" pitchFamily="18" charset="0"/>
                        <a:cs typeface="Times New Roman" panose="02020603050405020304" pitchFamily="18" charset="0"/>
                      </a:endParaRPr>
                    </a:p>
                  </a:txBody>
                  <a:tcPr anchor="ctr"/>
                </a:tc>
                <a:tc>
                  <a:txBody>
                    <a:bodyPr/>
                    <a:lstStyle/>
                    <a:p>
                      <a:pPr algn="ctr"/>
                      <a:r>
                        <a:rPr lang="pl-PL" sz="2400" dirty="0">
                          <a:latin typeface="Times New Roman" panose="02020603050405020304" pitchFamily="18" charset="0"/>
                          <a:cs typeface="Times New Roman" panose="02020603050405020304" pitchFamily="18" charset="0"/>
                        </a:rPr>
                        <a:t>H, Li, Na, K, F, Cl, Br, </a:t>
                      </a:r>
                      <a:r>
                        <a:rPr lang="pl-PL" sz="2400" dirty="0" smtClean="0">
                          <a:latin typeface="Times New Roman" panose="02020603050405020304" pitchFamily="18" charset="0"/>
                          <a:cs typeface="Times New Roman" panose="02020603050405020304" pitchFamily="18" charset="0"/>
                        </a:rPr>
                        <a:t>I</a:t>
                      </a:r>
                      <a:endParaRPr lang="pl-PL" sz="2400" dirty="0">
                        <a:latin typeface="Times New Roman" panose="02020603050405020304" pitchFamily="18" charset="0"/>
                        <a:cs typeface="Times New Roman" panose="02020603050405020304" pitchFamily="18" charset="0"/>
                      </a:endParaRPr>
                    </a:p>
                  </a:txBody>
                  <a:tcPr anchor="ctr"/>
                </a:tc>
              </a:tr>
              <a:tr h="0">
                <a:tc>
                  <a:txBody>
                    <a:bodyPr/>
                    <a:lstStyle/>
                    <a:p>
                      <a:pPr algn="ctr"/>
                      <a:r>
                        <a:rPr lang="fr-FR" sz="2400" dirty="0">
                          <a:latin typeface="Times New Roman" panose="02020603050405020304" pitchFamily="18" charset="0"/>
                          <a:cs typeface="Times New Roman" panose="02020603050405020304" pitchFamily="18" charset="0"/>
                        </a:rPr>
                        <a:t>Divalent </a:t>
                      </a:r>
                      <a:r>
                        <a:rPr lang="fr-FR" sz="2400" dirty="0" err="1">
                          <a:latin typeface="Times New Roman" panose="02020603050405020304" pitchFamily="18" charset="0"/>
                          <a:cs typeface="Times New Roman" panose="02020603050405020304" pitchFamily="18" charset="0"/>
                        </a:rPr>
                        <a:t>Atoms</a:t>
                      </a:r>
                      <a:endParaRPr lang="fr-FR" sz="2400" dirty="0">
                        <a:latin typeface="Times New Roman" panose="02020603050405020304" pitchFamily="18" charset="0"/>
                        <a:cs typeface="Times New Roman" panose="02020603050405020304" pitchFamily="18" charset="0"/>
                      </a:endParaRPr>
                    </a:p>
                  </a:txBody>
                  <a:tcPr anchor="ctr"/>
                </a:tc>
                <a:tc>
                  <a:txBody>
                    <a:bodyPr/>
                    <a:lstStyle/>
                    <a:p>
                      <a:pPr algn="ctr"/>
                      <a:r>
                        <a:rPr lang="fr-FR" sz="2400" dirty="0">
                          <a:latin typeface="Times New Roman" panose="02020603050405020304" pitchFamily="18" charset="0"/>
                          <a:cs typeface="Times New Roman" panose="02020603050405020304" pitchFamily="18" charset="0"/>
                        </a:rPr>
                        <a:t>Be, Mg, Ca, O, S</a:t>
                      </a:r>
                    </a:p>
                  </a:txBody>
                  <a:tcPr anchor="ctr"/>
                </a:tc>
              </a:tr>
              <a:tr h="0">
                <a:tc>
                  <a:txBody>
                    <a:bodyPr/>
                    <a:lstStyle/>
                    <a:p>
                      <a:pPr algn="ctr"/>
                      <a:r>
                        <a:rPr lang="fr-FR" sz="2400">
                          <a:latin typeface="Times New Roman" panose="02020603050405020304" pitchFamily="18" charset="0"/>
                          <a:cs typeface="Times New Roman" panose="02020603050405020304" pitchFamily="18" charset="0"/>
                        </a:rPr>
                        <a:t>Trivalent Atoms</a:t>
                      </a:r>
                    </a:p>
                  </a:txBody>
                  <a:tcPr anchor="ctr"/>
                </a:tc>
                <a:tc>
                  <a:txBody>
                    <a:bodyPr/>
                    <a:lstStyle/>
                    <a:p>
                      <a:pPr algn="ctr"/>
                      <a:r>
                        <a:rPr lang="fr-FR" sz="2400" dirty="0">
                          <a:latin typeface="Times New Roman" panose="02020603050405020304" pitchFamily="18" charset="0"/>
                          <a:cs typeface="Times New Roman" panose="02020603050405020304" pitchFamily="18" charset="0"/>
                        </a:rPr>
                        <a:t>B, Al, N, P</a:t>
                      </a:r>
                    </a:p>
                  </a:txBody>
                  <a:tcPr anchor="ctr"/>
                </a:tc>
              </a:tr>
              <a:tr h="0">
                <a:tc>
                  <a:txBody>
                    <a:bodyPr/>
                    <a:lstStyle/>
                    <a:p>
                      <a:pPr algn="ctr"/>
                      <a:r>
                        <a:rPr lang="fr-FR" sz="2400">
                          <a:latin typeface="Times New Roman" panose="02020603050405020304" pitchFamily="18" charset="0"/>
                          <a:cs typeface="Times New Roman" panose="02020603050405020304" pitchFamily="18" charset="0"/>
                        </a:rPr>
                        <a:t>Tetravalent Atoms</a:t>
                      </a:r>
                    </a:p>
                  </a:txBody>
                  <a:tcPr anchor="ctr"/>
                </a:tc>
                <a:tc>
                  <a:txBody>
                    <a:bodyPr/>
                    <a:lstStyle/>
                    <a:p>
                      <a:pPr algn="ctr"/>
                      <a:r>
                        <a:rPr lang="fr-FR" sz="2400" dirty="0">
                          <a:latin typeface="Times New Roman" panose="02020603050405020304" pitchFamily="18" charset="0"/>
                          <a:cs typeface="Times New Roman" panose="02020603050405020304" pitchFamily="18" charset="0"/>
                        </a:rPr>
                        <a:t>C, Si</a:t>
                      </a:r>
                    </a:p>
                  </a:txBody>
                  <a:tcPr anchor="ctr"/>
                </a:tc>
              </a:tr>
            </a:tbl>
          </a:graphicData>
        </a:graphic>
      </p:graphicFrame>
    </p:spTree>
    <p:extLst>
      <p:ext uri="{BB962C8B-B14F-4D97-AF65-F5344CB8AC3E}">
        <p14:creationId xmlns:p14="http://schemas.microsoft.com/office/powerpoint/2010/main" val="3802675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3808" y="260648"/>
            <a:ext cx="3837845" cy="461665"/>
          </a:xfrm>
          <a:prstGeom prst="rect">
            <a:avLst/>
          </a:prstGeom>
        </p:spPr>
        <p:txBody>
          <a:bodyPr wrap="none">
            <a:spAutoFit/>
          </a:bodyPr>
          <a:lstStyle/>
          <a:p>
            <a:r>
              <a:rPr lang="fr-FR" sz="2400" b="1" dirty="0" err="1" smtClean="0">
                <a:solidFill>
                  <a:srgbClr val="FF0066"/>
                </a:solidFill>
              </a:rPr>
              <a:t>History</a:t>
            </a:r>
            <a:r>
              <a:rPr lang="fr-FR" sz="2400" b="1" dirty="0" smtClean="0">
                <a:solidFill>
                  <a:srgbClr val="FF0066"/>
                </a:solidFill>
              </a:rPr>
              <a:t> of </a:t>
            </a:r>
            <a:r>
              <a:rPr lang="fr-FR" sz="2400" b="1" dirty="0" err="1" smtClean="0">
                <a:solidFill>
                  <a:srgbClr val="FF0066"/>
                </a:solidFill>
              </a:rPr>
              <a:t>Organic</a:t>
            </a:r>
            <a:r>
              <a:rPr lang="fr-FR" sz="2400" b="1" dirty="0" smtClean="0">
                <a:solidFill>
                  <a:srgbClr val="FF0066"/>
                </a:solidFill>
              </a:rPr>
              <a:t> </a:t>
            </a:r>
            <a:r>
              <a:rPr lang="fr-FR" sz="2400" b="1" dirty="0" err="1" smtClean="0">
                <a:solidFill>
                  <a:srgbClr val="FF0066"/>
                </a:solidFill>
              </a:rPr>
              <a:t>Chemistry</a:t>
            </a:r>
            <a:endParaRPr lang="fr-FR" sz="2400" b="1" dirty="0">
              <a:solidFill>
                <a:srgbClr val="FF0066"/>
              </a:solidFill>
            </a:endParaRPr>
          </a:p>
        </p:txBody>
      </p:sp>
      <p:sp>
        <p:nvSpPr>
          <p:cNvPr id="7" name="Rectangle 6"/>
          <p:cNvSpPr/>
          <p:nvPr/>
        </p:nvSpPr>
        <p:spPr>
          <a:xfrm>
            <a:off x="168694" y="2564904"/>
            <a:ext cx="8712968" cy="1477328"/>
          </a:xfrm>
          <a:prstGeom prst="rect">
            <a:avLst/>
          </a:prstGeom>
        </p:spPr>
        <p:txBody>
          <a:bodyPr wrap="square">
            <a:spAutoFit/>
          </a:bodyPr>
          <a:lstStyle/>
          <a:p>
            <a:pPr algn="just"/>
            <a:r>
              <a:rPr lang="en-US" b="1" dirty="0" smtClean="0"/>
              <a:t>2. 1828: </a:t>
            </a:r>
            <a:r>
              <a:rPr lang="en-US" b="1" dirty="0" err="1" smtClean="0"/>
              <a:t>Wöhler’s</a:t>
            </a:r>
            <a:r>
              <a:rPr lang="en-US" b="1" dirty="0" smtClean="0"/>
              <a:t> Urea Synthesis – The Fall of Vitalism</a:t>
            </a:r>
            <a:r>
              <a:rPr lang="en-US" dirty="0" smtClean="0"/>
              <a:t/>
            </a:r>
            <a:br>
              <a:rPr lang="en-US" dirty="0" smtClean="0"/>
            </a:br>
            <a:r>
              <a:rPr lang="en-US" dirty="0" smtClean="0"/>
              <a:t>In 1828, </a:t>
            </a:r>
            <a:r>
              <a:rPr lang="en-US" b="1" dirty="0" smtClean="0"/>
              <a:t>Friedrich </a:t>
            </a:r>
            <a:r>
              <a:rPr lang="en-US" b="1" dirty="0" err="1" smtClean="0"/>
              <a:t>Wöhler</a:t>
            </a:r>
            <a:r>
              <a:rPr lang="en-US" dirty="0" smtClean="0"/>
              <a:t> challenged the vitalism theory by synthesizing </a:t>
            </a:r>
            <a:r>
              <a:rPr lang="en-US" b="1" dirty="0" smtClean="0"/>
              <a:t>urea</a:t>
            </a:r>
            <a:r>
              <a:rPr lang="en-US" dirty="0" smtClean="0"/>
              <a:t> (an organic compound) from </a:t>
            </a:r>
            <a:r>
              <a:rPr lang="en-US" b="1" dirty="0" smtClean="0"/>
              <a:t>ammonium cyanate</a:t>
            </a:r>
            <a:r>
              <a:rPr lang="en-US" dirty="0" smtClean="0"/>
              <a:t>, an inorganic substance. This groundbreaking experiment demonstrated that organic compounds could be created in a laboratory without a "vital force," marking the birth of </a:t>
            </a:r>
            <a:r>
              <a:rPr lang="en-US" b="1" dirty="0" smtClean="0"/>
              <a:t>modern organic chemistry</a:t>
            </a:r>
            <a:r>
              <a:rPr lang="en-US" dirty="0" smtClean="0"/>
              <a:t>.</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007" y="-397833"/>
            <a:ext cx="1604993" cy="160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88128" y="4221088"/>
            <a:ext cx="8824259" cy="1477328"/>
          </a:xfrm>
          <a:prstGeom prst="rect">
            <a:avLst/>
          </a:prstGeom>
        </p:spPr>
        <p:txBody>
          <a:bodyPr wrap="square">
            <a:spAutoFit/>
          </a:bodyPr>
          <a:lstStyle/>
          <a:p>
            <a:r>
              <a:rPr lang="en-US" b="1" dirty="0" smtClean="0"/>
              <a:t>3. 19th Century: Structural Theories and Advances</a:t>
            </a:r>
            <a:endParaRPr lang="en-US" dirty="0" smtClean="0"/>
          </a:p>
          <a:p>
            <a:pPr algn="just"/>
            <a:r>
              <a:rPr lang="en-US" b="1" dirty="0" smtClean="0"/>
              <a:t>Justus von Liebig</a:t>
            </a:r>
            <a:r>
              <a:rPr lang="en-US" dirty="0" smtClean="0"/>
              <a:t> and </a:t>
            </a:r>
            <a:r>
              <a:rPr lang="en-US" b="1" dirty="0" smtClean="0"/>
              <a:t>Friedrich </a:t>
            </a:r>
            <a:r>
              <a:rPr lang="en-US" b="1" dirty="0" err="1" smtClean="0"/>
              <a:t>Wöhler</a:t>
            </a:r>
            <a:r>
              <a:rPr lang="en-US" dirty="0" smtClean="0"/>
              <a:t> further developed the understanding of organic molecules. </a:t>
            </a:r>
            <a:r>
              <a:rPr lang="en-US" b="1" dirty="0" smtClean="0"/>
              <a:t>August </a:t>
            </a:r>
            <a:r>
              <a:rPr lang="en-US" b="1" dirty="0" err="1" smtClean="0"/>
              <a:t>Kekulé</a:t>
            </a:r>
            <a:r>
              <a:rPr lang="en-US" dirty="0" smtClean="0"/>
              <a:t> proposed the </a:t>
            </a:r>
            <a:r>
              <a:rPr lang="en-US" b="1" dirty="0" smtClean="0"/>
              <a:t>structural theory of chemical bonding</a:t>
            </a:r>
            <a:r>
              <a:rPr lang="en-US" dirty="0" smtClean="0"/>
              <a:t>, particularly the </a:t>
            </a:r>
            <a:r>
              <a:rPr lang="en-US" b="1" dirty="0" smtClean="0"/>
              <a:t>benzene ring</a:t>
            </a:r>
            <a:r>
              <a:rPr lang="en-US" dirty="0" smtClean="0"/>
              <a:t> structure (1865). Scientists began to classify organic compounds based on their functional groups and reactivity.</a:t>
            </a:r>
            <a:endParaRPr lang="en-US" dirty="0"/>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64" t="61886" r="21674" b="16013"/>
          <a:stretch/>
        </p:blipFill>
        <p:spPr bwMode="auto">
          <a:xfrm>
            <a:off x="7740352" y="5792611"/>
            <a:ext cx="1260270" cy="1040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12237" y="980728"/>
            <a:ext cx="8280920" cy="1477328"/>
          </a:xfrm>
          <a:prstGeom prst="rect">
            <a:avLst/>
          </a:prstGeom>
        </p:spPr>
        <p:txBody>
          <a:bodyPr wrap="square">
            <a:spAutoFit/>
          </a:bodyPr>
          <a:lstStyle/>
          <a:p>
            <a:pPr algn="just"/>
            <a:r>
              <a:rPr lang="en-US" b="1" dirty="0" smtClean="0"/>
              <a:t>1. Before the 19th Century: The Vitalism Theory</a:t>
            </a:r>
            <a:r>
              <a:rPr lang="en-US" dirty="0" smtClean="0"/>
              <a:t/>
            </a:r>
            <a:br>
              <a:rPr lang="en-US" dirty="0" smtClean="0"/>
            </a:br>
            <a:r>
              <a:rPr lang="en-US" dirty="0" smtClean="0"/>
              <a:t>Before the 19th century, scientists believed that organic compounds (substances derived from living organisms) could not be synthesized artificially. This idea was based on the </a:t>
            </a:r>
            <a:r>
              <a:rPr lang="en-US" b="1" dirty="0" smtClean="0"/>
              <a:t>theory of vitalism</a:t>
            </a:r>
            <a:r>
              <a:rPr lang="en-US" dirty="0" smtClean="0"/>
              <a:t>, which suggested that a "vital force" unique to living beings was necessary to create organic substances.</a:t>
            </a:r>
            <a:endParaRPr lang="fr-FR" dirty="0"/>
          </a:p>
        </p:txBody>
      </p:sp>
    </p:spTree>
    <p:extLst>
      <p:ext uri="{BB962C8B-B14F-4D97-AF65-F5344CB8AC3E}">
        <p14:creationId xmlns:p14="http://schemas.microsoft.com/office/powerpoint/2010/main" val="35214332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18333" t="36296" r="39179" b="20926"/>
          <a:stretch/>
        </p:blipFill>
        <p:spPr bwMode="auto">
          <a:xfrm>
            <a:off x="2235200" y="3789040"/>
            <a:ext cx="5180168"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50304" y="1272434"/>
            <a:ext cx="8064896" cy="2677656"/>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Electronegativity is a measure of an atom’s ability to attract electrons towards itself when it forms a chemical bond.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property influences the polarity of bonds: an atom with high electronegativity attracts the shared electrons more strongly, which can lead to an uneven distribution of charge in the molecule.</a:t>
            </a:r>
            <a:endParaRPr lang="fr-FR" dirty="0">
              <a:latin typeface="Times New Roman" panose="02020603050405020304" pitchFamily="18" charset="0"/>
              <a:cs typeface="Times New Roman" panose="02020603050405020304" pitchFamily="18" charset="0"/>
            </a:endParaRPr>
          </a:p>
        </p:txBody>
      </p:sp>
      <p:sp>
        <p:nvSpPr>
          <p:cNvPr id="4" name="Rectangle 3"/>
          <p:cNvSpPr/>
          <p:nvPr/>
        </p:nvSpPr>
        <p:spPr>
          <a:xfrm>
            <a:off x="1133628" y="720490"/>
            <a:ext cx="3132589" cy="523220"/>
          </a:xfrm>
          <a:prstGeom prst="rect">
            <a:avLst/>
          </a:prstGeom>
        </p:spPr>
        <p:txBody>
          <a:bodyPr wrap="none">
            <a:spAutoFit/>
          </a:bodyPr>
          <a:lstStyle/>
          <a:p>
            <a:r>
              <a:rPr lang="en-US" sz="2800" dirty="0" smtClean="0">
                <a:solidFill>
                  <a:srgbClr val="0000FF"/>
                </a:solidFill>
                <a:latin typeface="Times New Roman" panose="02020603050405020304" pitchFamily="18" charset="0"/>
                <a:cs typeface="Times New Roman" panose="02020603050405020304" pitchFamily="18" charset="0"/>
              </a:rPr>
              <a:t>3- Electronegativity </a:t>
            </a:r>
            <a:endParaRPr lang="fr-FR" sz="28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0226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8855" t="11111" r="18542"/>
          <a:stretch/>
        </p:blipFill>
        <p:spPr bwMode="auto">
          <a:xfrm>
            <a:off x="-70913" y="0"/>
            <a:ext cx="9214913" cy="6815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8108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146" name="Picture 2" descr="https://www.chemistrylearner.com/wp-content/uploads/2020/09/Single-Covalent-Bond.jpg"/>
          <p:cNvPicPr>
            <a:picLocks noChangeAspect="1" noChangeArrowheads="1"/>
          </p:cNvPicPr>
          <p:nvPr/>
        </p:nvPicPr>
        <p:blipFill rotWithShape="1">
          <a:blip r:embed="rId5">
            <a:extLst>
              <a:ext uri="{28A0092B-C50C-407E-A947-70E740481C1C}">
                <a14:useLocalDpi xmlns:a14="http://schemas.microsoft.com/office/drawing/2010/main" val="0"/>
              </a:ext>
            </a:extLst>
          </a:blip>
          <a:srcRect t="16659"/>
          <a:stretch/>
        </p:blipFill>
        <p:spPr bwMode="auto">
          <a:xfrm>
            <a:off x="1403648" y="4005064"/>
            <a:ext cx="6264696" cy="24405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18485" y="907788"/>
            <a:ext cx="8550638" cy="2769989"/>
          </a:xfrm>
          <a:prstGeom prst="rect">
            <a:avLst/>
          </a:prstGeom>
        </p:spPr>
        <p:txBody>
          <a:bodyPr wrap="square">
            <a:spAutoFit/>
          </a:bodyPr>
          <a:lstStyle/>
          <a:p>
            <a:r>
              <a:rPr lang="fr-FR" sz="2400" b="1" dirty="0" smtClean="0">
                <a:solidFill>
                  <a:srgbClr val="0000FF"/>
                </a:solidFill>
              </a:rPr>
              <a:t>1- Single </a:t>
            </a:r>
            <a:r>
              <a:rPr lang="fr-FR" sz="2400" b="1" dirty="0">
                <a:solidFill>
                  <a:srgbClr val="0000FF"/>
                </a:solidFill>
              </a:rPr>
              <a:t>Covalent Bond</a:t>
            </a:r>
          </a:p>
          <a:p>
            <a:endParaRPr lang="en-US" sz="2400" dirty="0" smtClean="0">
              <a:solidFill>
                <a:srgbClr val="0000FF"/>
              </a:solidFill>
            </a:endParaRPr>
          </a:p>
          <a:p>
            <a:r>
              <a:rPr lang="en-US" dirty="0" smtClean="0">
                <a:latin typeface="Times New Roman" panose="02020603050405020304" pitchFamily="18" charset="0"/>
                <a:cs typeface="Times New Roman" panose="02020603050405020304" pitchFamily="18" charset="0"/>
              </a:rPr>
              <a:t>A </a:t>
            </a:r>
            <a:r>
              <a:rPr lang="en-US" dirty="0">
                <a:solidFill>
                  <a:srgbClr val="00B050"/>
                </a:solidFill>
                <a:latin typeface="Times New Roman" panose="02020603050405020304" pitchFamily="18" charset="0"/>
                <a:cs typeface="Times New Roman" panose="02020603050405020304" pitchFamily="18" charset="0"/>
              </a:rPr>
              <a:t>covalent bond </a:t>
            </a:r>
            <a:r>
              <a:rPr lang="en-US" dirty="0">
                <a:latin typeface="Times New Roman" panose="02020603050405020304" pitchFamily="18" charset="0"/>
                <a:cs typeface="Times New Roman" panose="02020603050405020304" pitchFamily="18" charset="0"/>
              </a:rPr>
              <a:t>is a type of chemical bond in which the atoms in a compound share electrons. A single covalent bond, or merely a single bond, involves the </a:t>
            </a:r>
            <a:r>
              <a:rPr lang="en-US" dirty="0">
                <a:solidFill>
                  <a:srgbClr val="00B050"/>
                </a:solidFill>
                <a:latin typeface="Times New Roman" panose="02020603050405020304" pitchFamily="18" charset="0"/>
                <a:cs typeface="Times New Roman" panose="02020603050405020304" pitchFamily="18" charset="0"/>
              </a:rPr>
              <a:t>sharing of one pair of electrons</a:t>
            </a:r>
            <a:r>
              <a:rPr lang="en-US" dirty="0">
                <a:latin typeface="Times New Roman" panose="02020603050405020304" pitchFamily="18" charset="0"/>
                <a:cs typeface="Times New Roman" panose="02020603050405020304" pitchFamily="18" charset="0"/>
              </a:rPr>
              <a:t>, i.e., two electrons. Atoms combine in order to complete their valence (outermost) shell and become stable.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They </a:t>
            </a:r>
            <a:r>
              <a:rPr lang="en-US" dirty="0">
                <a:latin typeface="Times New Roman" panose="02020603050405020304" pitchFamily="18" charset="0"/>
                <a:cs typeface="Times New Roman" panose="02020603050405020304" pitchFamily="18" charset="0"/>
              </a:rPr>
              <a:t>bond due to strong electrostatic attraction between the bonding electrons and the nuclei of both the atoms. This type of bond is prevalent in alkanes </a:t>
            </a:r>
            <a:endParaRPr lang="fr-FR" dirty="0">
              <a:latin typeface="Times New Roman" panose="02020603050405020304" pitchFamily="18" charset="0"/>
              <a:cs typeface="Times New Roman" panose="02020603050405020304" pitchFamily="18" charset="0"/>
            </a:endParaRPr>
          </a:p>
        </p:txBody>
      </p:sp>
      <p:sp>
        <p:nvSpPr>
          <p:cNvPr id="6" name="Rectangle 5"/>
          <p:cNvSpPr/>
          <p:nvPr/>
        </p:nvSpPr>
        <p:spPr>
          <a:xfrm>
            <a:off x="1437995" y="220401"/>
            <a:ext cx="2443298" cy="461665"/>
          </a:xfrm>
          <a:prstGeom prst="rect">
            <a:avLst/>
          </a:prstGeom>
        </p:spPr>
        <p:txBody>
          <a:bodyPr wrap="none">
            <a:spAutoFit/>
          </a:bodyPr>
          <a:lstStyle/>
          <a:p>
            <a:r>
              <a:rPr lang="fr-FR" sz="2400" b="1" dirty="0" smtClean="0">
                <a:solidFill>
                  <a:srgbClr val="0000FF"/>
                </a:solidFill>
                <a:latin typeface="Times New Roman" panose="02020603050405020304" pitchFamily="18" charset="0"/>
                <a:cs typeface="Times New Roman" panose="02020603050405020304" pitchFamily="18" charset="0"/>
              </a:rPr>
              <a:t>I- Covalent </a:t>
            </a:r>
            <a:r>
              <a:rPr lang="fr-FR" sz="2400" b="1" dirty="0">
                <a:solidFill>
                  <a:srgbClr val="0000FF"/>
                </a:solidFill>
                <a:latin typeface="Times New Roman" panose="02020603050405020304" pitchFamily="18" charset="0"/>
                <a:cs typeface="Times New Roman" panose="02020603050405020304" pitchFamily="18" charset="0"/>
              </a:rPr>
              <a:t>Bond</a:t>
            </a:r>
          </a:p>
        </p:txBody>
      </p:sp>
    </p:spTree>
    <p:extLst>
      <p:ext uri="{BB962C8B-B14F-4D97-AF65-F5344CB8AC3E}">
        <p14:creationId xmlns:p14="http://schemas.microsoft.com/office/powerpoint/2010/main" val="7767389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ingle Covalent Bond: Definition and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768" y="332656"/>
            <a:ext cx="85012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680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Rectangle 4"/>
          <p:cNvSpPr/>
          <p:nvPr/>
        </p:nvSpPr>
        <p:spPr>
          <a:xfrm>
            <a:off x="572010" y="1124492"/>
            <a:ext cx="8550638" cy="4708981"/>
          </a:xfrm>
          <a:prstGeom prst="rect">
            <a:avLst/>
          </a:prstGeom>
        </p:spPr>
        <p:txBody>
          <a:bodyPr wrap="square">
            <a:spAutoFit/>
          </a:bodyPr>
          <a:lstStyle/>
          <a:p>
            <a:r>
              <a:rPr lang="fr-FR" sz="2400" b="1" dirty="0" smtClean="0">
                <a:solidFill>
                  <a:srgbClr val="0000FF"/>
                </a:solidFill>
              </a:rPr>
              <a:t>2- Multiple </a:t>
            </a:r>
            <a:r>
              <a:rPr lang="fr-FR" sz="2400" b="1" dirty="0">
                <a:solidFill>
                  <a:srgbClr val="0000FF"/>
                </a:solidFill>
              </a:rPr>
              <a:t>covalent bonds </a:t>
            </a:r>
          </a:p>
          <a:p>
            <a:endParaRPr lang="en-US" sz="2400" dirty="0" smtClean="0">
              <a:solidFill>
                <a:srgbClr val="0000FF"/>
              </a:solidFill>
            </a:endParaRPr>
          </a:p>
          <a:p>
            <a:r>
              <a:rPr lang="en-US" dirty="0">
                <a:solidFill>
                  <a:srgbClr val="00B050"/>
                </a:solidFill>
                <a:latin typeface="Times New Roman" panose="02020603050405020304" pitchFamily="18" charset="0"/>
                <a:cs typeface="Times New Roman" panose="02020603050405020304" pitchFamily="18" charset="0"/>
              </a:rPr>
              <a:t>Multiple covalent bonds </a:t>
            </a:r>
            <a:r>
              <a:rPr lang="en-US" dirty="0">
                <a:latin typeface="Times New Roman" panose="02020603050405020304" pitchFamily="18" charset="0"/>
                <a:cs typeface="Times New Roman" panose="02020603050405020304" pitchFamily="18" charset="0"/>
              </a:rPr>
              <a:t>refer to the situation where two atoms share more than one pair of electrons. The main types are:</a:t>
            </a:r>
          </a:p>
          <a:p>
            <a:pPr marL="285750" indent="-285750">
              <a:buFontTx/>
              <a:buChar char="-"/>
            </a:pPr>
            <a:r>
              <a:rPr lang="en-US" b="1" dirty="0" smtClean="0">
                <a:solidFill>
                  <a:srgbClr val="FF0066"/>
                </a:solidFill>
                <a:latin typeface="Times New Roman" panose="02020603050405020304" pitchFamily="18" charset="0"/>
                <a:cs typeface="Times New Roman" panose="02020603050405020304" pitchFamily="18" charset="0"/>
              </a:rPr>
              <a:t>Double Bond:</a:t>
            </a:r>
            <a:endParaRPr lang="en-US" dirty="0" smtClean="0">
              <a:solidFill>
                <a:srgbClr val="FF0066"/>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Consists </a:t>
            </a:r>
            <a:r>
              <a:rPr lang="en-US" dirty="0">
                <a:latin typeface="Times New Roman" panose="02020603050405020304" pitchFamily="18" charset="0"/>
                <a:cs typeface="Times New Roman" panose="02020603050405020304" pitchFamily="18" charset="0"/>
              </a:rPr>
              <a:t>of one sigma (σ) bond and one pi (π) bond.</a:t>
            </a:r>
            <a:br>
              <a:rPr lang="en-US" dirty="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Example</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The oxygen molecule (O₂) has a double bond</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b="1" dirty="0" smtClean="0">
                <a:solidFill>
                  <a:srgbClr val="FF0066"/>
                </a:solidFill>
                <a:latin typeface="Times New Roman" panose="02020603050405020304" pitchFamily="18" charset="0"/>
                <a:cs typeface="Times New Roman" panose="02020603050405020304" pitchFamily="18" charset="0"/>
              </a:rPr>
              <a:t>Triple Bond:</a:t>
            </a:r>
          </a:p>
          <a:p>
            <a:r>
              <a:rPr lang="en-US" dirty="0" smtClean="0">
                <a:latin typeface="Times New Roman" panose="02020603050405020304" pitchFamily="18" charset="0"/>
                <a:cs typeface="Times New Roman" panose="02020603050405020304" pitchFamily="18" charset="0"/>
              </a:rPr>
              <a:t>Consists </a:t>
            </a:r>
            <a:r>
              <a:rPr lang="en-US" dirty="0">
                <a:latin typeface="Times New Roman" panose="02020603050405020304" pitchFamily="18" charset="0"/>
                <a:cs typeface="Times New Roman" panose="02020603050405020304" pitchFamily="18" charset="0"/>
              </a:rPr>
              <a:t>of one </a:t>
            </a:r>
            <a:r>
              <a:rPr lang="en-US" dirty="0" smtClean="0">
                <a:latin typeface="Times New Roman" panose="02020603050405020304" pitchFamily="18" charset="0"/>
                <a:cs typeface="Times New Roman" panose="02020603050405020304" pitchFamily="18" charset="0"/>
              </a:rPr>
              <a:t>sigma </a:t>
            </a:r>
            <a:r>
              <a:rPr lang="en-US" dirty="0">
                <a:latin typeface="Times New Roman" panose="02020603050405020304" pitchFamily="18" charset="0"/>
                <a:cs typeface="Times New Roman" panose="02020603050405020304" pitchFamily="18" charset="0"/>
              </a:rPr>
              <a:t>(σ) bond and two pi (π) bonds.</a:t>
            </a:r>
            <a:br>
              <a:rPr lang="en-US" dirty="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Example</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The nitrogen molecule (N₂) has a triple bond.</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multiple bonds influence molecular properties by reducing bond length, increasing bond energy, and generally making the molecule more rigid and stable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6065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showing how double bond and triple bonds are formed (double bonds sharing two pairs of electrons and triple bonds sharing three pairs of electr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40333" cy="686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06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mide: Definition, Structure, Nomenclature, and Ex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Rectangle 6"/>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Rectangle 4"/>
          <p:cNvSpPr/>
          <p:nvPr/>
        </p:nvSpPr>
        <p:spPr>
          <a:xfrm>
            <a:off x="572010" y="1124492"/>
            <a:ext cx="8550638" cy="461665"/>
          </a:xfrm>
          <a:prstGeom prst="rect">
            <a:avLst/>
          </a:prstGeom>
        </p:spPr>
        <p:txBody>
          <a:bodyPr wrap="square">
            <a:spAutoFit/>
          </a:bodyPr>
          <a:lstStyle/>
          <a:p>
            <a:r>
              <a:rPr lang="en-US" sz="2400" b="1" dirty="0" smtClean="0">
                <a:solidFill>
                  <a:srgbClr val="0000FF"/>
                </a:solidFill>
              </a:rPr>
              <a:t>3- dative </a:t>
            </a:r>
            <a:r>
              <a:rPr lang="en-US" sz="2400" b="1" dirty="0">
                <a:solidFill>
                  <a:srgbClr val="0000FF"/>
                </a:solidFill>
              </a:rPr>
              <a:t>covalent bonds or coordinate covalent </a:t>
            </a:r>
            <a:r>
              <a:rPr lang="en-US" sz="2400" b="1" dirty="0" smtClean="0">
                <a:solidFill>
                  <a:srgbClr val="0000FF"/>
                </a:solidFill>
              </a:rPr>
              <a:t>bonds:</a:t>
            </a:r>
            <a:r>
              <a:rPr lang="fr-FR" sz="2400" b="1" dirty="0" smtClean="0">
                <a:solidFill>
                  <a:srgbClr val="0000FF"/>
                </a:solidFill>
              </a:rPr>
              <a:t> </a:t>
            </a:r>
            <a:endParaRPr lang="fr-FR" sz="2400" b="1" dirty="0">
              <a:solidFill>
                <a:srgbClr val="0000FF"/>
              </a:solidFill>
            </a:endParaRPr>
          </a:p>
        </p:txBody>
      </p:sp>
      <p:sp>
        <p:nvSpPr>
          <p:cNvPr id="3" name="Rectangle 2"/>
          <p:cNvSpPr/>
          <p:nvPr/>
        </p:nvSpPr>
        <p:spPr>
          <a:xfrm>
            <a:off x="53585" y="1654858"/>
            <a:ext cx="8807843"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 </a:t>
            </a:r>
            <a:r>
              <a:rPr lang="en-US" sz="2400" dirty="0">
                <a:solidFill>
                  <a:srgbClr val="00B050"/>
                </a:solidFill>
                <a:latin typeface="Times New Roman" panose="02020603050405020304" pitchFamily="18" charset="0"/>
                <a:cs typeface="Times New Roman" panose="02020603050405020304" pitchFamily="18" charset="0"/>
              </a:rPr>
              <a:t>dative bond</a:t>
            </a:r>
            <a:r>
              <a:rPr lang="en-US" sz="2400" dirty="0">
                <a:latin typeface="Times New Roman" panose="02020603050405020304" pitchFamily="18" charset="0"/>
                <a:cs typeface="Times New Roman" panose="02020603050405020304" pitchFamily="18" charset="0"/>
              </a:rPr>
              <a:t>, also called the </a:t>
            </a:r>
            <a:r>
              <a:rPr lang="en-US" sz="2400" dirty="0">
                <a:solidFill>
                  <a:srgbClr val="00B050"/>
                </a:solidFill>
                <a:latin typeface="Times New Roman" panose="02020603050405020304" pitchFamily="18" charset="0"/>
                <a:cs typeface="Times New Roman" panose="02020603050405020304" pitchFamily="18" charset="0"/>
              </a:rPr>
              <a:t>coordinate bond</a:t>
            </a:r>
            <a:r>
              <a:rPr lang="en-US" sz="2400" dirty="0">
                <a:latin typeface="Times New Roman" panose="02020603050405020304" pitchFamily="18" charset="0"/>
                <a:cs typeface="Times New Roman" panose="02020603050405020304" pitchFamily="18" charset="0"/>
              </a:rPr>
              <a:t>, is a bond formed between two atoms (a donor atom and an acceptor atom), in which the donor atom provides its </a:t>
            </a:r>
            <a:r>
              <a:rPr lang="en-US" sz="2400" dirty="0">
                <a:solidFill>
                  <a:srgbClr val="00B050"/>
                </a:solidFill>
                <a:latin typeface="Times New Roman" panose="02020603050405020304" pitchFamily="18" charset="0"/>
                <a:cs typeface="Times New Roman" panose="02020603050405020304" pitchFamily="18" charset="0"/>
              </a:rPr>
              <a:t>covalent electron pair </a:t>
            </a:r>
            <a:r>
              <a:rPr lang="en-US" sz="2400" dirty="0">
                <a:latin typeface="Times New Roman" panose="02020603050405020304" pitchFamily="18" charset="0"/>
                <a:cs typeface="Times New Roman" panose="02020603050405020304" pitchFamily="18" charset="0"/>
              </a:rPr>
              <a:t>to the acceptor atom, which possesses an </a:t>
            </a:r>
            <a:r>
              <a:rPr lang="en-US" sz="2400" dirty="0">
                <a:solidFill>
                  <a:srgbClr val="00B050"/>
                </a:solidFill>
                <a:latin typeface="Times New Roman" panose="02020603050405020304" pitchFamily="18" charset="0"/>
                <a:cs typeface="Times New Roman" panose="02020603050405020304" pitchFamily="18" charset="0"/>
              </a:rPr>
              <a:t>electron deficiency</a:t>
            </a:r>
            <a:r>
              <a:rPr lang="en-US" sz="2400" dirty="0">
                <a:latin typeface="Times New Roman" panose="02020603050405020304" pitchFamily="18" charset="0"/>
                <a:cs typeface="Times New Roman" panose="02020603050405020304" pitchFamily="18" charset="0"/>
              </a:rPr>
              <a:t>.</a:t>
            </a:r>
            <a:endParaRPr lang="fr-FR" sz="2400" dirty="0">
              <a:latin typeface="Times New Roman" panose="02020603050405020304" pitchFamily="18" charset="0"/>
              <a:cs typeface="Times New Roman" panose="02020603050405020304" pitchFamily="18" charset="0"/>
            </a:endParaRPr>
          </a:p>
        </p:txBody>
      </p:sp>
      <p:pic>
        <p:nvPicPr>
          <p:cNvPr id="11266" name="Picture 2" descr="https://www.chemistrylearner.com/wp-content/uploads/2020/09/Coordinate-Covalent-Bond.jpg"/>
          <p:cNvPicPr>
            <a:picLocks noChangeAspect="1" noChangeArrowheads="1"/>
          </p:cNvPicPr>
          <p:nvPr/>
        </p:nvPicPr>
        <p:blipFill rotWithShape="1">
          <a:blip r:embed="rId5">
            <a:extLst>
              <a:ext uri="{28A0092B-C50C-407E-A947-70E740481C1C}">
                <a14:useLocalDpi xmlns:a14="http://schemas.microsoft.com/office/drawing/2010/main" val="0"/>
              </a:ext>
            </a:extLst>
          </a:blip>
          <a:srcRect t="17196"/>
          <a:stretch/>
        </p:blipFill>
        <p:spPr bwMode="auto">
          <a:xfrm>
            <a:off x="1475656" y="3501008"/>
            <a:ext cx="5715000" cy="319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321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27054" t="7619" r="27231" b="70317"/>
          <a:stretch/>
        </p:blipFill>
        <p:spPr bwMode="auto">
          <a:xfrm>
            <a:off x="467544" y="908720"/>
            <a:ext cx="5573486" cy="1513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27232" t="31587" r="27233" b="43784"/>
          <a:stretch/>
        </p:blipFill>
        <p:spPr bwMode="auto">
          <a:xfrm>
            <a:off x="251520" y="2421835"/>
            <a:ext cx="5789510" cy="1689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41719" t="64101" r="41585" b="11269"/>
          <a:stretch/>
        </p:blipFill>
        <p:spPr bwMode="auto">
          <a:xfrm>
            <a:off x="6588224" y="2421835"/>
            <a:ext cx="2122714" cy="1689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84714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991" y="1412776"/>
            <a:ext cx="8496944" cy="132343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polar bond is characterized by an </a:t>
            </a:r>
            <a:r>
              <a:rPr lang="en-US" sz="2000" dirty="0">
                <a:solidFill>
                  <a:srgbClr val="00B050"/>
                </a:solidFill>
                <a:latin typeface="Times New Roman" panose="02020603050405020304" pitchFamily="18" charset="0"/>
                <a:cs typeface="Times New Roman" panose="02020603050405020304" pitchFamily="18" charset="0"/>
              </a:rPr>
              <a:t>unequal sharing </a:t>
            </a:r>
            <a:r>
              <a:rPr lang="en-US" sz="2000" dirty="0">
                <a:latin typeface="Times New Roman" panose="02020603050405020304" pitchFamily="18" charset="0"/>
                <a:cs typeface="Times New Roman" panose="02020603050405020304" pitchFamily="18" charset="0"/>
              </a:rPr>
              <a:t>of electrons between two atoms due to a </a:t>
            </a:r>
            <a:r>
              <a:rPr lang="en-US" sz="2000" dirty="0">
                <a:solidFill>
                  <a:srgbClr val="00B050"/>
                </a:solidFill>
                <a:latin typeface="Times New Roman" panose="02020603050405020304" pitchFamily="18" charset="0"/>
                <a:cs typeface="Times New Roman" panose="02020603050405020304" pitchFamily="18" charset="0"/>
              </a:rPr>
              <a:t>difference in electronegativity</a:t>
            </a:r>
            <a:r>
              <a:rPr lang="en-US" sz="2000" dirty="0">
                <a:latin typeface="Times New Roman" panose="02020603050405020304" pitchFamily="18" charset="0"/>
                <a:cs typeface="Times New Roman" panose="02020603050405020304" pitchFamily="18" charset="0"/>
              </a:rPr>
              <a:t>. This creates an asymmetric distribution of electron density, resulting in partial charges </a:t>
            </a:r>
            <a:r>
              <a:rPr lang="en-US" sz="2000" dirty="0">
                <a:solidFill>
                  <a:srgbClr val="00B050"/>
                </a:solidFill>
                <a:latin typeface="Times New Roman" panose="02020603050405020304" pitchFamily="18" charset="0"/>
                <a:cs typeface="Times New Roman" panose="02020603050405020304" pitchFamily="18" charset="0"/>
              </a:rPr>
              <a:t>(δ⁺ and δ⁻) </a:t>
            </a:r>
            <a:r>
              <a:rPr lang="en-US" sz="2000" dirty="0">
                <a:latin typeface="Times New Roman" panose="02020603050405020304" pitchFamily="18" charset="0"/>
                <a:cs typeface="Times New Roman" panose="02020603050405020304" pitchFamily="18" charset="0"/>
              </a:rPr>
              <a:t>on either side of the bond, which generates a dipole.</a:t>
            </a:r>
            <a:endParaRPr lang="fr-FR"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Rectangle 11"/>
          <p:cNvSpPr/>
          <p:nvPr/>
        </p:nvSpPr>
        <p:spPr>
          <a:xfrm>
            <a:off x="1063013" y="945311"/>
            <a:ext cx="4060599" cy="738664"/>
          </a:xfrm>
          <a:prstGeom prst="rect">
            <a:avLst/>
          </a:prstGeom>
        </p:spPr>
        <p:txBody>
          <a:bodyPr wrap="none">
            <a:spAutoFit/>
          </a:bodyPr>
          <a:lstStyle/>
          <a:p>
            <a:r>
              <a:rPr lang="fr-FR" sz="2400" b="1" dirty="0" smtClean="0">
                <a:solidFill>
                  <a:srgbClr val="0000FF"/>
                </a:solidFill>
              </a:rPr>
              <a:t>4- Polar  </a:t>
            </a:r>
            <a:r>
              <a:rPr lang="fr-FR" sz="2400" b="1" dirty="0">
                <a:solidFill>
                  <a:srgbClr val="0000FF"/>
                </a:solidFill>
              </a:rPr>
              <a:t>and </a:t>
            </a:r>
            <a:r>
              <a:rPr lang="fr-FR" sz="2400" b="1" dirty="0" smtClean="0">
                <a:solidFill>
                  <a:srgbClr val="0000FF"/>
                </a:solidFill>
              </a:rPr>
              <a:t>non polar bonds</a:t>
            </a:r>
            <a:endParaRPr lang="fr-FR" sz="2400" b="1" dirty="0">
              <a:solidFill>
                <a:srgbClr val="0000FF"/>
              </a:solidFill>
            </a:endParaRPr>
          </a:p>
          <a:p>
            <a:endParaRPr lang="fr-FR" dirty="0"/>
          </a:p>
        </p:txBody>
      </p:sp>
      <p:sp>
        <p:nvSpPr>
          <p:cNvPr id="13" name="Rectangle 12"/>
          <p:cNvSpPr/>
          <p:nvPr/>
        </p:nvSpPr>
        <p:spPr>
          <a:xfrm>
            <a:off x="249492" y="2737094"/>
            <a:ext cx="8653942" cy="341632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To determine if a bond is polar, follow these main steps:</a:t>
            </a:r>
          </a:p>
          <a:p>
            <a:r>
              <a:rPr lang="en-US" b="1" dirty="0" smtClean="0">
                <a:solidFill>
                  <a:srgbClr val="FF0066"/>
                </a:solidFill>
                <a:latin typeface="Times New Roman" panose="02020603050405020304" pitchFamily="18" charset="0"/>
                <a:cs typeface="Times New Roman" panose="02020603050405020304" pitchFamily="18" charset="0"/>
              </a:rPr>
              <a:t>1-Check </a:t>
            </a:r>
            <a:r>
              <a:rPr lang="en-US" b="1" dirty="0">
                <a:solidFill>
                  <a:srgbClr val="FF0066"/>
                </a:solidFill>
                <a:latin typeface="Times New Roman" panose="02020603050405020304" pitchFamily="18" charset="0"/>
                <a:cs typeface="Times New Roman" panose="02020603050405020304" pitchFamily="18" charset="0"/>
              </a:rPr>
              <a:t>the Electronegativity of Each Atom:</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Use the Pauling scale (or another electronegativity scale) to look up the values for the atoms involved.</a:t>
            </a:r>
          </a:p>
          <a:p>
            <a:r>
              <a:rPr lang="en-US" b="1" dirty="0" smtClean="0">
                <a:solidFill>
                  <a:srgbClr val="FF0066"/>
                </a:solidFill>
                <a:latin typeface="Times New Roman" panose="02020603050405020304" pitchFamily="18" charset="0"/>
                <a:cs typeface="Times New Roman" panose="02020603050405020304" pitchFamily="18" charset="0"/>
              </a:rPr>
              <a:t>2- Calculate </a:t>
            </a:r>
            <a:r>
              <a:rPr lang="en-US" b="1" dirty="0">
                <a:solidFill>
                  <a:srgbClr val="FF0066"/>
                </a:solidFill>
                <a:latin typeface="Times New Roman" panose="02020603050405020304" pitchFamily="18" charset="0"/>
                <a:cs typeface="Times New Roman" panose="02020603050405020304" pitchFamily="18" charset="0"/>
              </a:rPr>
              <a:t>the Electronegativity Difference:</a:t>
            </a:r>
            <a:r>
              <a:rPr lang="en-US" dirty="0">
                <a:solidFill>
                  <a:srgbClr val="FF0066"/>
                </a:solidFill>
                <a:latin typeface="Times New Roman" panose="02020603050405020304" pitchFamily="18" charset="0"/>
                <a:cs typeface="Times New Roman" panose="02020603050405020304" pitchFamily="18" charset="0"/>
              </a:rPr>
              <a:t/>
            </a:r>
            <a:br>
              <a:rPr lang="en-US" dirty="0">
                <a:solidFill>
                  <a:srgbClr val="FF0066"/>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Subtract the lower value from the higher one.</a:t>
            </a:r>
          </a:p>
          <a:p>
            <a:pPr lvl="1"/>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the difference is small (typically less than 0.4–0.5), the bond tends to be </a:t>
            </a:r>
            <a:r>
              <a:rPr lang="en-US" dirty="0" smtClean="0">
                <a:latin typeface="Times New Roman" panose="02020603050405020304" pitchFamily="18" charset="0"/>
                <a:cs typeface="Times New Roman" panose="02020603050405020304" pitchFamily="18" charset="0"/>
              </a:rPr>
              <a:t>non-polar.</a:t>
            </a:r>
          </a:p>
          <a:p>
            <a:pPr lvl="1"/>
            <a:r>
              <a:rPr lang="en-US" dirty="0" smtClean="0">
                <a:latin typeface="Times New Roman" panose="02020603050405020304" pitchFamily="18" charset="0"/>
                <a:cs typeface="Times New Roman" panose="02020603050405020304" pitchFamily="18" charset="0"/>
              </a:rPr>
              <a:t>- If </a:t>
            </a:r>
            <a:r>
              <a:rPr lang="en-US" dirty="0">
                <a:latin typeface="Times New Roman" panose="02020603050405020304" pitchFamily="18" charset="0"/>
                <a:cs typeface="Times New Roman" panose="02020603050405020304" pitchFamily="18" charset="0"/>
              </a:rPr>
              <a:t>the difference is significant (greater than about 0.5), the bond will be polar</a:t>
            </a:r>
            <a:r>
              <a:rPr lang="en-US" dirty="0" smtClean="0">
                <a:latin typeface="Times New Roman" panose="02020603050405020304" pitchFamily="18" charset="0"/>
                <a:cs typeface="Times New Roman" panose="02020603050405020304" pitchFamily="18" charset="0"/>
              </a:rPr>
              <a:t>.</a:t>
            </a:r>
          </a:p>
          <a:p>
            <a:r>
              <a:rPr lang="en-US" b="1" dirty="0" smtClean="0">
                <a:solidFill>
                  <a:srgbClr val="FF0066"/>
                </a:solidFill>
                <a:latin typeface="Times New Roman" panose="02020603050405020304" pitchFamily="18" charset="0"/>
                <a:cs typeface="Times New Roman" panose="02020603050405020304" pitchFamily="18" charset="0"/>
              </a:rPr>
              <a:t>3- Barycenter </a:t>
            </a:r>
            <a:r>
              <a:rPr lang="en-US" b="1" dirty="0">
                <a:solidFill>
                  <a:srgbClr val="FF0066"/>
                </a:solidFill>
                <a:latin typeface="Times New Roman" panose="02020603050405020304" pitchFamily="18" charset="0"/>
                <a:cs typeface="Times New Roman" panose="02020603050405020304" pitchFamily="18" charset="0"/>
              </a:rPr>
              <a:t>of </a:t>
            </a:r>
            <a:r>
              <a:rPr lang="en-US" b="1" dirty="0" smtClean="0">
                <a:solidFill>
                  <a:srgbClr val="FF0066"/>
                </a:solidFill>
                <a:latin typeface="Times New Roman" panose="02020603050405020304" pitchFamily="18" charset="0"/>
                <a:cs typeface="Times New Roman" panose="02020603050405020304" pitchFamily="18" charset="0"/>
              </a:rPr>
              <a:t>charges G:</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molecule is polar if the center of negative </a:t>
            </a:r>
            <a:r>
              <a:rPr lang="en-US" dirty="0" smtClean="0">
                <a:latin typeface="Times New Roman" panose="02020603050405020304" pitchFamily="18" charset="0"/>
                <a:cs typeface="Times New Roman" panose="02020603050405020304" pitchFamily="18" charset="0"/>
              </a:rPr>
              <a:t>charge G</a:t>
            </a:r>
            <a:r>
              <a:rPr lang="en-US" baseline="30000"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(associated with the electrons) does not coincide with the center of positive </a:t>
            </a:r>
            <a:r>
              <a:rPr lang="en-US" dirty="0" smtClean="0">
                <a:latin typeface="Times New Roman" panose="02020603050405020304" pitchFamily="18" charset="0"/>
                <a:cs typeface="Times New Roman" panose="02020603050405020304" pitchFamily="18" charset="0"/>
              </a:rPr>
              <a:t>charge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a:t>
            </a:r>
            <a:r>
              <a:rPr lang="en-US" baseline="30000"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(associated with the nuclei). This separation generates a net dipole moment.</a:t>
            </a:r>
          </a:p>
        </p:txBody>
      </p:sp>
    </p:spTree>
    <p:extLst>
      <p:ext uri="{BB962C8B-B14F-4D97-AF65-F5344CB8AC3E}">
        <p14:creationId xmlns:p14="http://schemas.microsoft.com/office/powerpoint/2010/main" val="28946635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15" name="Groupe 14"/>
          <p:cNvGrpSpPr/>
          <p:nvPr/>
        </p:nvGrpSpPr>
        <p:grpSpPr>
          <a:xfrm>
            <a:off x="26945" y="589733"/>
            <a:ext cx="9117055" cy="648072"/>
            <a:chOff x="26945" y="368660"/>
            <a:chExt cx="9117055" cy="648072"/>
          </a:xfrm>
        </p:grpSpPr>
        <p:cxnSp>
          <p:nvCxnSpPr>
            <p:cNvPr id="16" name="Connecteur droit 15"/>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179512" y="913768"/>
            <a:ext cx="8964488" cy="4154984"/>
          </a:xfrm>
          <a:prstGeom prst="rect">
            <a:avLst/>
          </a:prstGeom>
        </p:spPr>
        <p:txBody>
          <a:bodyPr wrap="square">
            <a:spAutoFit/>
          </a:bodyPr>
          <a:lstStyle/>
          <a:p>
            <a:pPr algn="ctr"/>
            <a:r>
              <a:rPr lang="en-US" sz="2400" b="1" dirty="0">
                <a:solidFill>
                  <a:srgbClr val="0000FF"/>
                </a:solidFill>
                <a:latin typeface="Times New Roman" panose="02020603050405020304" pitchFamily="18" charset="0"/>
                <a:cs typeface="Times New Roman" panose="02020603050405020304" pitchFamily="18" charset="0"/>
              </a:rPr>
              <a:t>How is a barycenter determined? </a:t>
            </a:r>
            <a:endParaRPr lang="en-US" sz="2400" b="1" dirty="0" smtClean="0">
              <a:solidFill>
                <a:srgbClr val="0000FF"/>
              </a:solidFill>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molecular context, the barycenter generally refers to the central point of the mass or charge distribution. For example, when studying the polarity of a molecule, we consider:</a:t>
            </a:r>
          </a:p>
          <a:p>
            <a:r>
              <a:rPr lang="en-US" sz="2000" b="1" dirty="0" smtClean="0">
                <a:solidFill>
                  <a:srgbClr val="FF0066"/>
                </a:solidFill>
                <a:latin typeface="Times New Roman" panose="02020603050405020304" pitchFamily="18" charset="0"/>
                <a:cs typeface="Times New Roman" panose="02020603050405020304" pitchFamily="18" charset="0"/>
              </a:rPr>
              <a:t>- Barycenter </a:t>
            </a:r>
            <a:r>
              <a:rPr lang="en-US" sz="2000" b="1" dirty="0">
                <a:solidFill>
                  <a:srgbClr val="FF0066"/>
                </a:solidFill>
                <a:latin typeface="Times New Roman" panose="02020603050405020304" pitchFamily="18" charset="0"/>
                <a:cs typeface="Times New Roman" panose="02020603050405020304" pitchFamily="18" charset="0"/>
              </a:rPr>
              <a:t>of negative charges (G⁻):</a:t>
            </a:r>
            <a:r>
              <a:rPr lang="en-US" sz="2000" dirty="0">
                <a:solidFill>
                  <a:srgbClr val="FF0066"/>
                </a:solidFill>
                <a:latin typeface="Times New Roman" panose="02020603050405020304" pitchFamily="18" charset="0"/>
                <a:cs typeface="Times New Roman" panose="02020603050405020304" pitchFamily="18" charset="0"/>
              </a:rPr>
              <a:t/>
            </a:r>
            <a:br>
              <a:rPr lang="en-US" sz="2000" dirty="0">
                <a:solidFill>
                  <a:srgbClr val="FF0066"/>
                </a:solidFill>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This is the mean center of the distribution of negative charges (originating from electrons).</a:t>
            </a:r>
          </a:p>
          <a:p>
            <a:r>
              <a:rPr lang="en-US" sz="2000" b="1" dirty="0" smtClean="0">
                <a:solidFill>
                  <a:srgbClr val="FF0066"/>
                </a:solidFill>
                <a:latin typeface="Times New Roman" panose="02020603050405020304" pitchFamily="18" charset="0"/>
                <a:cs typeface="Times New Roman" panose="02020603050405020304" pitchFamily="18" charset="0"/>
              </a:rPr>
              <a:t>- Barycenter </a:t>
            </a:r>
            <a:r>
              <a:rPr lang="en-US" sz="2000" b="1" dirty="0">
                <a:solidFill>
                  <a:srgbClr val="FF0066"/>
                </a:solidFill>
                <a:latin typeface="Times New Roman" panose="02020603050405020304" pitchFamily="18" charset="0"/>
                <a:cs typeface="Times New Roman" panose="02020603050405020304" pitchFamily="18" charset="0"/>
              </a:rPr>
              <a:t>of positive charges (G⁺):</a:t>
            </a:r>
            <a:r>
              <a:rPr lang="en-US" sz="2000" dirty="0">
                <a:solidFill>
                  <a:srgbClr val="FF0066"/>
                </a:solidFill>
                <a:latin typeface="Times New Roman" panose="02020603050405020304" pitchFamily="18" charset="0"/>
                <a:cs typeface="Times New Roman" panose="02020603050405020304" pitchFamily="18" charset="0"/>
              </a:rPr>
              <a:t/>
            </a:r>
            <a:br>
              <a:rPr lang="en-US" sz="2000" dirty="0">
                <a:solidFill>
                  <a:srgbClr val="FF0066"/>
                </a:solidFill>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This is the mean center of the distribution of positive charges (originating from nuclei).</a:t>
            </a:r>
          </a:p>
          <a:p>
            <a:r>
              <a:rPr lang="en-US" sz="2000" dirty="0">
                <a:latin typeface="Times New Roman" panose="02020603050405020304" pitchFamily="18" charset="0"/>
                <a:cs typeface="Times New Roman" panose="02020603050405020304" pitchFamily="18" charset="0"/>
              </a:rPr>
              <a:t>These </a:t>
            </a:r>
            <a:r>
              <a:rPr lang="en-US" sz="2000" dirty="0" err="1">
                <a:latin typeface="Times New Roman" panose="02020603050405020304" pitchFamily="18" charset="0"/>
                <a:cs typeface="Times New Roman" panose="02020603050405020304" pitchFamily="18" charset="0"/>
              </a:rPr>
              <a:t>barycenters</a:t>
            </a:r>
            <a:r>
              <a:rPr lang="en-US" sz="2000" dirty="0">
                <a:latin typeface="Times New Roman" panose="02020603050405020304" pitchFamily="18" charset="0"/>
                <a:cs typeface="Times New Roman" panose="02020603050405020304" pitchFamily="18" charset="0"/>
              </a:rPr>
              <a:t> are determined as the "center of gravity" of the respective charges, meaning the weighted average of the positions of the charges involved. The relative positions of G⁺ and G⁻ determine whether the molecule is polar </a:t>
            </a:r>
            <a:r>
              <a:rPr lang="en-US" sz="2000" dirty="0" smtClean="0">
                <a:latin typeface="Times New Roman" panose="02020603050405020304" pitchFamily="18" charset="0"/>
                <a:cs typeface="Times New Roman" panose="02020603050405020304" pitchFamily="18" charset="0"/>
              </a:rPr>
              <a:t>or non-polar.</a:t>
            </a:r>
            <a:endParaRPr lang="en-US" dirty="0" smtClean="0"/>
          </a:p>
        </p:txBody>
      </p:sp>
      <p:sp>
        <p:nvSpPr>
          <p:cNvPr id="4" name="Rectangle 3"/>
          <p:cNvSpPr/>
          <p:nvPr/>
        </p:nvSpPr>
        <p:spPr>
          <a:xfrm>
            <a:off x="177212" y="5229200"/>
            <a:ext cx="8643259" cy="1200329"/>
          </a:xfrm>
          <a:prstGeom prst="rect">
            <a:avLst/>
          </a:prstGeom>
          <a:ln>
            <a:solidFill>
              <a:srgbClr val="0000FF"/>
            </a:solidFill>
          </a:ln>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the centers of </a:t>
            </a:r>
            <a:r>
              <a:rPr lang="en-US" dirty="0">
                <a:solidFill>
                  <a:srgbClr val="00B050"/>
                </a:solidFill>
                <a:latin typeface="Times New Roman" panose="02020603050405020304" pitchFamily="18" charset="0"/>
                <a:cs typeface="Times New Roman" panose="02020603050405020304" pitchFamily="18" charset="0"/>
              </a:rPr>
              <a:t>positive charge </a:t>
            </a:r>
            <a:r>
              <a:rPr lang="en-US" dirty="0">
                <a:latin typeface="Times New Roman" panose="02020603050405020304" pitchFamily="18" charset="0"/>
                <a:cs typeface="Times New Roman" panose="02020603050405020304" pitchFamily="18" charset="0"/>
              </a:rPr>
              <a:t>(G⁺) and </a:t>
            </a:r>
            <a:r>
              <a:rPr lang="en-US" dirty="0">
                <a:solidFill>
                  <a:srgbClr val="00B050"/>
                </a:solidFill>
                <a:latin typeface="Times New Roman" panose="02020603050405020304" pitchFamily="18" charset="0"/>
                <a:cs typeface="Times New Roman" panose="02020603050405020304" pitchFamily="18" charset="0"/>
              </a:rPr>
              <a:t>negative charge </a:t>
            </a:r>
            <a:r>
              <a:rPr lang="en-US" dirty="0">
                <a:latin typeface="Times New Roman" panose="02020603050405020304" pitchFamily="18" charset="0"/>
                <a:cs typeface="Times New Roman" panose="02020603050405020304" pitchFamily="18" charset="0"/>
              </a:rPr>
              <a:t>(G⁻) </a:t>
            </a:r>
            <a:r>
              <a:rPr lang="en-US" dirty="0">
                <a:solidFill>
                  <a:srgbClr val="00B050"/>
                </a:solidFill>
                <a:latin typeface="Times New Roman" panose="02020603050405020304" pitchFamily="18" charset="0"/>
                <a:cs typeface="Times New Roman" panose="02020603050405020304" pitchFamily="18" charset="0"/>
              </a:rPr>
              <a:t>coincide</a:t>
            </a:r>
            <a:r>
              <a:rPr lang="en-US" dirty="0">
                <a:latin typeface="Times New Roman" panose="02020603050405020304" pitchFamily="18" charset="0"/>
                <a:cs typeface="Times New Roman" panose="02020603050405020304" pitchFamily="18" charset="0"/>
              </a:rPr>
              <a:t>, the molecule is considered </a:t>
            </a:r>
            <a:r>
              <a:rPr lang="en-US" b="1" dirty="0">
                <a:solidFill>
                  <a:srgbClr val="00B050"/>
                </a:solidFill>
                <a:latin typeface="Times New Roman" panose="02020603050405020304" pitchFamily="18" charset="0"/>
                <a:cs typeface="Times New Roman" panose="02020603050405020304" pitchFamily="18" charset="0"/>
              </a:rPr>
              <a:t>non-polar</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the centers of </a:t>
            </a:r>
            <a:r>
              <a:rPr lang="en-US" dirty="0">
                <a:solidFill>
                  <a:srgbClr val="00B050"/>
                </a:solidFill>
                <a:latin typeface="Times New Roman" panose="02020603050405020304" pitchFamily="18" charset="0"/>
                <a:cs typeface="Times New Roman" panose="02020603050405020304" pitchFamily="18" charset="0"/>
              </a:rPr>
              <a:t>positive and negative </a:t>
            </a:r>
            <a:r>
              <a:rPr lang="en-US" dirty="0">
                <a:latin typeface="Times New Roman" panose="02020603050405020304" pitchFamily="18" charset="0"/>
                <a:cs typeface="Times New Roman" panose="02020603050405020304" pitchFamily="18" charset="0"/>
              </a:rPr>
              <a:t>charges do </a:t>
            </a:r>
            <a:r>
              <a:rPr lang="en-US" b="1" dirty="0">
                <a:solidFill>
                  <a:srgbClr val="00B050"/>
                </a:solidFill>
                <a:latin typeface="Times New Roman" panose="02020603050405020304" pitchFamily="18" charset="0"/>
                <a:cs typeface="Times New Roman" panose="02020603050405020304" pitchFamily="18" charset="0"/>
              </a:rPr>
              <a:t>not</a:t>
            </a:r>
            <a:r>
              <a:rPr lang="en-US" dirty="0">
                <a:solidFill>
                  <a:srgbClr val="00B050"/>
                </a:solidFill>
                <a:latin typeface="Times New Roman" panose="02020603050405020304" pitchFamily="18" charset="0"/>
                <a:cs typeface="Times New Roman" panose="02020603050405020304" pitchFamily="18" charset="0"/>
              </a:rPr>
              <a:t> coincide</a:t>
            </a:r>
            <a:r>
              <a:rPr lang="en-US" dirty="0">
                <a:latin typeface="Times New Roman" panose="02020603050405020304" pitchFamily="18" charset="0"/>
                <a:cs typeface="Times New Roman" panose="02020603050405020304" pitchFamily="18" charset="0"/>
              </a:rPr>
              <a:t>, the molecule is considered </a:t>
            </a:r>
            <a:r>
              <a:rPr lang="en-US" b="1" dirty="0">
                <a:solidFill>
                  <a:srgbClr val="00B050"/>
                </a:solidFill>
                <a:latin typeface="Times New Roman" panose="02020603050405020304" pitchFamily="18" charset="0"/>
                <a:cs typeface="Times New Roman" panose="02020603050405020304" pitchFamily="18" charset="0"/>
              </a:rPr>
              <a:t>polar.</a:t>
            </a:r>
            <a:endParaRPr lang="fr-FR"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207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838" y="3289982"/>
            <a:ext cx="8169561" cy="2031325"/>
          </a:xfrm>
          <a:prstGeom prst="rect">
            <a:avLst/>
          </a:prstGeom>
        </p:spPr>
        <p:txBody>
          <a:bodyPr wrap="square">
            <a:spAutoFit/>
          </a:bodyPr>
          <a:lstStyle/>
          <a:p>
            <a:r>
              <a:rPr lang="fr-FR" b="1" dirty="0" smtClean="0"/>
              <a:t>5. Modern </a:t>
            </a:r>
            <a:r>
              <a:rPr lang="fr-FR" b="1" dirty="0" err="1" smtClean="0"/>
              <a:t>Organic</a:t>
            </a:r>
            <a:r>
              <a:rPr lang="fr-FR" b="1" dirty="0" smtClean="0"/>
              <a:t> </a:t>
            </a:r>
            <a:r>
              <a:rPr lang="fr-FR" b="1" dirty="0" err="1" smtClean="0"/>
              <a:t>Chemistry</a:t>
            </a:r>
            <a:r>
              <a:rPr lang="fr-FR" b="1" dirty="0" smtClean="0"/>
              <a:t>: </a:t>
            </a:r>
            <a:r>
              <a:rPr lang="fr-FR" b="1" dirty="0" err="1" smtClean="0"/>
              <a:t>Computational</a:t>
            </a:r>
            <a:r>
              <a:rPr lang="fr-FR" b="1" dirty="0" smtClean="0"/>
              <a:t> and Green </a:t>
            </a:r>
            <a:r>
              <a:rPr lang="fr-FR" b="1" dirty="0" err="1" smtClean="0"/>
              <a:t>Chemistry</a:t>
            </a:r>
            <a:endParaRPr lang="fr-FR" dirty="0" smtClean="0"/>
          </a:p>
          <a:p>
            <a:r>
              <a:rPr lang="fr-FR" dirty="0" smtClean="0"/>
              <a:t>The introduction of </a:t>
            </a:r>
            <a:r>
              <a:rPr lang="fr-FR" b="1" dirty="0" err="1" smtClean="0"/>
              <a:t>computational</a:t>
            </a:r>
            <a:r>
              <a:rPr lang="fr-FR" b="1" dirty="0" smtClean="0"/>
              <a:t> </a:t>
            </a:r>
            <a:r>
              <a:rPr lang="fr-FR" b="1" dirty="0" err="1" smtClean="0"/>
              <a:t>chemistry</a:t>
            </a:r>
            <a:r>
              <a:rPr lang="fr-FR" dirty="0" smtClean="0"/>
              <a:t> and </a:t>
            </a:r>
            <a:r>
              <a:rPr lang="fr-FR" b="1" dirty="0" err="1" smtClean="0"/>
              <a:t>spectroscopic</a:t>
            </a:r>
            <a:r>
              <a:rPr lang="fr-FR" b="1" dirty="0" smtClean="0"/>
              <a:t> techniques</a:t>
            </a:r>
            <a:r>
              <a:rPr lang="fr-FR" dirty="0" smtClean="0"/>
              <a:t> (NMR, IR, mass </a:t>
            </a:r>
            <a:r>
              <a:rPr lang="fr-FR" dirty="0" err="1" smtClean="0"/>
              <a:t>spectrometry</a:t>
            </a:r>
            <a:r>
              <a:rPr lang="fr-FR" dirty="0" smtClean="0"/>
              <a:t>) </a:t>
            </a:r>
            <a:r>
              <a:rPr lang="fr-FR" dirty="0" err="1" smtClean="0"/>
              <a:t>improved</a:t>
            </a:r>
            <a:r>
              <a:rPr lang="fr-FR" dirty="0" smtClean="0"/>
              <a:t> </a:t>
            </a:r>
            <a:r>
              <a:rPr lang="fr-FR" dirty="0" err="1" smtClean="0"/>
              <a:t>molecular</a:t>
            </a:r>
            <a:r>
              <a:rPr lang="fr-FR" dirty="0" smtClean="0"/>
              <a:t> </a:t>
            </a:r>
            <a:r>
              <a:rPr lang="fr-FR" dirty="0" err="1" smtClean="0"/>
              <a:t>analysis</a:t>
            </a:r>
            <a:r>
              <a:rPr lang="fr-FR" dirty="0" smtClean="0"/>
              <a:t>.</a:t>
            </a:r>
          </a:p>
          <a:p>
            <a:r>
              <a:rPr lang="fr-FR" b="1" dirty="0" smtClean="0"/>
              <a:t>Green </a:t>
            </a:r>
            <a:r>
              <a:rPr lang="fr-FR" b="1" dirty="0" err="1" smtClean="0"/>
              <a:t>chemistry</a:t>
            </a:r>
            <a:r>
              <a:rPr lang="fr-FR" dirty="0" smtClean="0"/>
              <a:t> </a:t>
            </a:r>
            <a:r>
              <a:rPr lang="fr-FR" dirty="0" err="1" smtClean="0"/>
              <a:t>focuses</a:t>
            </a:r>
            <a:r>
              <a:rPr lang="fr-FR" dirty="0" smtClean="0"/>
              <a:t> on </a:t>
            </a:r>
            <a:r>
              <a:rPr lang="fr-FR" dirty="0" err="1" smtClean="0"/>
              <a:t>sustainable</a:t>
            </a:r>
            <a:r>
              <a:rPr lang="fr-FR" dirty="0" smtClean="0"/>
              <a:t> </a:t>
            </a:r>
            <a:r>
              <a:rPr lang="fr-FR" dirty="0" err="1" smtClean="0"/>
              <a:t>synthesis</a:t>
            </a:r>
            <a:r>
              <a:rPr lang="fr-FR" dirty="0" smtClean="0"/>
              <a:t> </a:t>
            </a:r>
            <a:r>
              <a:rPr lang="fr-FR" dirty="0" err="1" smtClean="0"/>
              <a:t>methods</a:t>
            </a:r>
            <a:r>
              <a:rPr lang="fr-FR" dirty="0" smtClean="0"/>
              <a:t>, </a:t>
            </a:r>
            <a:r>
              <a:rPr lang="fr-FR" dirty="0" err="1" smtClean="0"/>
              <a:t>reducing</a:t>
            </a:r>
            <a:r>
              <a:rPr lang="fr-FR" dirty="0" smtClean="0"/>
              <a:t> </a:t>
            </a:r>
            <a:r>
              <a:rPr lang="fr-FR" dirty="0" err="1" smtClean="0"/>
              <a:t>environmental</a:t>
            </a:r>
            <a:r>
              <a:rPr lang="fr-FR" dirty="0" smtClean="0"/>
              <a:t> impact.</a:t>
            </a:r>
          </a:p>
          <a:p>
            <a:r>
              <a:rPr lang="fr-FR" b="1" dirty="0" err="1" smtClean="0"/>
              <a:t>Biotechnology</a:t>
            </a:r>
            <a:r>
              <a:rPr lang="fr-FR" b="1" dirty="0" smtClean="0"/>
              <a:t> and </a:t>
            </a:r>
            <a:r>
              <a:rPr lang="fr-FR" b="1" dirty="0" err="1" smtClean="0"/>
              <a:t>organic</a:t>
            </a:r>
            <a:r>
              <a:rPr lang="fr-FR" b="1" dirty="0" smtClean="0"/>
              <a:t> </a:t>
            </a:r>
            <a:r>
              <a:rPr lang="fr-FR" b="1" dirty="0" err="1" smtClean="0"/>
              <a:t>chemistry</a:t>
            </a:r>
            <a:r>
              <a:rPr lang="fr-FR" dirty="0" smtClean="0"/>
              <a:t> </a:t>
            </a:r>
            <a:r>
              <a:rPr lang="fr-FR" dirty="0" err="1" smtClean="0"/>
              <a:t>intersect</a:t>
            </a:r>
            <a:r>
              <a:rPr lang="fr-FR" dirty="0" smtClean="0"/>
              <a:t> in </a:t>
            </a:r>
            <a:r>
              <a:rPr lang="fr-FR" dirty="0" err="1" smtClean="0"/>
              <a:t>drug</a:t>
            </a:r>
            <a:r>
              <a:rPr lang="fr-FR" dirty="0" smtClean="0"/>
              <a:t> design, </a:t>
            </a:r>
            <a:r>
              <a:rPr lang="fr-FR" dirty="0" err="1" smtClean="0"/>
              <a:t>materials</a:t>
            </a:r>
            <a:r>
              <a:rPr lang="fr-FR" dirty="0" smtClean="0"/>
              <a:t> science, and </a:t>
            </a:r>
            <a:r>
              <a:rPr lang="fr-FR" dirty="0" err="1" smtClean="0"/>
              <a:t>nanotechnology</a:t>
            </a:r>
            <a:r>
              <a:rPr lang="fr-FR" dirty="0" smtClean="0"/>
              <a:t>.</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749" y="-18933"/>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64" t="61886" r="21674" b="16013"/>
          <a:stretch/>
        </p:blipFill>
        <p:spPr bwMode="auto">
          <a:xfrm>
            <a:off x="7164288" y="5317138"/>
            <a:ext cx="1836335" cy="151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1575" y="764704"/>
            <a:ext cx="7920880" cy="2031325"/>
          </a:xfrm>
          <a:prstGeom prst="rect">
            <a:avLst/>
          </a:prstGeom>
        </p:spPr>
        <p:txBody>
          <a:bodyPr wrap="square">
            <a:spAutoFit/>
          </a:bodyPr>
          <a:lstStyle/>
          <a:p>
            <a:r>
              <a:rPr lang="en-US" b="1" dirty="0" smtClean="0"/>
              <a:t>4. 20th Century: Industrial and Pharmaceutical Developments</a:t>
            </a:r>
            <a:endParaRPr lang="en-US" dirty="0" smtClean="0"/>
          </a:p>
          <a:p>
            <a:r>
              <a:rPr lang="en-US" dirty="0" smtClean="0"/>
              <a:t>The development of synthetic </a:t>
            </a:r>
            <a:r>
              <a:rPr lang="en-US" b="1" dirty="0" smtClean="0"/>
              <a:t>polymers</a:t>
            </a:r>
            <a:r>
              <a:rPr lang="en-US" dirty="0" smtClean="0"/>
              <a:t> (e.g., nylon, polyethylene) revolutionized materials science.</a:t>
            </a:r>
          </a:p>
          <a:p>
            <a:r>
              <a:rPr lang="en-US" dirty="0" smtClean="0"/>
              <a:t>Advances in </a:t>
            </a:r>
            <a:r>
              <a:rPr lang="en-US" b="1" dirty="0" smtClean="0"/>
              <a:t>pharmaceutical chemistry</a:t>
            </a:r>
            <a:r>
              <a:rPr lang="en-US" dirty="0" smtClean="0"/>
              <a:t> led to the discovery of antibiotics (e.g., penicillin in 1928 by Alexander Fleming).</a:t>
            </a:r>
          </a:p>
          <a:p>
            <a:r>
              <a:rPr lang="en-US" dirty="0" smtClean="0"/>
              <a:t>Organic reactions such as </a:t>
            </a:r>
            <a:r>
              <a:rPr lang="en-US" b="1" dirty="0" smtClean="0"/>
              <a:t>Grignard reactions, </a:t>
            </a:r>
            <a:r>
              <a:rPr lang="en-US" b="1" dirty="0" err="1" smtClean="0"/>
              <a:t>Friedel</a:t>
            </a:r>
            <a:r>
              <a:rPr lang="en-US" b="1" dirty="0" smtClean="0"/>
              <a:t>-Crafts reactions, and polymerization</a:t>
            </a:r>
            <a:r>
              <a:rPr lang="en-US" dirty="0" smtClean="0"/>
              <a:t> became essential in industrial chemistry.</a:t>
            </a:r>
            <a:endParaRPr lang="en-US" dirty="0"/>
          </a:p>
        </p:txBody>
      </p:sp>
    </p:spTree>
    <p:extLst>
      <p:ext uri="{BB962C8B-B14F-4D97-AF65-F5344CB8AC3E}">
        <p14:creationId xmlns:p14="http://schemas.microsoft.com/office/powerpoint/2010/main" val="21699709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pic>
        <p:nvPicPr>
          <p:cNvPr id="1433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5089" t="15080" r="25000" b="5873"/>
          <a:stretch/>
        </p:blipFill>
        <p:spPr bwMode="auto">
          <a:xfrm>
            <a:off x="615971" y="772999"/>
            <a:ext cx="8398160" cy="5421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9018" t="84127" r="15089" b="7937"/>
          <a:stretch/>
        </p:blipFill>
        <p:spPr bwMode="auto">
          <a:xfrm>
            <a:off x="3131840" y="6194084"/>
            <a:ext cx="5595257" cy="544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Groupe 14"/>
          <p:cNvGrpSpPr/>
          <p:nvPr/>
        </p:nvGrpSpPr>
        <p:grpSpPr>
          <a:xfrm>
            <a:off x="26945" y="589733"/>
            <a:ext cx="9117055" cy="648072"/>
            <a:chOff x="26945" y="368660"/>
            <a:chExt cx="9117055" cy="648072"/>
          </a:xfrm>
        </p:grpSpPr>
        <p:cxnSp>
          <p:nvCxnSpPr>
            <p:cNvPr id="16" name="Connecteur droit 15"/>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Rectangle 2"/>
          <p:cNvSpPr/>
          <p:nvPr/>
        </p:nvSpPr>
        <p:spPr>
          <a:xfrm>
            <a:off x="3131840" y="2769231"/>
            <a:ext cx="2797628" cy="43204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rgbClr val="0000FF"/>
                </a:solidFill>
              </a:rPr>
              <a:t>Polar </a:t>
            </a:r>
            <a:r>
              <a:rPr lang="fr-FR" sz="2800" b="1" dirty="0" smtClean="0">
                <a:solidFill>
                  <a:srgbClr val="0000FF"/>
                </a:solidFill>
              </a:rPr>
              <a:t>Bonds</a:t>
            </a:r>
            <a:endParaRPr lang="fr-FR" sz="2800" dirty="0"/>
          </a:p>
        </p:txBody>
      </p:sp>
    </p:spTree>
    <p:extLst>
      <p:ext uri="{BB962C8B-B14F-4D97-AF65-F5344CB8AC3E}">
        <p14:creationId xmlns:p14="http://schemas.microsoft.com/office/powerpoint/2010/main" val="20464436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15" name="Groupe 14"/>
          <p:cNvGrpSpPr/>
          <p:nvPr/>
        </p:nvGrpSpPr>
        <p:grpSpPr>
          <a:xfrm>
            <a:off x="26945" y="589733"/>
            <a:ext cx="9117055" cy="648072"/>
            <a:chOff x="26945" y="368660"/>
            <a:chExt cx="9117055" cy="648072"/>
          </a:xfrm>
        </p:grpSpPr>
        <p:cxnSp>
          <p:nvCxnSpPr>
            <p:cNvPr id="16" name="Connecteur droit 15"/>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3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9017" t="40160" r="5536" b="13491"/>
          <a:stretch/>
        </p:blipFill>
        <p:spPr bwMode="auto">
          <a:xfrm>
            <a:off x="3347864" y="1130999"/>
            <a:ext cx="5540830" cy="3178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560" t="15080" r="27447" b="59366"/>
          <a:stretch/>
        </p:blipFill>
        <p:spPr bwMode="auto">
          <a:xfrm>
            <a:off x="673663" y="5013176"/>
            <a:ext cx="7738964" cy="175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68" t="43854" r="61798" b="17733"/>
          <a:stretch/>
        </p:blipFill>
        <p:spPr bwMode="auto">
          <a:xfrm>
            <a:off x="327856" y="2060848"/>
            <a:ext cx="2690430" cy="169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414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15" name="Groupe 14"/>
          <p:cNvGrpSpPr/>
          <p:nvPr/>
        </p:nvGrpSpPr>
        <p:grpSpPr>
          <a:xfrm>
            <a:off x="26945" y="589733"/>
            <a:ext cx="9117055" cy="648072"/>
            <a:chOff x="26945" y="368660"/>
            <a:chExt cx="9117055" cy="648072"/>
          </a:xfrm>
        </p:grpSpPr>
        <p:cxnSp>
          <p:nvCxnSpPr>
            <p:cNvPr id="16" name="Connecteur droit 15"/>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893" t="26984" r="1518" b="10158"/>
          <a:stretch/>
        </p:blipFill>
        <p:spPr bwMode="auto">
          <a:xfrm>
            <a:off x="1403648" y="1844824"/>
            <a:ext cx="7021287" cy="4310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ensées 1"/>
          <p:cNvSpPr/>
          <p:nvPr/>
        </p:nvSpPr>
        <p:spPr>
          <a:xfrm>
            <a:off x="5320476" y="913768"/>
            <a:ext cx="3298777" cy="1073865"/>
          </a:xfrm>
          <a:prstGeom prst="cloudCallout">
            <a:avLst>
              <a:gd name="adj1" fmla="val -70002"/>
              <a:gd name="adj2" fmla="val 138527"/>
            </a:avLst>
          </a:prstGeom>
          <a:solidFill>
            <a:srgbClr val="FFFF00"/>
          </a:solidFill>
          <a:ln w="1905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center of negative charge </a:t>
            </a:r>
            <a:endParaRPr lang="fr-FR" dirty="0">
              <a:solidFill>
                <a:schemeClr val="tx1"/>
              </a:solidFill>
            </a:endParaRPr>
          </a:p>
        </p:txBody>
      </p:sp>
      <p:sp>
        <p:nvSpPr>
          <p:cNvPr id="12" name="Pensées 11"/>
          <p:cNvSpPr/>
          <p:nvPr/>
        </p:nvSpPr>
        <p:spPr>
          <a:xfrm>
            <a:off x="389332" y="2620787"/>
            <a:ext cx="3298777" cy="1073865"/>
          </a:xfrm>
          <a:prstGeom prst="cloudCallout">
            <a:avLst>
              <a:gd name="adj1" fmla="val 65625"/>
              <a:gd name="adj2" fmla="val 165898"/>
            </a:avLst>
          </a:prstGeom>
          <a:solidFill>
            <a:srgbClr val="FFFF00"/>
          </a:solidFill>
          <a:ln w="1905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center of </a:t>
            </a:r>
            <a:r>
              <a:rPr lang="en-US" dirty="0" err="1">
                <a:latin typeface="Times New Roman" panose="02020603050405020304" pitchFamily="18" charset="0"/>
                <a:cs typeface="Times New Roman" panose="02020603050405020304" pitchFamily="18" charset="0"/>
              </a:rPr>
              <a:t>positiv</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charge </a:t>
            </a:r>
            <a:endParaRPr lang="fr-FR" dirty="0">
              <a:solidFill>
                <a:schemeClr val="tx1"/>
              </a:solidFill>
            </a:endParaRPr>
          </a:p>
        </p:txBody>
      </p:sp>
      <p:sp>
        <p:nvSpPr>
          <p:cNvPr id="11" name="Rectangle 10"/>
          <p:cNvSpPr/>
          <p:nvPr/>
        </p:nvSpPr>
        <p:spPr>
          <a:xfrm>
            <a:off x="82489" y="1083487"/>
            <a:ext cx="5157800" cy="931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rgbClr val="0000FF"/>
                </a:solidFill>
              </a:rPr>
              <a:t>Polar </a:t>
            </a:r>
            <a:r>
              <a:rPr lang="fr-FR" sz="2800" b="1" dirty="0" smtClean="0">
                <a:solidFill>
                  <a:srgbClr val="0000FF"/>
                </a:solidFill>
              </a:rPr>
              <a:t>Bonds: </a:t>
            </a:r>
            <a:r>
              <a:rPr lang="en-US" sz="2800" dirty="0">
                <a:solidFill>
                  <a:srgbClr val="0000FF"/>
                </a:solidFill>
              </a:rPr>
              <a:t>The water molecule is polar </a:t>
            </a:r>
            <a:endParaRPr lang="fr-FR" sz="2800" dirty="0">
              <a:solidFill>
                <a:srgbClr val="0000FF"/>
              </a:solidFill>
            </a:endParaRPr>
          </a:p>
        </p:txBody>
      </p:sp>
    </p:spTree>
    <p:extLst>
      <p:ext uri="{BB962C8B-B14F-4D97-AF65-F5344CB8AC3E}">
        <p14:creationId xmlns:p14="http://schemas.microsoft.com/office/powerpoint/2010/main" val="32115169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15" name="Groupe 14"/>
          <p:cNvGrpSpPr/>
          <p:nvPr/>
        </p:nvGrpSpPr>
        <p:grpSpPr>
          <a:xfrm>
            <a:off x="26945" y="589733"/>
            <a:ext cx="9117055" cy="648072"/>
            <a:chOff x="26945" y="368660"/>
            <a:chExt cx="9117055" cy="648072"/>
          </a:xfrm>
        </p:grpSpPr>
        <p:cxnSp>
          <p:nvCxnSpPr>
            <p:cNvPr id="16" name="Connecteur droit 15"/>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107" t="44604" r="18035" b="20634"/>
          <a:stretch/>
        </p:blipFill>
        <p:spPr bwMode="auto">
          <a:xfrm>
            <a:off x="863588" y="769753"/>
            <a:ext cx="7663543" cy="2383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1060" t="46045" r="21875" b="10159"/>
          <a:stretch/>
        </p:blipFill>
        <p:spPr bwMode="auto">
          <a:xfrm>
            <a:off x="1043608" y="3706349"/>
            <a:ext cx="6957392" cy="300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82489" y="1030682"/>
            <a:ext cx="5157800" cy="931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rgbClr val="0000FF"/>
                </a:solidFill>
              </a:rPr>
              <a:t>non-polar </a:t>
            </a:r>
            <a:r>
              <a:rPr lang="fr-FR" sz="2800" b="1" dirty="0" smtClean="0">
                <a:solidFill>
                  <a:srgbClr val="0000FF"/>
                </a:solidFill>
              </a:rPr>
              <a:t>Bonds: </a:t>
            </a:r>
            <a:r>
              <a:rPr lang="en-US" sz="2800" dirty="0">
                <a:solidFill>
                  <a:srgbClr val="0000FF"/>
                </a:solidFill>
              </a:rPr>
              <a:t>The </a:t>
            </a:r>
            <a:r>
              <a:rPr lang="en-US" sz="2800" dirty="0" smtClean="0">
                <a:solidFill>
                  <a:srgbClr val="0000FF"/>
                </a:solidFill>
              </a:rPr>
              <a:t>CO</a:t>
            </a:r>
            <a:r>
              <a:rPr lang="en-US" sz="2800" baseline="-25000" dirty="0" smtClean="0">
                <a:solidFill>
                  <a:srgbClr val="0000FF"/>
                </a:solidFill>
              </a:rPr>
              <a:t>2</a:t>
            </a:r>
            <a:r>
              <a:rPr lang="en-US" sz="2800" dirty="0" smtClean="0">
                <a:solidFill>
                  <a:srgbClr val="0000FF"/>
                </a:solidFill>
              </a:rPr>
              <a:t> </a:t>
            </a:r>
            <a:r>
              <a:rPr lang="en-US" sz="2800" dirty="0">
                <a:solidFill>
                  <a:srgbClr val="0000FF"/>
                </a:solidFill>
              </a:rPr>
              <a:t>molecule is non-polar </a:t>
            </a:r>
            <a:endParaRPr lang="fr-FR" sz="2800" dirty="0">
              <a:solidFill>
                <a:srgbClr val="0000FF"/>
              </a:solidFill>
            </a:endParaRPr>
          </a:p>
        </p:txBody>
      </p:sp>
      <p:sp>
        <p:nvSpPr>
          <p:cNvPr id="21" name="Pensées 20"/>
          <p:cNvSpPr/>
          <p:nvPr/>
        </p:nvSpPr>
        <p:spPr>
          <a:xfrm>
            <a:off x="389332" y="2620787"/>
            <a:ext cx="3298777" cy="1073865"/>
          </a:xfrm>
          <a:prstGeom prst="cloudCallout">
            <a:avLst>
              <a:gd name="adj1" fmla="val 77835"/>
              <a:gd name="adj2" fmla="val 174008"/>
            </a:avLst>
          </a:prstGeom>
          <a:solidFill>
            <a:srgbClr val="FFFF00"/>
          </a:solidFill>
          <a:ln w="1905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center of </a:t>
            </a:r>
            <a:r>
              <a:rPr lang="en-US" dirty="0" err="1">
                <a:latin typeface="Times New Roman" panose="02020603050405020304" pitchFamily="18" charset="0"/>
                <a:cs typeface="Times New Roman" panose="02020603050405020304" pitchFamily="18" charset="0"/>
              </a:rPr>
              <a:t>positiv</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charge </a:t>
            </a:r>
            <a:endParaRPr lang="fr-FR" dirty="0">
              <a:solidFill>
                <a:schemeClr val="tx1"/>
              </a:solidFill>
            </a:endParaRPr>
          </a:p>
        </p:txBody>
      </p:sp>
      <p:sp>
        <p:nvSpPr>
          <p:cNvPr id="22" name="Pensées 21"/>
          <p:cNvSpPr/>
          <p:nvPr/>
        </p:nvSpPr>
        <p:spPr>
          <a:xfrm>
            <a:off x="5508104" y="1700808"/>
            <a:ext cx="3298777" cy="1073865"/>
          </a:xfrm>
          <a:prstGeom prst="cloudCallout">
            <a:avLst>
              <a:gd name="adj1" fmla="val -71322"/>
              <a:gd name="adj2" fmla="val 278417"/>
            </a:avLst>
          </a:prstGeom>
          <a:solidFill>
            <a:srgbClr val="FFFF00"/>
          </a:solidFill>
          <a:ln w="1905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center of negative charge </a:t>
            </a:r>
            <a:endParaRPr lang="fr-FR" dirty="0">
              <a:solidFill>
                <a:schemeClr val="tx1"/>
              </a:solidFill>
            </a:endParaRPr>
          </a:p>
        </p:txBody>
      </p:sp>
    </p:spTree>
    <p:extLst>
      <p:ext uri="{BB962C8B-B14F-4D97-AF65-F5344CB8AC3E}">
        <p14:creationId xmlns:p14="http://schemas.microsoft.com/office/powerpoint/2010/main" val="22653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2699" r="40357" b="75751"/>
          <a:stretch/>
        </p:blipFill>
        <p:spPr bwMode="auto">
          <a:xfrm>
            <a:off x="1115616" y="1484785"/>
            <a:ext cx="7271657"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08294" y="476672"/>
            <a:ext cx="2071401" cy="523220"/>
          </a:xfrm>
          <a:prstGeom prst="rect">
            <a:avLst/>
          </a:prstGeom>
        </p:spPr>
        <p:txBody>
          <a:bodyPr wrap="none">
            <a:spAutoFit/>
          </a:bodyPr>
          <a:lstStyle/>
          <a:p>
            <a:r>
              <a:rPr lang="fr-FR" sz="2800" b="1" dirty="0">
                <a:solidFill>
                  <a:srgbClr val="0000FF"/>
                </a:solidFill>
                <a:latin typeface="Times New Roman" panose="02020603050405020304" pitchFamily="18" charset="0"/>
                <a:cs typeface="Times New Roman" panose="02020603050405020304" pitchFamily="18" charset="0"/>
              </a:rPr>
              <a:t>In </a:t>
            </a:r>
            <a:r>
              <a:rPr lang="fr-FR" sz="2800" b="1" dirty="0" err="1">
                <a:solidFill>
                  <a:srgbClr val="0000FF"/>
                </a:solidFill>
                <a:latin typeface="Times New Roman" panose="02020603050405020304" pitchFamily="18" charset="0"/>
                <a:cs typeface="Times New Roman" panose="02020603050405020304" pitchFamily="18" charset="0"/>
              </a:rPr>
              <a:t>summary</a:t>
            </a:r>
            <a:endParaRPr lang="fr-FR" sz="2800" b="1" dirty="0">
              <a:solidFill>
                <a:srgbClr val="0000FF"/>
              </a:solidFill>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6800" r="40357" b="40635"/>
          <a:stretch/>
        </p:blipFill>
        <p:spPr bwMode="auto">
          <a:xfrm>
            <a:off x="1115616" y="2276873"/>
            <a:ext cx="7271657" cy="861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59632" y="1649996"/>
            <a:ext cx="2088232" cy="461665"/>
          </a:xfrm>
          <a:prstGeom prst="rect">
            <a:avLst/>
          </a:prstGeom>
          <a:solidFill>
            <a:srgbClr val="FFFF00"/>
          </a:solidFill>
        </p:spPr>
        <p:txBody>
          <a:bodyPr wrap="square">
            <a:spAutoFit/>
          </a:bodyPr>
          <a:lstStyle/>
          <a:p>
            <a:pPr algn="ctr"/>
            <a:r>
              <a:rPr lang="fr-FR" sz="2400" b="1" dirty="0" err="1">
                <a:solidFill>
                  <a:srgbClr val="0000FF"/>
                </a:solidFill>
              </a:rPr>
              <a:t>Apolar</a:t>
            </a:r>
            <a:r>
              <a:rPr lang="fr-FR" b="1" dirty="0">
                <a:solidFill>
                  <a:srgbClr val="0000FF"/>
                </a:solidFill>
              </a:rPr>
              <a:t> </a:t>
            </a:r>
            <a:r>
              <a:rPr lang="fr-FR" sz="2400" b="1" dirty="0">
                <a:solidFill>
                  <a:srgbClr val="0000FF"/>
                </a:solidFill>
              </a:rPr>
              <a:t>Bonds</a:t>
            </a:r>
            <a:endParaRPr lang="fr-FR" dirty="0"/>
          </a:p>
        </p:txBody>
      </p:sp>
      <p:sp>
        <p:nvSpPr>
          <p:cNvPr id="9" name="Rectangle 8"/>
          <p:cNvSpPr/>
          <p:nvPr/>
        </p:nvSpPr>
        <p:spPr>
          <a:xfrm>
            <a:off x="3779912" y="1645421"/>
            <a:ext cx="2088232" cy="461665"/>
          </a:xfrm>
          <a:prstGeom prst="rect">
            <a:avLst/>
          </a:prstGeom>
          <a:solidFill>
            <a:srgbClr val="FFFF00"/>
          </a:solidFill>
        </p:spPr>
        <p:txBody>
          <a:bodyPr wrap="square">
            <a:spAutoFit/>
          </a:bodyPr>
          <a:lstStyle/>
          <a:p>
            <a:pPr algn="ctr"/>
            <a:r>
              <a:rPr lang="fr-FR" sz="2400" b="1" dirty="0" smtClean="0">
                <a:solidFill>
                  <a:srgbClr val="0000FF"/>
                </a:solidFill>
              </a:rPr>
              <a:t>polar </a:t>
            </a:r>
            <a:r>
              <a:rPr lang="fr-FR" sz="2400" b="1" dirty="0">
                <a:solidFill>
                  <a:srgbClr val="0000FF"/>
                </a:solidFill>
              </a:rPr>
              <a:t>Bonds</a:t>
            </a:r>
            <a:endParaRPr lang="fr-FR" sz="2400" dirty="0"/>
          </a:p>
        </p:txBody>
      </p:sp>
      <p:sp>
        <p:nvSpPr>
          <p:cNvPr id="10" name="Rectangle 9"/>
          <p:cNvSpPr/>
          <p:nvPr/>
        </p:nvSpPr>
        <p:spPr>
          <a:xfrm>
            <a:off x="6294984" y="1645422"/>
            <a:ext cx="1877416" cy="461665"/>
          </a:xfrm>
          <a:prstGeom prst="rect">
            <a:avLst/>
          </a:prstGeom>
          <a:solidFill>
            <a:srgbClr val="FFFF00"/>
          </a:solidFill>
        </p:spPr>
        <p:txBody>
          <a:bodyPr wrap="square">
            <a:spAutoFit/>
          </a:bodyPr>
          <a:lstStyle/>
          <a:p>
            <a:pPr algn="ctr"/>
            <a:r>
              <a:rPr lang="fr-FR" sz="2400" b="1" dirty="0" err="1" smtClean="0">
                <a:solidFill>
                  <a:srgbClr val="0000FF"/>
                </a:solidFill>
              </a:rPr>
              <a:t>Ionic</a:t>
            </a:r>
            <a:r>
              <a:rPr lang="fr-FR" sz="2400" b="1" dirty="0" smtClean="0">
                <a:solidFill>
                  <a:srgbClr val="0000FF"/>
                </a:solidFill>
              </a:rPr>
              <a:t> bonds</a:t>
            </a:r>
            <a:endParaRPr lang="fr-FR" sz="2400" dirty="0"/>
          </a:p>
        </p:txBody>
      </p:sp>
    </p:spTree>
    <p:extLst>
      <p:ext uri="{BB962C8B-B14F-4D97-AF65-F5344CB8AC3E}">
        <p14:creationId xmlns:p14="http://schemas.microsoft.com/office/powerpoint/2010/main" val="18067413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213790" y="116631"/>
            <a:ext cx="2230098" cy="523220"/>
          </a:xfrm>
          <a:prstGeom prst="rect">
            <a:avLst/>
          </a:prstGeom>
        </p:spPr>
        <p:txBody>
          <a:bodyPr wrap="none">
            <a:spAutoFit/>
          </a:bodyPr>
          <a:lstStyle/>
          <a:p>
            <a:r>
              <a:rPr lang="fr-FR" sz="2800" dirty="0" smtClean="0">
                <a:solidFill>
                  <a:srgbClr val="0000FF"/>
                </a:solidFill>
                <a:latin typeface="Times New Roman" panose="02020603050405020304" pitchFamily="18" charset="0"/>
                <a:cs typeface="Times New Roman" panose="02020603050405020304" pitchFamily="18" charset="0"/>
              </a:rPr>
              <a:t>II-</a:t>
            </a:r>
            <a:r>
              <a:rPr lang="fr-FR" sz="2800" dirty="0" err="1" smtClean="0">
                <a:solidFill>
                  <a:srgbClr val="0000FF"/>
                </a:solidFill>
                <a:latin typeface="Times New Roman" panose="02020603050405020304" pitchFamily="18" charset="0"/>
                <a:cs typeface="Times New Roman" panose="02020603050405020304" pitchFamily="18" charset="0"/>
              </a:rPr>
              <a:t>Ionic</a:t>
            </a:r>
            <a:r>
              <a:rPr lang="fr-FR" sz="2800" dirty="0" smtClean="0">
                <a:solidFill>
                  <a:srgbClr val="0000FF"/>
                </a:solidFill>
                <a:latin typeface="Times New Roman" panose="02020603050405020304" pitchFamily="18" charset="0"/>
                <a:cs typeface="Times New Roman" panose="02020603050405020304" pitchFamily="18" charset="0"/>
              </a:rPr>
              <a:t> </a:t>
            </a:r>
            <a:r>
              <a:rPr lang="fr-FR" sz="2800" dirty="0">
                <a:solidFill>
                  <a:srgbClr val="0000FF"/>
                </a:solidFill>
                <a:latin typeface="Times New Roman" panose="02020603050405020304" pitchFamily="18" charset="0"/>
                <a:cs typeface="Times New Roman" panose="02020603050405020304" pitchFamily="18" charset="0"/>
              </a:rPr>
              <a:t>bonds</a:t>
            </a:r>
          </a:p>
        </p:txBody>
      </p:sp>
      <p:sp>
        <p:nvSpPr>
          <p:cNvPr id="13" name="Rectangle 12"/>
          <p:cNvSpPr/>
          <p:nvPr/>
        </p:nvSpPr>
        <p:spPr>
          <a:xfrm>
            <a:off x="298713" y="1142020"/>
            <a:ext cx="8542176" cy="5632311"/>
          </a:xfrm>
          <a:prstGeom prst="rect">
            <a:avLst/>
          </a:prstGeom>
        </p:spPr>
        <p:txBody>
          <a:bodyPr wrap="square">
            <a:spAutoFit/>
          </a:bodyPr>
          <a:lstStyle/>
          <a:p>
            <a:pPr algn="just"/>
            <a:r>
              <a:rPr lang="en-US" sz="2000" dirty="0">
                <a:solidFill>
                  <a:srgbClr val="00B050"/>
                </a:solidFill>
                <a:latin typeface="Times New Roman" panose="02020603050405020304" pitchFamily="18" charset="0"/>
                <a:cs typeface="Times New Roman" panose="02020603050405020304" pitchFamily="18" charset="0"/>
              </a:rPr>
              <a:t>Ionic bonds </a:t>
            </a:r>
            <a:r>
              <a:rPr lang="en-US" sz="2000" dirty="0">
                <a:latin typeface="Times New Roman" panose="02020603050405020304" pitchFamily="18" charset="0"/>
                <a:cs typeface="Times New Roman" panose="02020603050405020304" pitchFamily="18" charset="0"/>
              </a:rPr>
              <a:t>are chemical bonds formed through the </a:t>
            </a:r>
            <a:r>
              <a:rPr lang="en-US" sz="2000" dirty="0">
                <a:solidFill>
                  <a:srgbClr val="00B050"/>
                </a:solidFill>
                <a:latin typeface="Times New Roman" panose="02020603050405020304" pitchFamily="18" charset="0"/>
                <a:cs typeface="Times New Roman" panose="02020603050405020304" pitchFamily="18" charset="0"/>
              </a:rPr>
              <a:t>complete transfer </a:t>
            </a:r>
            <a:r>
              <a:rPr lang="en-US" sz="2000" dirty="0">
                <a:latin typeface="Times New Roman" panose="02020603050405020304" pitchFamily="18" charset="0"/>
                <a:cs typeface="Times New Roman" panose="02020603050405020304" pitchFamily="18" charset="0"/>
              </a:rPr>
              <a:t>of </a:t>
            </a:r>
            <a:r>
              <a:rPr lang="en-US" sz="2000" dirty="0">
                <a:solidFill>
                  <a:srgbClr val="00B050"/>
                </a:solidFill>
                <a:latin typeface="Times New Roman" panose="02020603050405020304" pitchFamily="18" charset="0"/>
                <a:cs typeface="Times New Roman" panose="02020603050405020304" pitchFamily="18" charset="0"/>
              </a:rPr>
              <a:t>one or more electrons </a:t>
            </a:r>
            <a:r>
              <a:rPr lang="en-US" sz="2000" dirty="0">
                <a:latin typeface="Times New Roman" panose="02020603050405020304" pitchFamily="18" charset="0"/>
                <a:cs typeface="Times New Roman" panose="02020603050405020304" pitchFamily="18" charset="0"/>
              </a:rPr>
              <a:t>from </a:t>
            </a:r>
            <a:r>
              <a:rPr lang="en-US" sz="2000" dirty="0">
                <a:solidFill>
                  <a:srgbClr val="00B050"/>
                </a:solidFill>
                <a:latin typeface="Times New Roman" panose="02020603050405020304" pitchFamily="18" charset="0"/>
                <a:cs typeface="Times New Roman" panose="02020603050405020304" pitchFamily="18" charset="0"/>
              </a:rPr>
              <a:t>one atom to another</a:t>
            </a:r>
            <a:r>
              <a:rPr lang="en-US" sz="2000" dirty="0">
                <a:latin typeface="Times New Roman" panose="02020603050405020304" pitchFamily="18" charset="0"/>
                <a:cs typeface="Times New Roman" panose="02020603050405020304" pitchFamily="18" charset="0"/>
              </a:rPr>
              <a:t>. Typically, this occurs between a metal and a nonmetal. Here’s how it works</a:t>
            </a:r>
            <a:r>
              <a:rPr lang="en-US" sz="2000" dirty="0" smtClean="0">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Tx/>
              <a:buChar char="-"/>
            </a:pPr>
            <a:r>
              <a:rPr lang="en-US" sz="2000" b="1" dirty="0" smtClean="0">
                <a:solidFill>
                  <a:srgbClr val="FF0066"/>
                </a:solidFill>
                <a:latin typeface="Times New Roman" panose="02020603050405020304" pitchFamily="18" charset="0"/>
                <a:cs typeface="Times New Roman" panose="02020603050405020304" pitchFamily="18" charset="0"/>
              </a:rPr>
              <a:t>Electron </a:t>
            </a:r>
            <a:r>
              <a:rPr lang="en-US" sz="2000" b="1" dirty="0">
                <a:solidFill>
                  <a:srgbClr val="FF0066"/>
                </a:solidFill>
                <a:latin typeface="Times New Roman" panose="02020603050405020304" pitchFamily="18" charset="0"/>
                <a:cs typeface="Times New Roman" panose="02020603050405020304" pitchFamily="18" charset="0"/>
              </a:rPr>
              <a:t>Transfer</a:t>
            </a:r>
            <a:r>
              <a:rPr lang="en-US" sz="2000" b="1" dirty="0" smtClean="0">
                <a:solidFill>
                  <a:srgbClr val="FF0066"/>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metal atom </a:t>
            </a:r>
            <a:r>
              <a:rPr lang="en-US" sz="2000" dirty="0">
                <a:solidFill>
                  <a:srgbClr val="00B050"/>
                </a:solidFill>
                <a:latin typeface="Times New Roman" panose="02020603050405020304" pitchFamily="18" charset="0"/>
                <a:cs typeface="Times New Roman" panose="02020603050405020304" pitchFamily="18" charset="0"/>
              </a:rPr>
              <a:t>loses electrons </a:t>
            </a:r>
            <a:r>
              <a:rPr lang="en-US" sz="2000" dirty="0">
                <a:latin typeface="Times New Roman" panose="02020603050405020304" pitchFamily="18" charset="0"/>
                <a:cs typeface="Times New Roman" panose="02020603050405020304" pitchFamily="18" charset="0"/>
              </a:rPr>
              <a:t>to become a </a:t>
            </a:r>
            <a:r>
              <a:rPr lang="en-US" sz="2000" dirty="0" smtClean="0">
                <a:latin typeface="Times New Roman" panose="02020603050405020304" pitchFamily="18" charset="0"/>
                <a:cs typeface="Times New Roman" panose="02020603050405020304" pitchFamily="18" charset="0"/>
              </a:rPr>
              <a:t>positively</a:t>
            </a:r>
          </a:p>
          <a:p>
            <a:pPr algn="just"/>
            <a:r>
              <a:rPr lang="en-US" sz="2000" dirty="0" smtClean="0">
                <a:latin typeface="Times New Roman" panose="02020603050405020304" pitchFamily="18" charset="0"/>
                <a:cs typeface="Times New Roman" panose="02020603050405020304" pitchFamily="18" charset="0"/>
              </a:rPr>
              <a:t>charged </a:t>
            </a:r>
            <a:r>
              <a:rPr lang="en-US" sz="2000" dirty="0">
                <a:latin typeface="Times New Roman" panose="02020603050405020304" pitchFamily="18" charset="0"/>
                <a:cs typeface="Times New Roman" panose="02020603050405020304" pitchFamily="18" charset="0"/>
              </a:rPr>
              <a:t>ion </a:t>
            </a:r>
            <a:r>
              <a:rPr lang="en-US" sz="2000" dirty="0">
                <a:solidFill>
                  <a:srgbClr val="00B050"/>
                </a:solidFill>
                <a:latin typeface="Times New Roman" panose="02020603050405020304" pitchFamily="18" charset="0"/>
                <a:cs typeface="Times New Roman" panose="02020603050405020304" pitchFamily="18" charset="0"/>
              </a:rPr>
              <a:t>(cation), </a:t>
            </a:r>
            <a:r>
              <a:rPr lang="en-US" sz="2000" dirty="0">
                <a:latin typeface="Times New Roman" panose="02020603050405020304" pitchFamily="18" charset="0"/>
                <a:cs typeface="Times New Roman" panose="02020603050405020304" pitchFamily="18" charset="0"/>
              </a:rPr>
              <a:t>while the nonmetal </a:t>
            </a:r>
            <a:r>
              <a:rPr lang="en-US" sz="2000" dirty="0">
                <a:solidFill>
                  <a:srgbClr val="00B050"/>
                </a:solidFill>
                <a:latin typeface="Times New Roman" panose="02020603050405020304" pitchFamily="18" charset="0"/>
                <a:cs typeface="Times New Roman" panose="02020603050405020304" pitchFamily="18" charset="0"/>
              </a:rPr>
              <a:t>gains those electro</a:t>
            </a:r>
            <a:r>
              <a:rPr lang="en-US" sz="2000" dirty="0">
                <a:latin typeface="Times New Roman" panose="02020603050405020304" pitchFamily="18" charset="0"/>
                <a:cs typeface="Times New Roman" panose="02020603050405020304" pitchFamily="18" charset="0"/>
              </a:rPr>
              <a:t>ns to become a negatively charged ion (</a:t>
            </a:r>
            <a:r>
              <a:rPr lang="en-US" sz="2000" dirty="0">
                <a:solidFill>
                  <a:srgbClr val="00B050"/>
                </a:solidFill>
                <a:latin typeface="Times New Roman" panose="02020603050405020304" pitchFamily="18" charset="0"/>
                <a:cs typeface="Times New Roman" panose="02020603050405020304" pitchFamily="18" charset="0"/>
              </a:rPr>
              <a:t>anion</a:t>
            </a:r>
            <a:r>
              <a:rPr lang="en-US" sz="2000" dirty="0" smtClean="0">
                <a:latin typeface="Times New Roman" panose="02020603050405020304" pitchFamily="18" charset="0"/>
                <a:cs typeface="Times New Roman" panose="02020603050405020304" pitchFamily="18" charset="0"/>
              </a:rPr>
              <a:t>).</a:t>
            </a:r>
          </a:p>
          <a:p>
            <a:pPr algn="just"/>
            <a:r>
              <a:rPr lang="en-US" sz="2000" b="1" dirty="0" smtClean="0">
                <a:solidFill>
                  <a:srgbClr val="FF0066"/>
                </a:solidFill>
                <a:latin typeface="Times New Roman" panose="02020603050405020304" pitchFamily="18" charset="0"/>
                <a:cs typeface="Times New Roman" panose="02020603050405020304" pitchFamily="18" charset="0"/>
              </a:rPr>
              <a:t>- Electrostatic Attraction: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oppositely charged ions are attracted to each other, and this strong electrostatic force holds them together in an ionic compound</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bond to be considered ionic, the difference in electronegativity between the two atoms should generally exceed 1.7.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u="sng" dirty="0" smtClean="0">
                <a:latin typeface="Times New Roman" panose="02020603050405020304" pitchFamily="18" charset="0"/>
                <a:cs typeface="Times New Roman" panose="02020603050405020304" pitchFamily="18" charset="0"/>
              </a:rPr>
              <a:t>For example</a:t>
            </a:r>
            <a:r>
              <a:rPr lang="en-US" sz="2000" dirty="0" smtClean="0">
                <a:latin typeface="Times New Roman" panose="02020603050405020304" pitchFamily="18" charset="0"/>
                <a:cs typeface="Times New Roman" panose="02020603050405020304" pitchFamily="18" charset="0"/>
              </a:rPr>
              <a:t>: sodium </a:t>
            </a:r>
            <a:r>
              <a:rPr lang="en-US" sz="2000" dirty="0">
                <a:latin typeface="Times New Roman" panose="02020603050405020304" pitchFamily="18" charset="0"/>
                <a:cs typeface="Times New Roman" panose="02020603050405020304" pitchFamily="18" charset="0"/>
              </a:rPr>
              <a:t>chloride (</a:t>
            </a:r>
            <a:r>
              <a:rPr lang="en-US" sz="2000" dirty="0" err="1">
                <a:latin typeface="Times New Roman" panose="02020603050405020304" pitchFamily="18" charset="0"/>
                <a:cs typeface="Times New Roman" panose="02020603050405020304" pitchFamily="18" charset="0"/>
              </a:rPr>
              <a:t>NaCl</a:t>
            </a:r>
            <a:r>
              <a:rPr lang="en-US" sz="2000" dirty="0">
                <a:latin typeface="Times New Roman" panose="02020603050405020304" pitchFamily="18" charset="0"/>
                <a:cs typeface="Times New Roman" panose="02020603050405020304" pitchFamily="18" charset="0"/>
              </a:rPr>
              <a:t>), sodium has an electronegativity of about 0.93, and chlorine has an electronegativity of about 3.16. The difference, approximately 2.23, is well above 1.7, which indicates that the bond has a predominantly ionic character.</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9415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213790" y="116631"/>
            <a:ext cx="2230098" cy="523220"/>
          </a:xfrm>
          <a:prstGeom prst="rect">
            <a:avLst/>
          </a:prstGeom>
        </p:spPr>
        <p:txBody>
          <a:bodyPr wrap="none">
            <a:spAutoFit/>
          </a:bodyPr>
          <a:lstStyle/>
          <a:p>
            <a:r>
              <a:rPr lang="fr-FR" sz="2800" dirty="0" smtClean="0">
                <a:solidFill>
                  <a:srgbClr val="0000FF"/>
                </a:solidFill>
                <a:latin typeface="Times New Roman" panose="02020603050405020304" pitchFamily="18" charset="0"/>
                <a:cs typeface="Times New Roman" panose="02020603050405020304" pitchFamily="18" charset="0"/>
              </a:rPr>
              <a:t>II-</a:t>
            </a:r>
            <a:r>
              <a:rPr lang="fr-FR" sz="2800" dirty="0" err="1" smtClean="0">
                <a:solidFill>
                  <a:srgbClr val="0000FF"/>
                </a:solidFill>
                <a:latin typeface="Times New Roman" panose="02020603050405020304" pitchFamily="18" charset="0"/>
                <a:cs typeface="Times New Roman" panose="02020603050405020304" pitchFamily="18" charset="0"/>
              </a:rPr>
              <a:t>Ionic</a:t>
            </a:r>
            <a:r>
              <a:rPr lang="fr-FR" sz="2800" dirty="0" smtClean="0">
                <a:solidFill>
                  <a:srgbClr val="0000FF"/>
                </a:solidFill>
                <a:latin typeface="Times New Roman" panose="02020603050405020304" pitchFamily="18" charset="0"/>
                <a:cs typeface="Times New Roman" panose="02020603050405020304" pitchFamily="18" charset="0"/>
              </a:rPr>
              <a:t> </a:t>
            </a:r>
            <a:r>
              <a:rPr lang="fr-FR" sz="2800" dirty="0">
                <a:solidFill>
                  <a:srgbClr val="0000FF"/>
                </a:solidFill>
                <a:latin typeface="Times New Roman" panose="02020603050405020304" pitchFamily="18" charset="0"/>
                <a:cs typeface="Times New Roman" panose="02020603050405020304" pitchFamily="18" charset="0"/>
              </a:rPr>
              <a:t>bonds</a:t>
            </a:r>
          </a:p>
        </p:txBody>
      </p:sp>
      <p:pic>
        <p:nvPicPr>
          <p:cNvPr id="2150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107" t="23017" r="4643" b="9364"/>
          <a:stretch/>
        </p:blipFill>
        <p:spPr bwMode="auto">
          <a:xfrm>
            <a:off x="695467" y="1340768"/>
            <a:ext cx="2546527" cy="172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1608" t="28889" r="7857" b="14127"/>
          <a:stretch/>
        </p:blipFill>
        <p:spPr bwMode="auto">
          <a:xfrm>
            <a:off x="5093804" y="1052736"/>
            <a:ext cx="2772546" cy="1758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375" t="29841" r="8214" b="14920"/>
          <a:stretch/>
        </p:blipFill>
        <p:spPr bwMode="auto">
          <a:xfrm>
            <a:off x="4648944" y="3933056"/>
            <a:ext cx="4085658" cy="2422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1"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35357" t="51587" r="45625" b="35397"/>
          <a:stretch/>
        </p:blipFill>
        <p:spPr bwMode="auto">
          <a:xfrm>
            <a:off x="762161" y="4509120"/>
            <a:ext cx="2318657" cy="89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lèche droite 2"/>
          <p:cNvSpPr/>
          <p:nvPr/>
        </p:nvSpPr>
        <p:spPr>
          <a:xfrm>
            <a:off x="3563888" y="1988840"/>
            <a:ext cx="1272128" cy="432048"/>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droite 18"/>
          <p:cNvSpPr/>
          <p:nvPr/>
        </p:nvSpPr>
        <p:spPr>
          <a:xfrm rot="5400000">
            <a:off x="5839685" y="3316519"/>
            <a:ext cx="1272128" cy="432048"/>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droite 19"/>
          <p:cNvSpPr/>
          <p:nvPr/>
        </p:nvSpPr>
        <p:spPr>
          <a:xfrm rot="10800000">
            <a:off x="3241994" y="4928113"/>
            <a:ext cx="1272128" cy="432048"/>
          </a:xfrm>
          <a:prstGeom prst="right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9613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Rectangle 1"/>
          <p:cNvSpPr/>
          <p:nvPr/>
        </p:nvSpPr>
        <p:spPr>
          <a:xfrm>
            <a:off x="1213790" y="116631"/>
            <a:ext cx="2715808" cy="523220"/>
          </a:xfrm>
          <a:prstGeom prst="rect">
            <a:avLst/>
          </a:prstGeom>
        </p:spPr>
        <p:txBody>
          <a:bodyPr wrap="none">
            <a:spAutoFit/>
          </a:bodyPr>
          <a:lstStyle/>
          <a:p>
            <a:r>
              <a:rPr lang="fr-FR" sz="2800" dirty="0" smtClean="0">
                <a:solidFill>
                  <a:srgbClr val="0000FF"/>
                </a:solidFill>
                <a:latin typeface="Times New Roman" panose="02020603050405020304" pitchFamily="18" charset="0"/>
                <a:cs typeface="Times New Roman" panose="02020603050405020304" pitchFamily="18" charset="0"/>
              </a:rPr>
              <a:t>III-</a:t>
            </a:r>
            <a:r>
              <a:rPr lang="fr-FR" sz="2800" dirty="0" err="1" smtClean="0">
                <a:solidFill>
                  <a:srgbClr val="0000FF"/>
                </a:solidFill>
                <a:latin typeface="Times New Roman" panose="02020603050405020304" pitchFamily="18" charset="0"/>
                <a:cs typeface="Times New Roman" panose="02020603050405020304" pitchFamily="18" charset="0"/>
              </a:rPr>
              <a:t>metallic</a:t>
            </a:r>
            <a:r>
              <a:rPr lang="fr-FR" sz="2800" dirty="0" smtClean="0">
                <a:solidFill>
                  <a:srgbClr val="0000FF"/>
                </a:solidFill>
                <a:latin typeface="Times New Roman" panose="02020603050405020304" pitchFamily="18" charset="0"/>
                <a:cs typeface="Times New Roman" panose="02020603050405020304" pitchFamily="18" charset="0"/>
              </a:rPr>
              <a:t> </a:t>
            </a:r>
            <a:r>
              <a:rPr lang="fr-FR" sz="2800" dirty="0">
                <a:solidFill>
                  <a:srgbClr val="0000FF"/>
                </a:solidFill>
                <a:latin typeface="Times New Roman" panose="02020603050405020304" pitchFamily="18" charset="0"/>
                <a:cs typeface="Times New Roman" panose="02020603050405020304" pitchFamily="18" charset="0"/>
              </a:rPr>
              <a:t>bond </a:t>
            </a:r>
          </a:p>
        </p:txBody>
      </p:sp>
      <p:sp>
        <p:nvSpPr>
          <p:cNvPr id="4" name="Rectangle 3"/>
          <p:cNvSpPr/>
          <p:nvPr/>
        </p:nvSpPr>
        <p:spPr>
          <a:xfrm>
            <a:off x="840059" y="788899"/>
            <a:ext cx="7560840" cy="2308324"/>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 metallic bond is a type of chemical bond in which a ‘cloud’ of free moving valence electrons is bonded to the positively charged ions in a metal. </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can be described as the sharing of free electrons among a lattice of positively charged metal ions. </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structure of metallic bonds is entirely different from that of ionic and covalent bonds. Metal is the only substance that contains a metallic bond </a:t>
            </a:r>
            <a:endParaRPr lang="fr-FR" dirty="0">
              <a:latin typeface="Times New Roman" panose="02020603050405020304" pitchFamily="18" charset="0"/>
              <a:cs typeface="Times New Roman" panose="02020603050405020304" pitchFamily="18" charset="0"/>
            </a:endParaRPr>
          </a:p>
        </p:txBody>
      </p:sp>
      <p:pic>
        <p:nvPicPr>
          <p:cNvPr id="22532" name="Picture 4" descr="https://studyrocket.co.uk/assets/img/drawings/sGK8Nv-VhcwX7NeYuItCi9Q.png"/>
          <p:cNvPicPr>
            <a:picLocks noChangeAspect="1" noChangeArrowheads="1"/>
          </p:cNvPicPr>
          <p:nvPr/>
        </p:nvPicPr>
        <p:blipFill rotWithShape="1">
          <a:blip r:embed="rId4">
            <a:extLst>
              <a:ext uri="{28A0092B-C50C-407E-A947-70E740481C1C}">
                <a14:useLocalDpi xmlns:a14="http://schemas.microsoft.com/office/drawing/2010/main" val="0"/>
              </a:ext>
            </a:extLst>
          </a:blip>
          <a:srcRect b="51703"/>
          <a:stretch/>
        </p:blipFill>
        <p:spPr bwMode="auto">
          <a:xfrm>
            <a:off x="5868144" y="3212976"/>
            <a:ext cx="3131840" cy="17530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studyrocket.co.uk/assets/img/drawings/sGK8Nv-VhcwX7NeYuItCi9Q.png"/>
          <p:cNvPicPr>
            <a:picLocks noChangeAspect="1" noChangeArrowheads="1"/>
          </p:cNvPicPr>
          <p:nvPr/>
        </p:nvPicPr>
        <p:blipFill rotWithShape="1">
          <a:blip r:embed="rId4">
            <a:extLst>
              <a:ext uri="{28A0092B-C50C-407E-A947-70E740481C1C}">
                <a14:useLocalDpi xmlns:a14="http://schemas.microsoft.com/office/drawing/2010/main" val="0"/>
              </a:ext>
            </a:extLst>
          </a:blip>
          <a:srcRect t="52176"/>
          <a:stretch/>
        </p:blipFill>
        <p:spPr bwMode="auto">
          <a:xfrm>
            <a:off x="5847117" y="4951381"/>
            <a:ext cx="3296883" cy="19066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9512" y="4077044"/>
            <a:ext cx="5472608" cy="1754326"/>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Metallic bonding happens between metals and </a:t>
            </a:r>
            <a:r>
              <a:rPr lang="en-US" dirty="0" smtClean="0">
                <a:latin typeface="Times New Roman" panose="02020603050405020304" pitchFamily="18" charset="0"/>
                <a:cs typeface="Times New Roman" panose="02020603050405020304" pitchFamily="18" charset="0"/>
              </a:rPr>
              <a:t>metals</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metal atoms lose their extra electrons on the outer </a:t>
            </a:r>
            <a:r>
              <a:rPr lang="en-US" dirty="0" smtClean="0">
                <a:latin typeface="Times New Roman" panose="02020603050405020304" pitchFamily="18" charset="0"/>
                <a:cs typeface="Times New Roman" panose="02020603050405020304" pitchFamily="18" charset="0"/>
              </a:rPr>
              <a:t>shell</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Metal </a:t>
            </a:r>
            <a:r>
              <a:rPr lang="en-US" dirty="0">
                <a:latin typeface="Times New Roman" panose="02020603050405020304" pitchFamily="18" charset="0"/>
                <a:cs typeface="Times New Roman" panose="02020603050405020304" pitchFamily="18" charset="0"/>
              </a:rPr>
              <a:t>atoms become positive metal </a:t>
            </a:r>
            <a:r>
              <a:rPr lang="en-US" dirty="0" smtClean="0">
                <a:latin typeface="Times New Roman" panose="02020603050405020304" pitchFamily="18" charset="0"/>
                <a:cs typeface="Times New Roman" panose="02020603050405020304" pitchFamily="18" charset="0"/>
              </a:rPr>
              <a:t>ions</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extra electrons form a sea of electrons around the metal ions</a:t>
            </a:r>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2626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530" name="Picture 2" descr="https://studyrocket.co.uk/assets/img/drawings/s3FK52wltKpdqCke3lEohl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299800"/>
            <a:ext cx="3888432"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6307" y="1237805"/>
            <a:ext cx="4248754" cy="2062103"/>
          </a:xfrm>
          <a:prstGeom prst="rect">
            <a:avLst/>
          </a:prstGeom>
        </p:spPr>
        <p:txBody>
          <a:bodyPr wrap="square">
            <a:spAutoFit/>
          </a:bodyPr>
          <a:lstStyle/>
          <a:p>
            <a:pPr algn="just"/>
            <a:r>
              <a:rPr lang="fr-FR" sz="2000" b="1" dirty="0" err="1">
                <a:solidFill>
                  <a:srgbClr val="0000FF"/>
                </a:solidFill>
                <a:latin typeface="Times New Roman" panose="02020603050405020304" pitchFamily="18" charset="0"/>
                <a:cs typeface="Times New Roman" panose="02020603050405020304" pitchFamily="18" charset="0"/>
              </a:rPr>
              <a:t>Electrical</a:t>
            </a:r>
            <a:r>
              <a:rPr lang="fr-FR" sz="2000" b="1" dirty="0">
                <a:solidFill>
                  <a:srgbClr val="0000FF"/>
                </a:solidFill>
                <a:latin typeface="Times New Roman" panose="02020603050405020304" pitchFamily="18" charset="0"/>
                <a:cs typeface="Times New Roman" panose="02020603050405020304" pitchFamily="18" charset="0"/>
              </a:rPr>
              <a:t> </a:t>
            </a:r>
            <a:r>
              <a:rPr lang="fr-FR" sz="2000" b="1" dirty="0" err="1">
                <a:solidFill>
                  <a:srgbClr val="0000FF"/>
                </a:solidFill>
                <a:latin typeface="Times New Roman" panose="02020603050405020304" pitchFamily="18" charset="0"/>
                <a:cs typeface="Times New Roman" panose="02020603050405020304" pitchFamily="18" charset="0"/>
              </a:rPr>
              <a:t>conductivity</a:t>
            </a:r>
            <a:endParaRPr lang="en-US" sz="2000" dirty="0" smtClean="0">
              <a:solidFill>
                <a:srgbClr val="0000FF"/>
              </a:solidFill>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Metals </a:t>
            </a:r>
            <a:r>
              <a:rPr lang="en-US" dirty="0">
                <a:latin typeface="Times New Roman" panose="02020603050405020304" pitchFamily="18" charset="0"/>
                <a:cs typeface="Times New Roman" panose="02020603050405020304" pitchFamily="18" charset="0"/>
              </a:rPr>
              <a:t>are good conductors of electricity since they have a sea of </a:t>
            </a:r>
            <a:r>
              <a:rPr lang="en-US" dirty="0" err="1">
                <a:latin typeface="Times New Roman" panose="02020603050405020304" pitchFamily="18" charset="0"/>
                <a:cs typeface="Times New Roman" panose="02020603050405020304" pitchFamily="18" charset="0"/>
              </a:rPr>
              <a:t>delocalised</a:t>
            </a:r>
            <a:r>
              <a:rPr lang="en-US" dirty="0">
                <a:latin typeface="Times New Roman" panose="02020603050405020304" pitchFamily="18" charset="0"/>
                <a:cs typeface="Times New Roman" panose="02020603050405020304" pitchFamily="18" charset="0"/>
              </a:rPr>
              <a:t> electrons (they are free to move). The electrons can move to carry the charge (electricity) from one end of the substance to the other.</a:t>
            </a:r>
            <a:endParaRPr lang="fr-FR" dirty="0">
              <a:latin typeface="Times New Roman" panose="02020603050405020304" pitchFamily="18" charset="0"/>
              <a:cs typeface="Times New Roman" panose="02020603050405020304" pitchFamily="18" charset="0"/>
            </a:endParaRPr>
          </a:p>
        </p:txBody>
      </p:sp>
      <p:pic>
        <p:nvPicPr>
          <p:cNvPr id="23554" name="Picture 2" descr="sfAbPkiIR1V2t3w2FumIONg.png (690×1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00" y="5391309"/>
            <a:ext cx="6572250" cy="149542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311829" y="729102"/>
            <a:ext cx="2181046" cy="369332"/>
          </a:xfrm>
          <a:prstGeom prst="rect">
            <a:avLst/>
          </a:prstGeom>
        </p:spPr>
        <p:txBody>
          <a:bodyPr wrap="none">
            <a:spAutoFit/>
          </a:bodyPr>
          <a:lstStyle/>
          <a:p>
            <a:r>
              <a:rPr lang="fr-FR" b="1" dirty="0" err="1">
                <a:solidFill>
                  <a:srgbClr val="FF0066"/>
                </a:solidFill>
                <a:latin typeface="Times New Roman" panose="02020603050405020304" pitchFamily="18" charset="0"/>
                <a:cs typeface="Times New Roman" panose="02020603050405020304" pitchFamily="18" charset="0"/>
              </a:rPr>
              <a:t>Properties</a:t>
            </a:r>
            <a:r>
              <a:rPr lang="fr-FR" b="1" dirty="0">
                <a:solidFill>
                  <a:srgbClr val="FF0066"/>
                </a:solidFill>
                <a:latin typeface="Times New Roman" panose="02020603050405020304" pitchFamily="18" charset="0"/>
                <a:cs typeface="Times New Roman" panose="02020603050405020304" pitchFamily="18" charset="0"/>
              </a:rPr>
              <a:t> of </a:t>
            </a:r>
            <a:r>
              <a:rPr lang="fr-FR" b="1" dirty="0" err="1">
                <a:solidFill>
                  <a:srgbClr val="FF0066"/>
                </a:solidFill>
                <a:latin typeface="Times New Roman" panose="02020603050405020304" pitchFamily="18" charset="0"/>
                <a:cs typeface="Times New Roman" panose="02020603050405020304" pitchFamily="18" charset="0"/>
              </a:rPr>
              <a:t>Metals</a:t>
            </a:r>
            <a:endParaRPr lang="fr-FR" b="1" dirty="0">
              <a:solidFill>
                <a:srgbClr val="FF0066"/>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4441825" y="1236782"/>
            <a:ext cx="4572000" cy="2893100"/>
          </a:xfrm>
          <a:prstGeom prst="rect">
            <a:avLst/>
          </a:prstGeom>
        </p:spPr>
        <p:txBody>
          <a:bodyPr>
            <a:spAutoFit/>
          </a:bodyPr>
          <a:lstStyle/>
          <a:p>
            <a:r>
              <a:rPr lang="en-US" sz="2000" b="1" dirty="0">
                <a:solidFill>
                  <a:srgbClr val="0000FF"/>
                </a:solidFill>
              </a:rPr>
              <a:t>Thermal conductivity</a:t>
            </a:r>
            <a:endParaRPr lang="en-US" sz="2000" dirty="0">
              <a:solidFill>
                <a:srgbClr val="0000FF"/>
              </a:solidFill>
            </a:endParaRPr>
          </a:p>
          <a:p>
            <a:pPr algn="just"/>
            <a:r>
              <a:rPr lang="en-US" b="1" dirty="0">
                <a:latin typeface="Times New Roman" panose="02020603050405020304" pitchFamily="18" charset="0"/>
                <a:cs typeface="Times New Roman" panose="02020603050405020304" pitchFamily="18" charset="0"/>
              </a:rPr>
              <a:t>Metals are good conductors of heat</a:t>
            </a:r>
            <a:r>
              <a:rPr lang="en-US" dirty="0">
                <a:latin typeface="Times New Roman" panose="02020603050405020304" pitchFamily="18" charset="0"/>
                <a:cs typeface="Times New Roman" panose="02020603050405020304" pitchFamily="18" charset="0"/>
              </a:rPr>
              <a:t> since the ions are tightly packed and arranged in a regular pattern. Heat is just the vibration of molecules. When molecules heat up, they start to vibrate more and more. Heat travels through the substance by the particles bumping into and vibrating the ones next to them. This vibration passes through the substance, quickly heating up the whole of the substance.</a:t>
            </a:r>
          </a:p>
        </p:txBody>
      </p:sp>
      <p:sp>
        <p:nvSpPr>
          <p:cNvPr id="18" name="Rectangle 17"/>
          <p:cNvSpPr/>
          <p:nvPr/>
        </p:nvSpPr>
        <p:spPr>
          <a:xfrm>
            <a:off x="1213790" y="116631"/>
            <a:ext cx="2715808" cy="523220"/>
          </a:xfrm>
          <a:prstGeom prst="rect">
            <a:avLst/>
          </a:prstGeom>
        </p:spPr>
        <p:txBody>
          <a:bodyPr wrap="none">
            <a:spAutoFit/>
          </a:bodyPr>
          <a:lstStyle/>
          <a:p>
            <a:r>
              <a:rPr lang="fr-FR" sz="2800" dirty="0" smtClean="0">
                <a:solidFill>
                  <a:srgbClr val="0000FF"/>
                </a:solidFill>
                <a:latin typeface="Times New Roman" panose="02020603050405020304" pitchFamily="18" charset="0"/>
                <a:cs typeface="Times New Roman" panose="02020603050405020304" pitchFamily="18" charset="0"/>
              </a:rPr>
              <a:t>III-</a:t>
            </a:r>
            <a:r>
              <a:rPr lang="fr-FR" sz="2800" dirty="0" err="1" smtClean="0">
                <a:solidFill>
                  <a:srgbClr val="0000FF"/>
                </a:solidFill>
                <a:latin typeface="Times New Roman" panose="02020603050405020304" pitchFamily="18" charset="0"/>
                <a:cs typeface="Times New Roman" panose="02020603050405020304" pitchFamily="18" charset="0"/>
              </a:rPr>
              <a:t>metallic</a:t>
            </a:r>
            <a:r>
              <a:rPr lang="fr-FR" sz="2800" dirty="0" smtClean="0">
                <a:solidFill>
                  <a:srgbClr val="0000FF"/>
                </a:solidFill>
                <a:latin typeface="Times New Roman" panose="02020603050405020304" pitchFamily="18" charset="0"/>
                <a:cs typeface="Times New Roman" panose="02020603050405020304" pitchFamily="18" charset="0"/>
              </a:rPr>
              <a:t> </a:t>
            </a:r>
            <a:r>
              <a:rPr lang="fr-FR" sz="2800" dirty="0">
                <a:solidFill>
                  <a:srgbClr val="0000FF"/>
                </a:solidFill>
                <a:latin typeface="Times New Roman" panose="02020603050405020304" pitchFamily="18" charset="0"/>
                <a:cs typeface="Times New Roman" panose="02020603050405020304" pitchFamily="18" charset="0"/>
              </a:rPr>
              <a:t>bond </a:t>
            </a:r>
          </a:p>
        </p:txBody>
      </p:sp>
    </p:spTree>
    <p:extLst>
      <p:ext uri="{BB962C8B-B14F-4D97-AF65-F5344CB8AC3E}">
        <p14:creationId xmlns:p14="http://schemas.microsoft.com/office/powerpoint/2010/main" val="34714880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Rectangle 3"/>
          <p:cNvSpPr/>
          <p:nvPr/>
        </p:nvSpPr>
        <p:spPr>
          <a:xfrm>
            <a:off x="91858" y="1421295"/>
            <a:ext cx="3976086" cy="2585323"/>
          </a:xfrm>
          <a:prstGeom prst="rect">
            <a:avLst/>
          </a:prstGeom>
        </p:spPr>
        <p:txBody>
          <a:bodyPr wrap="square">
            <a:spAutoFit/>
          </a:bodyPr>
          <a:lstStyle/>
          <a:p>
            <a:pPr algn="just"/>
            <a:r>
              <a:rPr lang="en-US" b="1" dirty="0">
                <a:solidFill>
                  <a:srgbClr val="0000FF"/>
                </a:solidFill>
                <a:latin typeface="Times New Roman" panose="02020603050405020304" pitchFamily="18" charset="0"/>
                <a:cs typeface="Times New Roman" panose="02020603050405020304" pitchFamily="18" charset="0"/>
              </a:rPr>
              <a:t>High melting and boiling points</a:t>
            </a:r>
            <a:endParaRPr lang="en-US" dirty="0">
              <a:solidFill>
                <a:srgbClr val="0000FF"/>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force felt between the negative sea of </a:t>
            </a:r>
            <a:r>
              <a:rPr lang="en-US" dirty="0" err="1">
                <a:latin typeface="Times New Roman" panose="02020603050405020304" pitchFamily="18" charset="0"/>
                <a:cs typeface="Times New Roman" panose="02020603050405020304" pitchFamily="18" charset="0"/>
              </a:rPr>
              <a:t>delocalised</a:t>
            </a:r>
            <a:r>
              <a:rPr lang="en-US" dirty="0">
                <a:latin typeface="Times New Roman" panose="02020603050405020304" pitchFamily="18" charset="0"/>
                <a:cs typeface="Times New Roman" panose="02020603050405020304" pitchFamily="18" charset="0"/>
              </a:rPr>
              <a:t> electrons and the positive metal ions is called the electrostatic force. This force is very strong and requires a lot of heat to overcome. For this reason, </a:t>
            </a:r>
            <a:r>
              <a:rPr lang="en-US" b="1" dirty="0">
                <a:latin typeface="Times New Roman" panose="02020603050405020304" pitchFamily="18" charset="0"/>
                <a:cs typeface="Times New Roman" panose="02020603050405020304" pitchFamily="18" charset="0"/>
              </a:rPr>
              <a:t>metals usually have high melting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points</a:t>
            </a:r>
            <a:r>
              <a:rPr lang="en-US" dirty="0">
                <a:latin typeface="Times New Roman" panose="02020603050405020304" pitchFamily="18" charset="0"/>
                <a:cs typeface="Times New Roman" panose="02020603050405020304" pitchFamily="18" charset="0"/>
              </a:rPr>
              <a:t>! Making them solid at room temperature (normally).</a:t>
            </a:r>
          </a:p>
        </p:txBody>
      </p:sp>
      <p:sp>
        <p:nvSpPr>
          <p:cNvPr id="5" name="Rectangle 4"/>
          <p:cNvSpPr/>
          <p:nvPr/>
        </p:nvSpPr>
        <p:spPr>
          <a:xfrm>
            <a:off x="4499992" y="1556792"/>
            <a:ext cx="4572000" cy="2031325"/>
          </a:xfrm>
          <a:prstGeom prst="rect">
            <a:avLst/>
          </a:prstGeom>
        </p:spPr>
        <p:txBody>
          <a:bodyPr>
            <a:spAutoFit/>
          </a:bodyPr>
          <a:lstStyle/>
          <a:p>
            <a:r>
              <a:rPr lang="en-US" b="1" dirty="0">
                <a:solidFill>
                  <a:srgbClr val="0000FF"/>
                </a:solidFill>
              </a:rPr>
              <a:t>Malleability</a:t>
            </a:r>
            <a:endParaRPr lang="en-US" dirty="0">
              <a:solidFill>
                <a:srgbClr val="0000FF"/>
              </a:solidFill>
            </a:endParaRPr>
          </a:p>
          <a:p>
            <a:pPr algn="just"/>
            <a:r>
              <a:rPr lang="en-US" dirty="0">
                <a:latin typeface="Times New Roman" panose="02020603050405020304" pitchFamily="18" charset="0"/>
                <a:cs typeface="Times New Roman" panose="02020603050405020304" pitchFamily="18" charset="0"/>
              </a:rPr>
              <a:t>If something is malleable, it just means that it can be easily </a:t>
            </a:r>
            <a:r>
              <a:rPr lang="en-US" dirty="0" err="1">
                <a:latin typeface="Times New Roman" panose="02020603050405020304" pitchFamily="18" charset="0"/>
                <a:cs typeface="Times New Roman" panose="02020603050405020304" pitchFamily="18" charset="0"/>
              </a:rPr>
              <a:t>moulded</a:t>
            </a:r>
            <a:r>
              <a:rPr lang="en-US" dirty="0">
                <a:latin typeface="Times New Roman" panose="02020603050405020304" pitchFamily="18" charset="0"/>
                <a:cs typeface="Times New Roman" panose="02020603050405020304" pitchFamily="18" charset="0"/>
              </a:rPr>
              <a:t>, bent, hammered or rolled into a different shape. </a:t>
            </a:r>
            <a:r>
              <a:rPr lang="en-US" b="1" dirty="0">
                <a:latin typeface="Times New Roman" panose="02020603050405020304" pitchFamily="18" charset="0"/>
                <a:cs typeface="Times New Roman" panose="02020603050405020304" pitchFamily="18" charset="0"/>
              </a:rPr>
              <a:t>Metals are malleable</a:t>
            </a:r>
            <a:r>
              <a:rPr lang="en-US" dirty="0">
                <a:latin typeface="Times New Roman" panose="02020603050405020304" pitchFamily="18" charset="0"/>
                <a:cs typeface="Times New Roman" panose="02020603050405020304" pitchFamily="18" charset="0"/>
              </a:rPr>
              <a:t> since the atoms are arranged in a regular pattern that can easily slide over each other!</a:t>
            </a:r>
          </a:p>
        </p:txBody>
      </p:sp>
      <p:pic>
        <p:nvPicPr>
          <p:cNvPr id="24578" name="Picture 2" descr="https://studyrocket.co.uk/assets/img/drawings/sfAbPkiIR1V2t3w2FumIO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625" y="4525753"/>
            <a:ext cx="5065572" cy="14954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213790" y="650346"/>
            <a:ext cx="2843279" cy="461665"/>
          </a:xfrm>
          <a:prstGeom prst="rect">
            <a:avLst/>
          </a:prstGeom>
        </p:spPr>
        <p:txBody>
          <a:bodyPr wrap="none">
            <a:spAutoFit/>
          </a:bodyPr>
          <a:lstStyle/>
          <a:p>
            <a:r>
              <a:rPr lang="fr-FR" sz="2400" b="1" dirty="0" err="1">
                <a:solidFill>
                  <a:srgbClr val="FF0066"/>
                </a:solidFill>
                <a:latin typeface="Times New Roman" panose="02020603050405020304" pitchFamily="18" charset="0"/>
                <a:cs typeface="Times New Roman" panose="02020603050405020304" pitchFamily="18" charset="0"/>
              </a:rPr>
              <a:t>Properties</a:t>
            </a:r>
            <a:r>
              <a:rPr lang="fr-FR" sz="2400" b="1" dirty="0">
                <a:solidFill>
                  <a:srgbClr val="FF0066"/>
                </a:solidFill>
                <a:latin typeface="Times New Roman" panose="02020603050405020304" pitchFamily="18" charset="0"/>
                <a:cs typeface="Times New Roman" panose="02020603050405020304" pitchFamily="18" charset="0"/>
              </a:rPr>
              <a:t> of </a:t>
            </a:r>
            <a:r>
              <a:rPr lang="fr-FR" sz="2400" b="1" dirty="0" err="1">
                <a:solidFill>
                  <a:srgbClr val="FF0066"/>
                </a:solidFill>
                <a:latin typeface="Times New Roman" panose="02020603050405020304" pitchFamily="18" charset="0"/>
                <a:cs typeface="Times New Roman" panose="02020603050405020304" pitchFamily="18" charset="0"/>
              </a:rPr>
              <a:t>Metals</a:t>
            </a:r>
            <a:endParaRPr lang="fr-FR" sz="2400" b="1" dirty="0">
              <a:solidFill>
                <a:srgbClr val="FF0066"/>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1213790" y="116631"/>
            <a:ext cx="2715808" cy="523220"/>
          </a:xfrm>
          <a:prstGeom prst="rect">
            <a:avLst/>
          </a:prstGeom>
        </p:spPr>
        <p:txBody>
          <a:bodyPr wrap="none">
            <a:spAutoFit/>
          </a:bodyPr>
          <a:lstStyle/>
          <a:p>
            <a:r>
              <a:rPr lang="fr-FR" sz="2800" dirty="0" smtClean="0">
                <a:solidFill>
                  <a:srgbClr val="0000FF"/>
                </a:solidFill>
                <a:latin typeface="Times New Roman" panose="02020603050405020304" pitchFamily="18" charset="0"/>
                <a:cs typeface="Times New Roman" panose="02020603050405020304" pitchFamily="18" charset="0"/>
              </a:rPr>
              <a:t>III-</a:t>
            </a:r>
            <a:r>
              <a:rPr lang="fr-FR" sz="2800" dirty="0" err="1" smtClean="0">
                <a:solidFill>
                  <a:srgbClr val="0000FF"/>
                </a:solidFill>
                <a:latin typeface="Times New Roman" panose="02020603050405020304" pitchFamily="18" charset="0"/>
                <a:cs typeface="Times New Roman" panose="02020603050405020304" pitchFamily="18" charset="0"/>
              </a:rPr>
              <a:t>metallic</a:t>
            </a:r>
            <a:r>
              <a:rPr lang="fr-FR" sz="2800" dirty="0" smtClean="0">
                <a:solidFill>
                  <a:srgbClr val="0000FF"/>
                </a:solidFill>
                <a:latin typeface="Times New Roman" panose="02020603050405020304" pitchFamily="18" charset="0"/>
                <a:cs typeface="Times New Roman" panose="02020603050405020304" pitchFamily="18" charset="0"/>
              </a:rPr>
              <a:t> </a:t>
            </a:r>
            <a:r>
              <a:rPr lang="fr-FR" sz="2800" dirty="0">
                <a:solidFill>
                  <a:srgbClr val="0000FF"/>
                </a:solidFill>
                <a:latin typeface="Times New Roman" panose="02020603050405020304" pitchFamily="18" charset="0"/>
                <a:cs typeface="Times New Roman" panose="02020603050405020304" pitchFamily="18" charset="0"/>
              </a:rPr>
              <a:t>bond </a:t>
            </a:r>
          </a:p>
        </p:txBody>
      </p:sp>
    </p:spTree>
    <p:extLst>
      <p:ext uri="{BB962C8B-B14F-4D97-AF65-F5344CB8AC3E}">
        <p14:creationId xmlns:p14="http://schemas.microsoft.com/office/powerpoint/2010/main" val="3647251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260648"/>
            <a:ext cx="8229600" cy="1143000"/>
          </a:xfrm>
        </p:spPr>
        <p:txBody>
          <a:bodyPr>
            <a:normAutofit fontScale="90000"/>
          </a:bodyPr>
          <a:lstStyle/>
          <a:p>
            <a:r>
              <a:rPr lang="fr-FR" b="1" dirty="0" smtClean="0"/>
              <a:t>Nomenclature</a:t>
            </a:r>
            <a:br>
              <a:rPr lang="fr-FR" b="1" dirty="0" smtClean="0"/>
            </a:br>
            <a:endParaRPr lang="fr-FR" dirty="0"/>
          </a:p>
        </p:txBody>
      </p:sp>
      <p:sp>
        <p:nvSpPr>
          <p:cNvPr id="3" name="Rectangle 2"/>
          <p:cNvSpPr/>
          <p:nvPr/>
        </p:nvSpPr>
        <p:spPr>
          <a:xfrm>
            <a:off x="251520" y="1124744"/>
            <a:ext cx="8639202" cy="2062103"/>
          </a:xfrm>
          <a:prstGeom prst="rect">
            <a:avLst/>
          </a:prstGeom>
        </p:spPr>
        <p:txBody>
          <a:bodyPr wrap="square">
            <a:spAutoFit/>
          </a:bodyPr>
          <a:lstStyle/>
          <a:p>
            <a:r>
              <a:rPr lang="fr-FR" dirty="0"/>
              <a:t>La </a:t>
            </a:r>
            <a:r>
              <a:rPr lang="fr-FR" b="1" dirty="0"/>
              <a:t>nomenclature des composés chimiques</a:t>
            </a:r>
            <a:r>
              <a:rPr lang="fr-FR" dirty="0"/>
              <a:t> est un ensemble de règles permettant de nommer les molécules de manière systématique. Elle est définie par l’</a:t>
            </a:r>
            <a:r>
              <a:rPr lang="fr-FR" b="1" dirty="0"/>
              <a:t>Union Internationale de Chimie Pure et Appliquée (IUPAC</a:t>
            </a:r>
            <a:r>
              <a:rPr lang="fr-FR" b="1" dirty="0" smtClean="0"/>
              <a:t>)</a:t>
            </a:r>
            <a:r>
              <a:rPr lang="fr-FR" dirty="0" smtClean="0"/>
              <a:t>.</a:t>
            </a:r>
          </a:p>
          <a:p>
            <a:endParaRPr lang="fr-FR" dirty="0"/>
          </a:p>
          <a:p>
            <a:pPr algn="ctr"/>
            <a:r>
              <a:rPr lang="en-US" sz="2800" b="1" dirty="0">
                <a:solidFill>
                  <a:srgbClr val="FF0066"/>
                </a:solidFill>
              </a:rPr>
              <a:t>Generally, the name consists </a:t>
            </a:r>
            <a:r>
              <a:rPr lang="en-US" sz="2800" b="1" dirty="0" smtClean="0">
                <a:solidFill>
                  <a:srgbClr val="FF0066"/>
                </a:solidFill>
              </a:rPr>
              <a:t>of</a:t>
            </a:r>
          </a:p>
          <a:p>
            <a:pPr algn="ctr"/>
            <a:endParaRPr lang="en-US" sz="2800" b="1" dirty="0">
              <a:solidFill>
                <a:srgbClr val="FF0066"/>
              </a:solidFill>
            </a:endParaRPr>
          </a:p>
        </p:txBody>
      </p:sp>
      <p:sp>
        <p:nvSpPr>
          <p:cNvPr id="6" name="Rectangle 5"/>
          <p:cNvSpPr/>
          <p:nvPr/>
        </p:nvSpPr>
        <p:spPr>
          <a:xfrm>
            <a:off x="8114" y="3428999"/>
            <a:ext cx="9144000" cy="646331"/>
          </a:xfrm>
          <a:prstGeom prst="rect">
            <a:avLst/>
          </a:prstGeom>
        </p:spPr>
        <p:txBody>
          <a:bodyPr wrap="square">
            <a:spAutoFit/>
          </a:bodyPr>
          <a:lstStyle/>
          <a:p>
            <a:r>
              <a:rPr lang="fr-FR" dirty="0" smtClean="0"/>
              <a:t>Branches </a:t>
            </a:r>
            <a:r>
              <a:rPr lang="fr-FR" dirty="0"/>
              <a:t>(</a:t>
            </a:r>
            <a:r>
              <a:rPr lang="fr-FR" dirty="0" err="1"/>
              <a:t>substituents</a:t>
            </a:r>
            <a:r>
              <a:rPr lang="fr-FR" dirty="0"/>
              <a:t>) </a:t>
            </a:r>
            <a:r>
              <a:rPr lang="fr-FR" dirty="0" smtClean="0"/>
              <a:t>        </a:t>
            </a:r>
            <a:r>
              <a:rPr lang="fr-FR" b="1" dirty="0" smtClean="0"/>
              <a:t>main </a:t>
            </a:r>
            <a:r>
              <a:rPr lang="fr-FR" b="1" dirty="0" err="1"/>
              <a:t>carbon</a:t>
            </a:r>
            <a:r>
              <a:rPr lang="fr-FR" b="1" dirty="0"/>
              <a:t> </a:t>
            </a:r>
            <a:r>
              <a:rPr lang="fr-FR" b="1" dirty="0" err="1"/>
              <a:t>chain</a:t>
            </a:r>
            <a:r>
              <a:rPr lang="fr-FR" b="1" dirty="0"/>
              <a:t>  </a:t>
            </a:r>
            <a:r>
              <a:rPr lang="fr-FR" b="1" dirty="0" smtClean="0"/>
              <a:t>        </a:t>
            </a:r>
            <a:r>
              <a:rPr lang="fr-FR" dirty="0" smtClean="0"/>
              <a:t>double </a:t>
            </a:r>
            <a:r>
              <a:rPr lang="el-GR" dirty="0"/>
              <a:t>π </a:t>
            </a:r>
            <a:r>
              <a:rPr lang="fr-FR" dirty="0"/>
              <a:t>C=C   </a:t>
            </a:r>
            <a:r>
              <a:rPr lang="fr-FR" dirty="0" smtClean="0"/>
              <a:t>             </a:t>
            </a:r>
            <a:r>
              <a:rPr lang="fr-FR" dirty="0" err="1"/>
              <a:t>functional</a:t>
            </a:r>
            <a:r>
              <a:rPr lang="fr-FR" dirty="0"/>
              <a:t> groups</a:t>
            </a:r>
          </a:p>
          <a:p>
            <a:endParaRPr lang="fr-FR" b="1" dirty="0">
              <a:solidFill>
                <a:srgbClr val="FF0066"/>
              </a:solidFill>
            </a:endParaRPr>
          </a:p>
        </p:txBody>
      </p:sp>
      <p:sp>
        <p:nvSpPr>
          <p:cNvPr id="7" name="Rectangle à coins arrondis 6"/>
          <p:cNvSpPr/>
          <p:nvPr/>
        </p:nvSpPr>
        <p:spPr>
          <a:xfrm>
            <a:off x="40229" y="3284984"/>
            <a:ext cx="2331638" cy="576064"/>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2492152" y="3284984"/>
            <a:ext cx="2331638" cy="576064"/>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à coins arrondis 8"/>
          <p:cNvSpPr/>
          <p:nvPr/>
        </p:nvSpPr>
        <p:spPr>
          <a:xfrm>
            <a:off x="4932040" y="3284984"/>
            <a:ext cx="1855372" cy="576064"/>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7020272" y="3284984"/>
            <a:ext cx="2098778" cy="576064"/>
          </a:xfrm>
          <a:prstGeom prst="round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5076056" y="4019726"/>
            <a:ext cx="2462963" cy="923330"/>
          </a:xfrm>
          <a:prstGeom prst="rect">
            <a:avLst/>
          </a:prstGeom>
        </p:spPr>
        <p:txBody>
          <a:bodyPr wrap="square">
            <a:spAutoFit/>
          </a:bodyPr>
          <a:lstStyle/>
          <a:p>
            <a:r>
              <a:rPr lang="fr-FR" dirty="0" smtClean="0"/>
              <a:t>None</a:t>
            </a:r>
            <a:r>
              <a:rPr lang="fr-FR" dirty="0"/>
              <a:t>: </a:t>
            </a:r>
            <a:r>
              <a:rPr lang="fr-FR" b="1" dirty="0"/>
              <a:t>-</a:t>
            </a:r>
            <a:r>
              <a:rPr lang="fr-FR" b="1" dirty="0" err="1" smtClean="0"/>
              <a:t>ane</a:t>
            </a:r>
            <a:endParaRPr lang="fr-FR" b="1" dirty="0" smtClean="0"/>
          </a:p>
          <a:p>
            <a:r>
              <a:rPr lang="fr-FR" b="1" dirty="0" smtClean="0"/>
              <a:t>C=C</a:t>
            </a:r>
            <a:r>
              <a:rPr lang="fr-FR" dirty="0"/>
              <a:t>: </a:t>
            </a:r>
            <a:r>
              <a:rPr lang="fr-FR" b="1" dirty="0"/>
              <a:t>-</a:t>
            </a:r>
            <a:r>
              <a:rPr lang="fr-FR" b="1" dirty="0" err="1" smtClean="0"/>
              <a:t>ene</a:t>
            </a:r>
            <a:endParaRPr lang="fr-FR" b="1" dirty="0" smtClean="0"/>
          </a:p>
          <a:p>
            <a:r>
              <a:rPr lang="fr-FR" b="1" dirty="0" smtClean="0"/>
              <a:t>C</a:t>
            </a:r>
            <a:r>
              <a:rPr lang="fr-FR" b="1" dirty="0"/>
              <a:t>≡C</a:t>
            </a:r>
            <a:r>
              <a:rPr lang="fr-FR" dirty="0"/>
              <a:t>: </a:t>
            </a:r>
            <a:r>
              <a:rPr lang="fr-FR" b="1" dirty="0"/>
              <a:t>-</a:t>
            </a:r>
            <a:r>
              <a:rPr lang="fr-FR" b="1" dirty="0" err="1"/>
              <a:t>yne</a:t>
            </a:r>
            <a:r>
              <a:rPr lang="fr-FR" b="1" dirty="0"/>
              <a:t> </a:t>
            </a:r>
            <a:endParaRPr lang="fr-FR" dirty="0"/>
          </a:p>
        </p:txBody>
      </p:sp>
      <p:sp>
        <p:nvSpPr>
          <p:cNvPr id="12" name="Rectangle 11"/>
          <p:cNvSpPr/>
          <p:nvPr/>
        </p:nvSpPr>
        <p:spPr>
          <a:xfrm>
            <a:off x="7053336" y="4249501"/>
            <a:ext cx="2098778" cy="646331"/>
          </a:xfrm>
          <a:prstGeom prst="rect">
            <a:avLst/>
          </a:prstGeom>
        </p:spPr>
        <p:txBody>
          <a:bodyPr wrap="square">
            <a:spAutoFit/>
          </a:bodyPr>
          <a:lstStyle/>
          <a:p>
            <a:r>
              <a:rPr lang="en-US" dirty="0"/>
              <a:t>See the priority order of functions</a:t>
            </a:r>
            <a:endParaRPr lang="fr-FR" b="1" dirty="0">
              <a:solidFill>
                <a:srgbClr val="FF0066"/>
              </a:solidFill>
            </a:endParaRPr>
          </a:p>
        </p:txBody>
      </p:sp>
      <p:sp>
        <p:nvSpPr>
          <p:cNvPr id="13" name="Rectangle 12"/>
          <p:cNvSpPr/>
          <p:nvPr/>
        </p:nvSpPr>
        <p:spPr>
          <a:xfrm>
            <a:off x="2420550" y="4112682"/>
            <a:ext cx="2474842" cy="646331"/>
          </a:xfrm>
          <a:prstGeom prst="rect">
            <a:avLst/>
          </a:prstGeom>
        </p:spPr>
        <p:txBody>
          <a:bodyPr wrap="square">
            <a:spAutoFit/>
          </a:bodyPr>
          <a:lstStyle/>
          <a:p>
            <a:r>
              <a:rPr lang="en-US" dirty="0"/>
              <a:t>preceded by </a:t>
            </a:r>
            <a:r>
              <a:rPr lang="en-US" b="1" dirty="0" err="1"/>
              <a:t>cyclo</a:t>
            </a:r>
            <a:r>
              <a:rPr lang="en-US" dirty="0"/>
              <a:t> in the case </a:t>
            </a:r>
            <a:r>
              <a:rPr lang="en-US" dirty="0" smtClean="0"/>
              <a:t> of </a:t>
            </a:r>
            <a:r>
              <a:rPr lang="en-US" dirty="0"/>
              <a:t>a cyclic chain</a:t>
            </a:r>
            <a:endParaRPr lang="fr-FR" b="1" dirty="0">
              <a:solidFill>
                <a:srgbClr val="FF0066"/>
              </a:solidFill>
            </a:endParaRPr>
          </a:p>
        </p:txBody>
      </p:sp>
      <p:sp>
        <p:nvSpPr>
          <p:cNvPr id="14" name="Rectangle 13"/>
          <p:cNvSpPr/>
          <p:nvPr/>
        </p:nvSpPr>
        <p:spPr>
          <a:xfrm>
            <a:off x="-1" y="4112682"/>
            <a:ext cx="2220031" cy="369332"/>
          </a:xfrm>
          <a:prstGeom prst="rect">
            <a:avLst/>
          </a:prstGeom>
        </p:spPr>
        <p:txBody>
          <a:bodyPr wrap="none">
            <a:spAutoFit/>
          </a:bodyPr>
          <a:lstStyle/>
          <a:p>
            <a:r>
              <a:rPr lang="fr-FR" dirty="0"/>
              <a:t>In </a:t>
            </a:r>
            <a:r>
              <a:rPr lang="fr-FR" dirty="0" err="1"/>
              <a:t>alphabetical</a:t>
            </a:r>
            <a:r>
              <a:rPr lang="fr-FR" dirty="0"/>
              <a:t> </a:t>
            </a:r>
            <a:r>
              <a:rPr lang="fr-FR" dirty="0" err="1"/>
              <a:t>order</a:t>
            </a:r>
            <a:r>
              <a:rPr lang="fr-FR" dirty="0"/>
              <a:t>, </a:t>
            </a:r>
            <a:endParaRPr lang="fr-FR" b="1" dirty="0">
              <a:solidFill>
                <a:srgbClr val="FF0066"/>
              </a:solidFill>
            </a:endParaRPr>
          </a:p>
        </p:txBody>
      </p:sp>
    </p:spTree>
    <p:extLst>
      <p:ext uri="{BB962C8B-B14F-4D97-AF65-F5344CB8AC3E}">
        <p14:creationId xmlns:p14="http://schemas.microsoft.com/office/powerpoint/2010/main" val="6010472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28184" y="116631"/>
            <a:ext cx="2374368" cy="461665"/>
          </a:xfrm>
          <a:prstGeom prst="rect">
            <a:avLst/>
          </a:prstGeom>
          <a:ln>
            <a:noFill/>
          </a:ln>
        </p:spPr>
        <p:txBody>
          <a:bodyPr wrap="none">
            <a:spAutoFit/>
          </a:bodyPr>
          <a:lstStyle/>
          <a:p>
            <a:r>
              <a:rPr lang="fr-FR" sz="2400" b="1" dirty="0">
                <a:solidFill>
                  <a:srgbClr val="0000FF"/>
                </a:solidFill>
                <a:latin typeface="Times New Roman" panose="02020603050405020304" pitchFamily="18" charset="0"/>
                <a:cs typeface="Times New Roman" panose="02020603050405020304" pitchFamily="18" charset="0"/>
              </a:rPr>
              <a:t>Chemical bonds </a:t>
            </a:r>
          </a:p>
        </p:txBody>
      </p:sp>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Rectangle 13"/>
          <p:cNvSpPr/>
          <p:nvPr/>
        </p:nvSpPr>
        <p:spPr>
          <a:xfrm>
            <a:off x="1311829" y="729102"/>
            <a:ext cx="2788649" cy="461665"/>
          </a:xfrm>
          <a:prstGeom prst="rect">
            <a:avLst/>
          </a:prstGeom>
        </p:spPr>
        <p:txBody>
          <a:bodyPr wrap="none">
            <a:spAutoFit/>
          </a:bodyPr>
          <a:lstStyle/>
          <a:p>
            <a:r>
              <a:rPr lang="fr-FR" sz="2400" b="1" dirty="0" err="1">
                <a:solidFill>
                  <a:srgbClr val="FF0066"/>
                </a:solidFill>
              </a:rPr>
              <a:t>Properties</a:t>
            </a:r>
            <a:r>
              <a:rPr lang="fr-FR" sz="2400" b="1" dirty="0">
                <a:solidFill>
                  <a:srgbClr val="FF0066"/>
                </a:solidFill>
              </a:rPr>
              <a:t> of </a:t>
            </a:r>
            <a:r>
              <a:rPr lang="fr-FR" sz="2400" b="1" dirty="0" err="1">
                <a:solidFill>
                  <a:srgbClr val="FF0066"/>
                </a:solidFill>
              </a:rPr>
              <a:t>Metals</a:t>
            </a:r>
            <a:endParaRPr lang="fr-FR" sz="2400" b="1" dirty="0">
              <a:solidFill>
                <a:srgbClr val="FF0066"/>
              </a:solidFill>
            </a:endParaRPr>
          </a:p>
        </p:txBody>
      </p:sp>
      <p:pic>
        <p:nvPicPr>
          <p:cNvPr id="25602" name="Picture 2" descr="Metallic Bonding, figure 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402" y="4478018"/>
            <a:ext cx="6173966" cy="19899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50304" y="1305342"/>
            <a:ext cx="8542176" cy="2677656"/>
          </a:xfrm>
          <a:prstGeom prst="rect">
            <a:avLst/>
          </a:prstGeom>
        </p:spPr>
        <p:txBody>
          <a:bodyPr wrap="square">
            <a:spAutoFit/>
          </a:bodyPr>
          <a:lstStyle/>
          <a:p>
            <a:pPr algn="just"/>
            <a:r>
              <a:rPr lang="en-US" sz="2400" b="1" dirty="0">
                <a:solidFill>
                  <a:srgbClr val="0000FF"/>
                </a:solidFill>
                <a:latin typeface="Times New Roman" panose="02020603050405020304" pitchFamily="18" charset="0"/>
                <a:cs typeface="Times New Roman" panose="02020603050405020304" pitchFamily="18" charset="0"/>
              </a:rPr>
              <a:t>Alloys</a:t>
            </a:r>
          </a:p>
          <a:p>
            <a:pPr algn="just"/>
            <a:r>
              <a:rPr lang="en-US" dirty="0">
                <a:latin typeface="Times New Roman" panose="02020603050405020304" pitchFamily="18" charset="0"/>
                <a:cs typeface="Times New Roman" panose="02020603050405020304" pitchFamily="18" charset="0"/>
              </a:rPr>
              <a:t>A lot of the time, people want some properties of metals but not others. The most common example is that the strength and conductivity of metals is very useful when building bridges/machinery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but the malleability is not wanted </a:t>
            </a: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solve this, alloys can be made.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is just where another type of atom is introduced into the metallic structure to jumble up the atoms. (If the atoms aren’t in a regular pattern anymore, they can’t easily slide over each other!)</a:t>
            </a:r>
          </a:p>
          <a:p>
            <a:pPr algn="just"/>
            <a:r>
              <a:rPr lang="en-US" b="1" dirty="0">
                <a:solidFill>
                  <a:srgbClr val="00B050"/>
                </a:solidFill>
                <a:latin typeface="Times New Roman" panose="02020603050405020304" pitchFamily="18" charset="0"/>
                <a:cs typeface="Times New Roman" panose="02020603050405020304" pitchFamily="18" charset="0"/>
              </a:rPr>
              <a:t>Carbon is a common example of the added substance</a:t>
            </a:r>
            <a:r>
              <a:rPr lang="en-US" b="1" dirty="0">
                <a:solidFill>
                  <a:srgbClr val="00B050"/>
                </a:solidFill>
              </a:rPr>
              <a:t>:</a:t>
            </a:r>
          </a:p>
        </p:txBody>
      </p:sp>
      <p:sp>
        <p:nvSpPr>
          <p:cNvPr id="16" name="Rectangle 15"/>
          <p:cNvSpPr/>
          <p:nvPr/>
        </p:nvSpPr>
        <p:spPr>
          <a:xfrm>
            <a:off x="1213790" y="116631"/>
            <a:ext cx="2715808" cy="523220"/>
          </a:xfrm>
          <a:prstGeom prst="rect">
            <a:avLst/>
          </a:prstGeom>
        </p:spPr>
        <p:txBody>
          <a:bodyPr wrap="none">
            <a:spAutoFit/>
          </a:bodyPr>
          <a:lstStyle/>
          <a:p>
            <a:r>
              <a:rPr lang="fr-FR" sz="2800" dirty="0" smtClean="0">
                <a:solidFill>
                  <a:srgbClr val="0000FF"/>
                </a:solidFill>
                <a:latin typeface="Times New Roman" panose="02020603050405020304" pitchFamily="18" charset="0"/>
                <a:cs typeface="Times New Roman" panose="02020603050405020304" pitchFamily="18" charset="0"/>
              </a:rPr>
              <a:t>III-</a:t>
            </a:r>
            <a:r>
              <a:rPr lang="fr-FR" sz="2800" dirty="0" err="1" smtClean="0">
                <a:solidFill>
                  <a:srgbClr val="0000FF"/>
                </a:solidFill>
                <a:latin typeface="Times New Roman" panose="02020603050405020304" pitchFamily="18" charset="0"/>
                <a:cs typeface="Times New Roman" panose="02020603050405020304" pitchFamily="18" charset="0"/>
              </a:rPr>
              <a:t>metallic</a:t>
            </a:r>
            <a:r>
              <a:rPr lang="fr-FR" sz="2800" dirty="0" smtClean="0">
                <a:solidFill>
                  <a:srgbClr val="0000FF"/>
                </a:solidFill>
                <a:latin typeface="Times New Roman" panose="02020603050405020304" pitchFamily="18" charset="0"/>
                <a:cs typeface="Times New Roman" panose="02020603050405020304" pitchFamily="18" charset="0"/>
              </a:rPr>
              <a:t> </a:t>
            </a:r>
            <a:r>
              <a:rPr lang="fr-FR" sz="2800" dirty="0">
                <a:solidFill>
                  <a:srgbClr val="0000FF"/>
                </a:solidFill>
                <a:latin typeface="Times New Roman" panose="02020603050405020304" pitchFamily="18" charset="0"/>
                <a:cs typeface="Times New Roman" panose="02020603050405020304" pitchFamily="18" charset="0"/>
              </a:rPr>
              <a:t>bond </a:t>
            </a:r>
          </a:p>
        </p:txBody>
      </p:sp>
    </p:spTree>
    <p:extLst>
      <p:ext uri="{BB962C8B-B14F-4D97-AF65-F5344CB8AC3E}">
        <p14:creationId xmlns:p14="http://schemas.microsoft.com/office/powerpoint/2010/main" val="26526739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liaison chimique </a:t>
            </a:r>
            <a:endParaRPr lang="fr-FR" dirty="0"/>
          </a:p>
        </p:txBody>
      </p:sp>
      <p:sp>
        <p:nvSpPr>
          <p:cNvPr id="3" name="Espace réservé du contenu 2"/>
          <p:cNvSpPr>
            <a:spLocks noGrp="1"/>
          </p:cNvSpPr>
          <p:nvPr>
            <p:ph idx="1"/>
          </p:nvPr>
        </p:nvSpPr>
        <p:spPr/>
        <p:txBody>
          <a:bodyPr/>
          <a:lstStyle/>
          <a:p>
            <a:r>
              <a:rPr lang="fr-FR" dirty="0" smtClean="0"/>
              <a:t>Voir quelque notion importante </a:t>
            </a:r>
          </a:p>
          <a:p>
            <a:endParaRPr lang="fr-FR"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104" t="32407" r="17292" b="11852"/>
          <a:stretch/>
        </p:blipFill>
        <p:spPr bwMode="auto">
          <a:xfrm>
            <a:off x="-83656" y="-1179512"/>
            <a:ext cx="9072377" cy="640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9714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51722" y="1556792"/>
            <a:ext cx="8640960" cy="3785652"/>
          </a:xfrm>
          <a:prstGeom prst="rect">
            <a:avLst/>
          </a:prstGeom>
        </p:spPr>
        <p:txBody>
          <a:bodyPr wrap="square">
            <a:spAutoFit/>
          </a:bodyPr>
          <a:lstStyle/>
          <a:p>
            <a:pPr marL="400050" indent="-400050">
              <a:buAutoNum type="romanUcParenR"/>
            </a:pPr>
            <a:r>
              <a:rPr lang="en-US" sz="2400" b="1" dirty="0" smtClean="0">
                <a:solidFill>
                  <a:srgbClr val="00B050"/>
                </a:solidFill>
                <a:latin typeface="Times New Roman" panose="02020603050405020304" pitchFamily="18" charset="0"/>
                <a:cs typeface="Times New Roman" panose="02020603050405020304" pitchFamily="18" charset="0"/>
              </a:rPr>
              <a:t>Introduction:</a:t>
            </a:r>
          </a:p>
          <a:p>
            <a:pPr algn="just"/>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Electrochemistry is a discipline that studies the relationship between chemical transformations and the flow of electric current. </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Its </a:t>
            </a:r>
            <a:r>
              <a:rPr lang="en-US" dirty="0">
                <a:latin typeface="Times New Roman" panose="02020603050405020304" pitchFamily="18" charset="0"/>
                <a:cs typeface="Times New Roman" panose="02020603050405020304" pitchFamily="18" charset="0"/>
              </a:rPr>
              <a:t>field of application is extremely broad: </a:t>
            </a:r>
            <a:endParaRPr lang="en-US" dirty="0" smtClean="0">
              <a:latin typeface="Times New Roman" panose="02020603050405020304" pitchFamily="18" charset="0"/>
              <a:cs typeface="Times New Roman" panose="02020603050405020304" pitchFamily="18" charset="0"/>
            </a:endParaRPr>
          </a:p>
          <a:p>
            <a:pPr marL="285750" indent="-285750" algn="just">
              <a:buFontTx/>
              <a:buChar char="-"/>
            </a:pPr>
            <a:r>
              <a:rPr lang="en-US" dirty="0" smtClean="0">
                <a:latin typeface="Times New Roman" panose="02020603050405020304" pitchFamily="18" charset="0"/>
                <a:cs typeface="Times New Roman" panose="02020603050405020304" pitchFamily="18" charset="0"/>
              </a:rPr>
              <a:t>production </a:t>
            </a:r>
            <a:r>
              <a:rPr lang="en-US" dirty="0">
                <a:latin typeface="Times New Roman" panose="02020603050405020304" pitchFamily="18" charset="0"/>
                <a:cs typeface="Times New Roman" panose="02020603050405020304" pitchFamily="18" charset="0"/>
              </a:rPr>
              <a:t>of electrical energy from chemical reactions (batteries and accumulators), </a:t>
            </a:r>
            <a:endParaRPr lang="en-US" dirty="0" smtClean="0">
              <a:latin typeface="Times New Roman" panose="02020603050405020304" pitchFamily="18" charset="0"/>
              <a:cs typeface="Times New Roman" panose="02020603050405020304" pitchFamily="18" charset="0"/>
            </a:endParaRPr>
          </a:p>
          <a:p>
            <a:pPr marL="285750" indent="-285750" algn="just">
              <a:buFontTx/>
              <a:buChar char="-"/>
            </a:pPr>
            <a:r>
              <a:rPr lang="en-US" dirty="0" smtClean="0">
                <a:latin typeface="Times New Roman" panose="02020603050405020304" pitchFamily="18" charset="0"/>
                <a:cs typeface="Times New Roman" panose="02020603050405020304" pitchFamily="18" charset="0"/>
              </a:rPr>
              <a:t>carrying </a:t>
            </a:r>
            <a:r>
              <a:rPr lang="en-US" dirty="0">
                <a:latin typeface="Times New Roman" panose="02020603050405020304" pitchFamily="18" charset="0"/>
                <a:cs typeface="Times New Roman" panose="02020603050405020304" pitchFamily="18" charset="0"/>
              </a:rPr>
              <a:t>out chemical reactions (analytical electrochemistry), </a:t>
            </a:r>
            <a:endParaRPr lang="en-US" dirty="0" smtClean="0">
              <a:latin typeface="Times New Roman" panose="02020603050405020304" pitchFamily="18" charset="0"/>
              <a:cs typeface="Times New Roman" panose="02020603050405020304" pitchFamily="18" charset="0"/>
            </a:endParaRPr>
          </a:p>
          <a:p>
            <a:pPr marL="285750" indent="-285750" algn="just">
              <a:buFontTx/>
              <a:buChar char="-"/>
            </a:pPr>
            <a:r>
              <a:rPr lang="en-US" dirty="0" smtClean="0">
                <a:latin typeface="Times New Roman" panose="02020603050405020304" pitchFamily="18" charset="0"/>
                <a:cs typeface="Times New Roman" panose="02020603050405020304" pitchFamily="18" charset="0"/>
              </a:rPr>
              <a:t>determination </a:t>
            </a:r>
            <a:r>
              <a:rPr lang="en-US" dirty="0">
                <a:latin typeface="Times New Roman" panose="02020603050405020304" pitchFamily="18" charset="0"/>
                <a:cs typeface="Times New Roman" panose="02020603050405020304" pitchFamily="18" charset="0"/>
              </a:rPr>
              <a:t>of mechanisms and reaction kinetics (organic electrochemistry, corrosion</a:t>
            </a:r>
            <a:r>
              <a:rPr lang="en-US" dirty="0" smtClean="0">
                <a:latin typeface="Times New Roman" panose="02020603050405020304" pitchFamily="18" charset="0"/>
                <a:cs typeface="Times New Roman" panose="02020603050405020304" pitchFamily="18" charset="0"/>
              </a:rPr>
              <a:t>),</a:t>
            </a:r>
          </a:p>
          <a:p>
            <a:pPr marL="285750" indent="-285750" algn="just">
              <a:buFontTx/>
              <a:buChar char="-"/>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development of devices (batteries and sensors), etc.</a:t>
            </a:r>
            <a:br>
              <a:rPr lang="en-US" dirty="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study of electrochemical reactions requires knowledge from various fields of chemistry and physics: thermodynamics, kinetics, transport phenomena, electricity, etc.</a:t>
            </a:r>
          </a:p>
        </p:txBody>
      </p:sp>
    </p:spTree>
    <p:extLst>
      <p:ext uri="{BB962C8B-B14F-4D97-AF65-F5344CB8AC3E}">
        <p14:creationId xmlns:p14="http://schemas.microsoft.com/office/powerpoint/2010/main" val="552277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3" name="Rectangle 2"/>
          <p:cNvSpPr/>
          <p:nvPr/>
        </p:nvSpPr>
        <p:spPr>
          <a:xfrm>
            <a:off x="209936" y="1868109"/>
            <a:ext cx="4572000" cy="3970318"/>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A chemical reaction usually involves either </a:t>
            </a:r>
            <a:r>
              <a:rPr lang="en-US" b="1" dirty="0">
                <a:latin typeface="Times New Roman" panose="02020603050405020304" pitchFamily="18" charset="0"/>
                <a:cs typeface="Times New Roman" panose="02020603050405020304" pitchFamily="18" charset="0"/>
              </a:rPr>
              <a:t>releasing</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absorbing heat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is called the </a:t>
            </a:r>
            <a:r>
              <a:rPr lang="en-US" b="1" dirty="0">
                <a:latin typeface="Times New Roman" panose="02020603050405020304" pitchFamily="18" charset="0"/>
                <a:cs typeface="Times New Roman" panose="02020603050405020304" pitchFamily="18" charset="0"/>
              </a:rPr>
              <a:t>thermal effect</a:t>
            </a:r>
            <a:r>
              <a:rPr lang="en-US" dirty="0">
                <a:latin typeface="Times New Roman" panose="02020603050405020304" pitchFamily="18" charset="0"/>
                <a:cs typeface="Times New Roman" panose="02020603050405020304" pitchFamily="18" charset="0"/>
              </a:rPr>
              <a:t> of the </a:t>
            </a:r>
            <a:r>
              <a:rPr lang="en-US" dirty="0" smtClean="0">
                <a:latin typeface="Times New Roman" panose="02020603050405020304" pitchFamily="18" charset="0"/>
                <a:cs typeface="Times New Roman" panose="02020603050405020304" pitchFamily="18" charset="0"/>
              </a:rPr>
              <a:t>reaction).</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Here are some key features of a typical chemical reaction</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marL="285750" indent="-285750" algn="just">
              <a:buFontTx/>
              <a:buChar char="-"/>
            </a:pPr>
            <a:r>
              <a:rPr lang="en-US" dirty="0" smtClean="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reacting particles must come into direct contact</a:t>
            </a:r>
            <a:r>
              <a:rPr lang="en-US" dirty="0" smtClean="0">
                <a:latin typeface="Times New Roman" panose="02020603050405020304" pitchFamily="18" charset="0"/>
                <a:cs typeface="Times New Roman" panose="02020603050405020304" pitchFamily="18" charset="0"/>
              </a:rPr>
              <a:t>.</a:t>
            </a:r>
          </a:p>
          <a:p>
            <a:pPr marL="285750" indent="-285750" algn="just">
              <a:buFontTx/>
              <a:buChar char="-"/>
            </a:pPr>
            <a:endParaRPr lang="en-US" dirty="0">
              <a:latin typeface="Times New Roman" panose="02020603050405020304" pitchFamily="18" charset="0"/>
              <a:cs typeface="Times New Roman" panose="02020603050405020304" pitchFamily="18" charset="0"/>
            </a:endParaRPr>
          </a:p>
          <a:p>
            <a:pPr marL="285750" indent="-285750" algn="just">
              <a:buFontTx/>
              <a:buChar char="-"/>
            </a:pPr>
            <a:r>
              <a:rPr lang="en-US" b="1" dirty="0" smtClean="0">
                <a:latin typeface="Times New Roman" panose="02020603050405020304" pitchFamily="18" charset="0"/>
                <a:cs typeface="Times New Roman" panose="02020603050405020304" pitchFamily="18" charset="0"/>
              </a:rPr>
              <a:t>Electrons </a:t>
            </a:r>
            <a:r>
              <a:rPr lang="en-US" b="1" dirty="0">
                <a:latin typeface="Times New Roman" panose="02020603050405020304" pitchFamily="18" charset="0"/>
                <a:cs typeface="Times New Roman" panose="02020603050405020304" pitchFamily="18" charset="0"/>
              </a:rPr>
              <a:t>move over very short distances</a:t>
            </a:r>
            <a:r>
              <a:rPr lang="en-US" dirty="0">
                <a:latin typeface="Times New Roman" panose="02020603050405020304" pitchFamily="18" charset="0"/>
                <a:cs typeface="Times New Roman" panose="02020603050405020304" pitchFamily="18" charset="0"/>
              </a:rPr>
              <a:t>, directly between atoms or molecules</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reaction can </a:t>
            </a:r>
            <a:r>
              <a:rPr lang="en-US" b="1" dirty="0">
                <a:latin typeface="Times New Roman" panose="02020603050405020304" pitchFamily="18" charset="0"/>
                <a:cs typeface="Times New Roman" panose="02020603050405020304" pitchFamily="18" charset="0"/>
              </a:rPr>
              <a:t>happen anywhere</a:t>
            </a:r>
            <a:r>
              <a:rPr lang="en-US" dirty="0">
                <a:latin typeface="Times New Roman" panose="02020603050405020304" pitchFamily="18" charset="0"/>
                <a:cs typeface="Times New Roman" panose="02020603050405020304" pitchFamily="18" charset="0"/>
              </a:rPr>
              <a:t> the particles meet and collide.</a:t>
            </a:r>
          </a:p>
        </p:txBody>
      </p:sp>
      <p:sp>
        <p:nvSpPr>
          <p:cNvPr id="4" name="Rectangle 3"/>
          <p:cNvSpPr/>
          <p:nvPr/>
        </p:nvSpPr>
        <p:spPr>
          <a:xfrm>
            <a:off x="467544" y="1412776"/>
            <a:ext cx="2454711" cy="400110"/>
          </a:xfrm>
          <a:prstGeom prst="rect">
            <a:avLst/>
          </a:prstGeom>
        </p:spPr>
        <p:txBody>
          <a:bodyPr wrap="none">
            <a:spAutoFit/>
          </a:bodyPr>
          <a:lstStyle/>
          <a:p>
            <a:r>
              <a:rPr lang="en-US" sz="2000" b="1" dirty="0" smtClean="0">
                <a:solidFill>
                  <a:srgbClr val="00B050"/>
                </a:solidFill>
                <a:latin typeface="Times New Roman" panose="02020603050405020304" pitchFamily="18" charset="0"/>
                <a:cs typeface="Times New Roman" panose="02020603050405020304" pitchFamily="18" charset="0"/>
              </a:rPr>
              <a:t>II-chemical </a:t>
            </a:r>
            <a:r>
              <a:rPr lang="en-US" sz="2000" b="1" dirty="0">
                <a:solidFill>
                  <a:srgbClr val="00B050"/>
                </a:solidFill>
                <a:latin typeface="Times New Roman" panose="02020603050405020304" pitchFamily="18" charset="0"/>
                <a:cs typeface="Times New Roman" panose="02020603050405020304" pitchFamily="18" charset="0"/>
              </a:rPr>
              <a:t>reaction </a:t>
            </a:r>
            <a:endParaRPr lang="fr-FR" sz="2000" b="1" dirty="0">
              <a:solidFill>
                <a:srgbClr val="00B050"/>
              </a:solidFill>
              <a:latin typeface="Times New Roman" panose="02020603050405020304" pitchFamily="18" charset="0"/>
              <a:cs typeface="Times New Roman" panose="02020603050405020304" pitchFamily="18" charset="0"/>
            </a:endParaRPr>
          </a:p>
        </p:txBody>
      </p:sp>
      <p:pic>
        <p:nvPicPr>
          <p:cNvPr id="1026" name="Picture 2" descr="https://cf.ppt-online.org/files1/slide/8/8RV06yrTsJkZp2bQzXf4MuFdLNnHWv1ecIhwqYSEax/slide-2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4023" y="2204864"/>
            <a:ext cx="4229977"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9346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350304" y="1556792"/>
            <a:ext cx="8614184" cy="1477328"/>
          </a:xfrm>
          <a:prstGeom prst="rect">
            <a:avLst/>
          </a:prstGeom>
        </p:spPr>
        <p:txBody>
          <a:bodyPr wrap="square">
            <a:spAutoFit/>
          </a:bodyPr>
          <a:lstStyle/>
          <a:p>
            <a:r>
              <a:rPr lang="en-US" b="1" dirty="0" smtClean="0">
                <a:solidFill>
                  <a:srgbClr val="00B050"/>
                </a:solidFill>
                <a:latin typeface="Times New Roman" panose="02020603050405020304" pitchFamily="18" charset="0"/>
                <a:cs typeface="Times New Roman" panose="02020603050405020304" pitchFamily="18" charset="0"/>
              </a:rPr>
              <a:t>III-Electrochemical </a:t>
            </a:r>
            <a:r>
              <a:rPr lang="en-US" b="1" dirty="0">
                <a:solidFill>
                  <a:srgbClr val="00B050"/>
                </a:solidFill>
                <a:latin typeface="Times New Roman" panose="02020603050405020304" pitchFamily="18" charset="0"/>
                <a:cs typeface="Times New Roman" panose="02020603050405020304" pitchFamily="18" charset="0"/>
              </a:rPr>
              <a:t>Reaction:</a:t>
            </a:r>
            <a:endParaRPr lang="en-US" dirty="0">
              <a:solidFill>
                <a:srgbClr val="00B05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energy changes to appear in the form of electrical energy, the reaction conditions must be modified.</a:t>
            </a:r>
            <a:br>
              <a:rPr lang="en-US" dirty="0">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The production of electrical energy = circulation of electric current = flow of electrons in a unidirectional transfer.</a:t>
            </a:r>
          </a:p>
        </p:txBody>
      </p:sp>
      <p:pic>
        <p:nvPicPr>
          <p:cNvPr id="2059" name="Picture 11" descr="Electrolysis Process in Electrochemistry Stock Vector - Illustration of ..."/>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077" r="6590" b="6560"/>
          <a:stretch/>
        </p:blipFill>
        <p:spPr bwMode="auto">
          <a:xfrm>
            <a:off x="6600539" y="3284984"/>
            <a:ext cx="2374193" cy="29913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39552" y="3140968"/>
            <a:ext cx="6012160" cy="2031325"/>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1- The </a:t>
            </a:r>
            <a:r>
              <a:rPr lang="en-US" dirty="0">
                <a:latin typeface="Times New Roman" panose="02020603050405020304" pitchFamily="18" charset="0"/>
                <a:cs typeface="Times New Roman" panose="02020603050405020304" pitchFamily="18" charset="0"/>
              </a:rPr>
              <a:t>production of electrical energy = circulation of electric current = flow of electrons in a unidirectional transfer</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2- The </a:t>
            </a:r>
            <a:r>
              <a:rPr lang="en-US" dirty="0">
                <a:latin typeface="Times New Roman" panose="02020603050405020304" pitchFamily="18" charset="0"/>
                <a:cs typeface="Times New Roman" panose="02020603050405020304" pitchFamily="18" charset="0"/>
              </a:rPr>
              <a:t>reacting particles are not in direct contact with each </a:t>
            </a:r>
            <a:r>
              <a:rPr lang="en-US" dirty="0" smtClean="0">
                <a:latin typeface="Times New Roman" panose="02020603050405020304" pitchFamily="18" charset="0"/>
                <a:cs typeface="Times New Roman" panose="02020603050405020304" pitchFamily="18" charset="0"/>
              </a:rPr>
              <a:t>other- they </a:t>
            </a:r>
            <a:r>
              <a:rPr lang="en-US" dirty="0">
                <a:latin typeface="Times New Roman" panose="02020603050405020304" pitchFamily="18" charset="0"/>
                <a:cs typeface="Times New Roman" panose="02020603050405020304" pitchFamily="18" charset="0"/>
              </a:rPr>
              <a:t>are spatially separated.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means that one or more electrons must be transferred from one reacting species to another.</a:t>
            </a:r>
            <a:endParaRPr lang="fr-FR" dirty="0">
              <a:latin typeface="Times New Roman" panose="02020603050405020304" pitchFamily="18" charset="0"/>
              <a:cs typeface="Times New Roman" panose="02020603050405020304" pitchFamily="18" charset="0"/>
            </a:endParaRPr>
          </a:p>
        </p:txBody>
      </p:sp>
      <p:sp>
        <p:nvSpPr>
          <p:cNvPr id="21" name="Rectangle 20"/>
          <p:cNvSpPr/>
          <p:nvPr/>
        </p:nvSpPr>
        <p:spPr>
          <a:xfrm>
            <a:off x="395536" y="5301208"/>
            <a:ext cx="4572000" cy="1200329"/>
          </a:xfrm>
          <a:prstGeom prst="rect">
            <a:avLst/>
          </a:prstGeom>
        </p:spPr>
        <p:txBody>
          <a:bodyPr>
            <a:spAutoFit/>
          </a:bodyPr>
          <a:lstStyle/>
          <a:p>
            <a:r>
              <a:rPr lang="fr-FR" b="1" dirty="0">
                <a:latin typeface="Times New Roman" panose="02020603050405020304" pitchFamily="18" charset="0"/>
                <a:cs typeface="Times New Roman" panose="02020603050405020304" pitchFamily="18" charset="0"/>
              </a:rPr>
              <a:t>For </a:t>
            </a:r>
            <a:r>
              <a:rPr lang="fr-FR" b="1" dirty="0" err="1">
                <a:latin typeface="Times New Roman" panose="02020603050405020304" pitchFamily="18" charset="0"/>
                <a:cs typeface="Times New Roman" panose="02020603050405020304" pitchFamily="18" charset="0"/>
              </a:rPr>
              <a:t>example</a:t>
            </a:r>
            <a:r>
              <a:rPr lang="fr-FR" b="1"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r>
              <a:rPr lang="fr-FR" dirty="0" smtClean="0">
                <a:solidFill>
                  <a:srgbClr val="FF0000"/>
                </a:solidFill>
                <a:latin typeface="Times New Roman" panose="02020603050405020304" pitchFamily="18" charset="0"/>
                <a:cs typeface="Times New Roman" panose="02020603050405020304" pitchFamily="18" charset="0"/>
              </a:rPr>
              <a:t>Zn²</a:t>
            </a:r>
            <a:r>
              <a:rPr lang="fr-FR" dirty="0">
                <a:solidFill>
                  <a:srgbClr val="FF0000"/>
                </a:solidFill>
                <a:latin typeface="Times New Roman" panose="02020603050405020304" pitchFamily="18" charset="0"/>
                <a:cs typeface="Times New Roman" panose="02020603050405020304" pitchFamily="18" charset="0"/>
              </a:rPr>
              <a:t>⁺ + 2e⁻ → </a:t>
            </a:r>
            <a:r>
              <a:rPr lang="fr-FR" dirty="0" smtClean="0">
                <a:solidFill>
                  <a:srgbClr val="FF0000"/>
                </a:solidFill>
                <a:latin typeface="Times New Roman" panose="02020603050405020304" pitchFamily="18" charset="0"/>
                <a:cs typeface="Times New Roman" panose="02020603050405020304" pitchFamily="18" charset="0"/>
              </a:rPr>
              <a:t>Zn </a:t>
            </a:r>
            <a:r>
              <a:rPr lang="fr-FR" dirty="0">
                <a:solidFill>
                  <a:srgbClr val="FF0000"/>
                </a:solidFill>
                <a:latin typeface="Times New Roman" panose="02020603050405020304" pitchFamily="18" charset="0"/>
                <a:cs typeface="Times New Roman" panose="02020603050405020304" pitchFamily="18" charset="0"/>
              </a:rPr>
              <a:t>(</a:t>
            </a:r>
            <a:r>
              <a:rPr lang="fr-FR" dirty="0" err="1">
                <a:solidFill>
                  <a:srgbClr val="FF0000"/>
                </a:solidFill>
                <a:latin typeface="Times New Roman" panose="02020603050405020304" pitchFamily="18" charset="0"/>
                <a:cs typeface="Times New Roman" panose="02020603050405020304" pitchFamily="18" charset="0"/>
              </a:rPr>
              <a:t>reduction</a:t>
            </a:r>
            <a:r>
              <a:rPr lang="fr-FR" dirty="0">
                <a:solidFill>
                  <a:srgbClr val="FF0000"/>
                </a:solidFill>
                <a:latin typeface="Times New Roman" panose="02020603050405020304" pitchFamily="18" charset="0"/>
                <a:cs typeface="Times New Roman" panose="02020603050405020304" pitchFamily="18" charset="0"/>
              </a:rPr>
              <a:t>)</a:t>
            </a:r>
          </a:p>
          <a:p>
            <a:r>
              <a:rPr lang="fr-FR" dirty="0" smtClean="0">
                <a:solidFill>
                  <a:srgbClr val="FF0000"/>
                </a:solidFill>
                <a:latin typeface="Times New Roman" panose="02020603050405020304" pitchFamily="18" charset="0"/>
                <a:cs typeface="Times New Roman" panose="02020603050405020304" pitchFamily="18" charset="0"/>
              </a:rPr>
              <a:t>Cu </a:t>
            </a:r>
            <a:r>
              <a:rPr lang="fr-FR" dirty="0">
                <a:solidFill>
                  <a:srgbClr val="FF0000"/>
                </a:solidFill>
                <a:latin typeface="Times New Roman" panose="02020603050405020304" pitchFamily="18" charset="0"/>
                <a:cs typeface="Times New Roman" panose="02020603050405020304" pitchFamily="18" charset="0"/>
              </a:rPr>
              <a:t>→ </a:t>
            </a:r>
            <a:r>
              <a:rPr lang="fr-FR" dirty="0" smtClean="0">
                <a:solidFill>
                  <a:srgbClr val="FF0000"/>
                </a:solidFill>
                <a:latin typeface="Times New Roman" panose="02020603050405020304" pitchFamily="18" charset="0"/>
                <a:cs typeface="Times New Roman" panose="02020603050405020304" pitchFamily="18" charset="0"/>
              </a:rPr>
              <a:t>Cu²</a:t>
            </a:r>
            <a:r>
              <a:rPr lang="fr-FR" dirty="0">
                <a:solidFill>
                  <a:srgbClr val="FF0000"/>
                </a:solidFill>
                <a:latin typeface="Times New Roman" panose="02020603050405020304" pitchFamily="18" charset="0"/>
                <a:cs typeface="Times New Roman" panose="02020603050405020304" pitchFamily="18" charset="0"/>
              </a:rPr>
              <a:t>⁺ + 2e⁻ (</a:t>
            </a:r>
            <a:r>
              <a:rPr lang="fr-FR" dirty="0" err="1">
                <a:solidFill>
                  <a:srgbClr val="FF0000"/>
                </a:solidFill>
                <a:latin typeface="Times New Roman" panose="02020603050405020304" pitchFamily="18" charset="0"/>
                <a:cs typeface="Times New Roman" panose="02020603050405020304" pitchFamily="18" charset="0"/>
              </a:rPr>
              <a:t>oxidation</a:t>
            </a:r>
            <a:r>
              <a:rPr lang="fr-FR" dirty="0">
                <a:solidFill>
                  <a:srgbClr val="FF0000"/>
                </a:solidFill>
                <a:latin typeface="Times New Roman" panose="02020603050405020304" pitchFamily="18" charset="0"/>
                <a:cs typeface="Times New Roman" panose="02020603050405020304" pitchFamily="18" charset="0"/>
              </a:rPr>
              <a:t>)</a:t>
            </a:r>
          </a:p>
          <a:p>
            <a:r>
              <a:rPr lang="fr-FR" b="1" dirty="0" err="1">
                <a:latin typeface="Times New Roman" panose="02020603050405020304" pitchFamily="18" charset="0"/>
                <a:cs typeface="Times New Roman" panose="02020603050405020304" pitchFamily="18" charset="0"/>
              </a:rPr>
              <a:t>Overall</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reaction</a:t>
            </a:r>
            <a:r>
              <a:rPr lang="fr-FR" b="1" dirty="0">
                <a:latin typeface="Times New Roman" panose="02020603050405020304" pitchFamily="18" charset="0"/>
                <a:cs typeface="Times New Roman" panose="02020603050405020304" pitchFamily="18" charset="0"/>
              </a:rPr>
              <a:t>:</a:t>
            </a:r>
            <a:r>
              <a:rPr lang="fr-FR" dirty="0">
                <a:latin typeface="Times New Roman" panose="02020603050405020304" pitchFamily="18" charset="0"/>
                <a:cs typeface="Times New Roman" panose="02020603050405020304" pitchFamily="18" charset="0"/>
              </a:rPr>
              <a:t> </a:t>
            </a:r>
            <a:r>
              <a:rPr lang="fr-FR" dirty="0">
                <a:solidFill>
                  <a:srgbClr val="FF0000"/>
                </a:solidFill>
                <a:latin typeface="Times New Roman" panose="02020603050405020304" pitchFamily="18" charset="0"/>
                <a:cs typeface="Times New Roman" panose="02020603050405020304" pitchFamily="18" charset="0"/>
              </a:rPr>
              <a:t>Cu²⁺ + Zn → Cu + Zn²⁺</a:t>
            </a:r>
          </a:p>
        </p:txBody>
      </p:sp>
    </p:spTree>
    <p:extLst>
      <p:ext uri="{BB962C8B-B14F-4D97-AF65-F5344CB8AC3E}">
        <p14:creationId xmlns:p14="http://schemas.microsoft.com/office/powerpoint/2010/main" val="22135729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2059" name="Picture 11" descr="Electrolysis Process in Electrochemistry Stock Vector - Illustration of ..."/>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077" r="6590" b="6560"/>
          <a:stretch/>
        </p:blipFill>
        <p:spPr bwMode="auto">
          <a:xfrm>
            <a:off x="6292379" y="3501008"/>
            <a:ext cx="2374193" cy="29913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43608" y="980728"/>
            <a:ext cx="7704856"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An electrochemical system includes</a:t>
            </a:r>
            <a:r>
              <a:rPr lang="en-US" dirty="0" smtClean="0">
                <a:latin typeface="Times New Roman" panose="02020603050405020304" pitchFamily="18" charset="0"/>
                <a:cs typeface="Times New Roman" panose="02020603050405020304" pitchFamily="18" charset="0"/>
              </a:rPr>
              <a:t>:</a:t>
            </a:r>
          </a:p>
          <a:p>
            <a:pPr marL="285750" indent="-285750">
              <a:buFont typeface="Times New Roman" panose="02020603050405020304" pitchFamily="18" charset="0"/>
              <a:buChar char="₋"/>
            </a:pPr>
            <a:r>
              <a:rPr lang="en-US" dirty="0" smtClean="0">
                <a:latin typeface="Times New Roman" panose="02020603050405020304" pitchFamily="18" charset="0"/>
                <a:cs typeface="Times New Roman" panose="02020603050405020304" pitchFamily="18" charset="0"/>
              </a:rPr>
              <a:t>Two </a:t>
            </a:r>
            <a:r>
              <a:rPr lang="en-US" dirty="0">
                <a:latin typeface="Times New Roman" panose="02020603050405020304" pitchFamily="18" charset="0"/>
                <a:cs typeface="Times New Roman" panose="02020603050405020304" pitchFamily="18" charset="0"/>
              </a:rPr>
              <a:t>metal pieces called </a:t>
            </a:r>
            <a:r>
              <a:rPr lang="en-US" dirty="0" smtClean="0">
                <a:latin typeface="Times New Roman" panose="02020603050405020304" pitchFamily="18" charset="0"/>
                <a:cs typeface="Times New Roman" panose="02020603050405020304" pitchFamily="18" charset="0"/>
              </a:rPr>
              <a:t>electrodes:</a:t>
            </a:r>
          </a:p>
          <a:p>
            <a:pPr lvl="1"/>
            <a:r>
              <a:rPr lang="en-US" b="1" dirty="0" smtClean="0">
                <a:solidFill>
                  <a:srgbClr val="00B050"/>
                </a:solidFill>
                <a:latin typeface="Times New Roman" panose="02020603050405020304" pitchFamily="18" charset="0"/>
                <a:cs typeface="Times New Roman" panose="02020603050405020304" pitchFamily="18" charset="0"/>
              </a:rPr>
              <a:t>Anode</a:t>
            </a:r>
            <a:r>
              <a:rPr lang="en-US" b="1" dirty="0">
                <a:solidFill>
                  <a:srgbClr val="00B050"/>
                </a:solidFill>
                <a:latin typeface="Times New Roman" panose="02020603050405020304" pitchFamily="18" charset="0"/>
                <a:cs typeface="Times New Roman" panose="02020603050405020304" pitchFamily="18" charset="0"/>
              </a:rPr>
              <a:t>: site of oxidation (loss of electrons</a:t>
            </a:r>
            <a:r>
              <a:rPr lang="en-US" b="1" dirty="0" smtClean="0">
                <a:solidFill>
                  <a:srgbClr val="00B050"/>
                </a:solidFill>
                <a:latin typeface="Times New Roman" panose="02020603050405020304" pitchFamily="18" charset="0"/>
                <a:cs typeface="Times New Roman" panose="02020603050405020304" pitchFamily="18" charset="0"/>
              </a:rPr>
              <a:t>)</a:t>
            </a:r>
          </a:p>
          <a:p>
            <a:pPr lvl="1"/>
            <a:r>
              <a:rPr lang="en-US" b="1" dirty="0" smtClean="0">
                <a:solidFill>
                  <a:srgbClr val="00B050"/>
                </a:solidFill>
                <a:latin typeface="Times New Roman" panose="02020603050405020304" pitchFamily="18" charset="0"/>
                <a:cs typeface="Times New Roman" panose="02020603050405020304" pitchFamily="18" charset="0"/>
              </a:rPr>
              <a:t>Cathode</a:t>
            </a:r>
            <a:r>
              <a:rPr lang="en-US" b="1" dirty="0">
                <a:solidFill>
                  <a:srgbClr val="00B050"/>
                </a:solidFill>
                <a:latin typeface="Times New Roman" panose="02020603050405020304" pitchFamily="18" charset="0"/>
                <a:cs typeface="Times New Roman" panose="02020603050405020304" pitchFamily="18" charset="0"/>
              </a:rPr>
              <a:t>: site of reduction (gain of electrons</a:t>
            </a:r>
            <a:r>
              <a:rPr lang="en-US" b="1" dirty="0" smtClean="0">
                <a:solidFill>
                  <a:srgbClr val="00B050"/>
                </a:solidFill>
                <a:latin typeface="Times New Roman" panose="02020603050405020304" pitchFamily="18" charset="0"/>
                <a:cs typeface="Times New Roman" panose="02020603050405020304" pitchFamily="18" charset="0"/>
              </a:rPr>
              <a:t>)</a:t>
            </a:r>
          </a:p>
          <a:p>
            <a:pPr lvl="1"/>
            <a:r>
              <a:rPr lang="en-US" b="1" dirty="0" smtClean="0">
                <a:solidFill>
                  <a:srgbClr val="00B050"/>
                </a:solidFill>
                <a:latin typeface="Times New Roman" panose="02020603050405020304" pitchFamily="18" charset="0"/>
                <a:cs typeface="Times New Roman" panose="02020603050405020304" pitchFamily="18" charset="0"/>
              </a:rPr>
              <a:t>An </a:t>
            </a:r>
            <a:r>
              <a:rPr lang="en-US" b="1" dirty="0">
                <a:solidFill>
                  <a:srgbClr val="00B050"/>
                </a:solidFill>
                <a:latin typeface="Times New Roman" panose="02020603050405020304" pitchFamily="18" charset="0"/>
                <a:cs typeface="Times New Roman" panose="02020603050405020304" pitchFamily="18" charset="0"/>
              </a:rPr>
              <a:t>electrolyte, which is an ionic conductor (it allows ions to move</a:t>
            </a:r>
            <a:r>
              <a:rPr lang="en-US" b="1" dirty="0" smtClean="0">
                <a:solidFill>
                  <a:srgbClr val="00B050"/>
                </a:solidFill>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reacting chemical </a:t>
            </a:r>
            <a:r>
              <a:rPr lang="en-US" dirty="0" smtClean="0">
                <a:latin typeface="Times New Roman" panose="02020603050405020304" pitchFamily="18" charset="0"/>
                <a:cs typeface="Times New Roman" panose="02020603050405020304" pitchFamily="18" charset="0"/>
              </a:rPr>
              <a:t>species.</a:t>
            </a:r>
            <a:endParaRPr lang="fr-FR" dirty="0">
              <a:latin typeface="Times New Roman" panose="02020603050405020304" pitchFamily="18" charset="0"/>
              <a:cs typeface="Times New Roman" panose="02020603050405020304" pitchFamily="18" charset="0"/>
            </a:endParaRPr>
          </a:p>
        </p:txBody>
      </p:sp>
      <p:sp>
        <p:nvSpPr>
          <p:cNvPr id="4" name="Rectangle 3"/>
          <p:cNvSpPr/>
          <p:nvPr/>
        </p:nvSpPr>
        <p:spPr>
          <a:xfrm>
            <a:off x="172368" y="3020653"/>
            <a:ext cx="6138428" cy="3693319"/>
          </a:xfrm>
          <a:prstGeom prst="rect">
            <a:avLst/>
          </a:prstGeom>
        </p:spPr>
        <p:txBody>
          <a:bodyPr wrap="square">
            <a:spAutoFit/>
          </a:bodyPr>
          <a:lstStyle/>
          <a:p>
            <a:pPr algn="just"/>
            <a:r>
              <a:rPr lang="en-US" b="1" dirty="0">
                <a:solidFill>
                  <a:srgbClr val="FF0000"/>
                </a:solidFill>
                <a:latin typeface="Times New Roman" panose="02020603050405020304" pitchFamily="18" charset="0"/>
                <a:cs typeface="Times New Roman" panose="02020603050405020304" pitchFamily="18" charset="0"/>
              </a:rPr>
              <a:t>What happens in an electrochemical process?</a:t>
            </a:r>
            <a:r>
              <a:rPr lang="en-US" dirty="0"/>
              <a:t/>
            </a:r>
            <a:br>
              <a:rPr lang="en-US" dirty="0"/>
            </a:br>
            <a:r>
              <a:rPr lang="en-US" dirty="0">
                <a:latin typeface="Times New Roman" panose="02020603050405020304" pitchFamily="18" charset="0"/>
                <a:cs typeface="Times New Roman" panose="02020603050405020304" pitchFamily="18" charset="0"/>
              </a:rPr>
              <a:t>It involves electron transfer across an electrochemical interface </a:t>
            </a:r>
            <a:r>
              <a:rPr lang="en-US" dirty="0" smtClean="0">
                <a:latin typeface="Times New Roman" panose="02020603050405020304" pitchFamily="18" charset="0"/>
                <a:cs typeface="Times New Roman" panose="02020603050405020304" pitchFamily="18" charset="0"/>
              </a:rPr>
              <a:t>(that </a:t>
            </a:r>
            <a:r>
              <a:rPr lang="en-US" dirty="0">
                <a:latin typeface="Times New Roman" panose="02020603050405020304" pitchFamily="18" charset="0"/>
                <a:cs typeface="Times New Roman" panose="02020603050405020304" pitchFamily="18" charset="0"/>
              </a:rPr>
              <a:t>is, where the electronic conductor (electrode) meets the ionic conductor (</a:t>
            </a:r>
            <a:r>
              <a:rPr lang="en-US" dirty="0" smtClean="0">
                <a:latin typeface="Times New Roman" panose="02020603050405020304" pitchFamily="18" charset="0"/>
                <a:cs typeface="Times New Roman" panose="02020603050405020304" pitchFamily="18" charset="0"/>
              </a:rPr>
              <a:t>electrolyte)).</a:t>
            </a:r>
            <a:endParaRPr lang="en-US" dirty="0">
              <a:latin typeface="Times New Roman" panose="02020603050405020304" pitchFamily="18" charset="0"/>
              <a:cs typeface="Times New Roman" panose="02020603050405020304" pitchFamily="18" charset="0"/>
            </a:endParaRPr>
          </a:p>
          <a:p>
            <a:pPr algn="just"/>
            <a:r>
              <a:rPr lang="en-US" b="1" dirty="0">
                <a:solidFill>
                  <a:srgbClr val="00B050"/>
                </a:solidFill>
                <a:latin typeface="Times New Roman" panose="02020603050405020304" pitchFamily="18" charset="0"/>
                <a:cs typeface="Times New Roman" panose="02020603050405020304" pitchFamily="18" charset="0"/>
              </a:rPr>
              <a:t>At this interface:</a:t>
            </a:r>
          </a:p>
          <a:p>
            <a:pPr algn="ctr"/>
            <a:r>
              <a:rPr lang="en-US" dirty="0">
                <a:latin typeface="Times New Roman" panose="02020603050405020304" pitchFamily="18" charset="0"/>
                <a:cs typeface="Times New Roman" panose="02020603050405020304" pitchFamily="18" charset="0"/>
              </a:rPr>
              <a:t>An oxidizing species (A) gains electrons → </a:t>
            </a:r>
            <a:r>
              <a:rPr lang="en-US" b="1" dirty="0">
                <a:solidFill>
                  <a:srgbClr val="00B050"/>
                </a:solidFill>
                <a:latin typeface="Times New Roman" panose="02020603050405020304" pitchFamily="18" charset="0"/>
                <a:cs typeface="Times New Roman" panose="02020603050405020304" pitchFamily="18" charset="0"/>
              </a:rPr>
              <a:t>it is reduced:</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 (oxidant) + n e⁻ → A (reduced form)</a:t>
            </a:r>
          </a:p>
          <a:p>
            <a:pPr algn="ctr"/>
            <a:r>
              <a:rPr lang="en-US" dirty="0">
                <a:latin typeface="Times New Roman" panose="02020603050405020304" pitchFamily="18" charset="0"/>
                <a:cs typeface="Times New Roman" panose="02020603050405020304" pitchFamily="18" charset="0"/>
              </a:rPr>
              <a:t>A reducing species (A) loses electrons → </a:t>
            </a:r>
            <a:r>
              <a:rPr lang="en-US" b="1" dirty="0">
                <a:solidFill>
                  <a:srgbClr val="00B050"/>
                </a:solidFill>
                <a:latin typeface="Times New Roman" panose="02020603050405020304" pitchFamily="18" charset="0"/>
                <a:cs typeface="Times New Roman" panose="02020603050405020304" pitchFamily="18" charset="0"/>
              </a:rPr>
              <a:t>it is oxidized:</a:t>
            </a:r>
            <a:br>
              <a:rPr lang="en-US" b="1" dirty="0">
                <a:solidFill>
                  <a:srgbClr val="00B050"/>
                </a:solidFill>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 (reductant) – n e⁻ → A⁺ (oxidized form)</a:t>
            </a:r>
          </a:p>
          <a:p>
            <a:pPr algn="just"/>
            <a:r>
              <a:rPr lang="en-US" dirty="0">
                <a:latin typeface="Times New Roman" panose="02020603050405020304" pitchFamily="18" charset="0"/>
                <a:cs typeface="Times New Roman" panose="02020603050405020304" pitchFamily="18" charset="0"/>
              </a:rPr>
              <a:t>The species that undergo oxidation or reduction are called electroactive species.</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a:t>
            </a:r>
            <a:r>
              <a:rPr lang="en-US" b="1" dirty="0">
                <a:solidFill>
                  <a:srgbClr val="FF0000"/>
                </a:solidFill>
                <a:latin typeface="Times New Roman" panose="02020603050405020304" pitchFamily="18" charset="0"/>
                <a:cs typeface="Times New Roman" panose="02020603050405020304" pitchFamily="18" charset="0"/>
              </a:rPr>
              <a:t>anode</a:t>
            </a:r>
            <a:r>
              <a:rPr lang="en-US" b="1" dirty="0">
                <a:latin typeface="Times New Roman" panose="02020603050405020304" pitchFamily="18" charset="0"/>
                <a:cs typeface="Times New Roman" panose="02020603050405020304" pitchFamily="18" charset="0"/>
              </a:rPr>
              <a:t> is where </a:t>
            </a:r>
            <a:r>
              <a:rPr lang="en-US" b="1" dirty="0">
                <a:solidFill>
                  <a:srgbClr val="FF0000"/>
                </a:solidFill>
                <a:latin typeface="Times New Roman" panose="02020603050405020304" pitchFamily="18" charset="0"/>
                <a:cs typeface="Times New Roman" panose="02020603050405020304" pitchFamily="18" charset="0"/>
              </a:rPr>
              <a:t>oxidation</a:t>
            </a:r>
            <a:r>
              <a:rPr lang="en-US" b="1" dirty="0">
                <a:latin typeface="Times New Roman" panose="02020603050405020304" pitchFamily="18" charset="0"/>
                <a:cs typeface="Times New Roman" panose="02020603050405020304" pitchFamily="18" charset="0"/>
              </a:rPr>
              <a:t> occurs.</a:t>
            </a: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a:t>
            </a:r>
            <a:r>
              <a:rPr lang="en-US" b="1" dirty="0">
                <a:solidFill>
                  <a:srgbClr val="FF0000"/>
                </a:solidFill>
                <a:latin typeface="Times New Roman" panose="02020603050405020304" pitchFamily="18" charset="0"/>
                <a:cs typeface="Times New Roman" panose="02020603050405020304" pitchFamily="18" charset="0"/>
              </a:rPr>
              <a:t>cathode </a:t>
            </a:r>
            <a:r>
              <a:rPr lang="en-US" b="1" dirty="0">
                <a:latin typeface="Times New Roman" panose="02020603050405020304" pitchFamily="18" charset="0"/>
                <a:cs typeface="Times New Roman" panose="02020603050405020304" pitchFamily="18" charset="0"/>
              </a:rPr>
              <a:t>is where </a:t>
            </a:r>
            <a:r>
              <a:rPr lang="en-US" b="1" dirty="0">
                <a:solidFill>
                  <a:srgbClr val="FF0000"/>
                </a:solidFill>
                <a:latin typeface="Times New Roman" panose="02020603050405020304" pitchFamily="18" charset="0"/>
                <a:cs typeface="Times New Roman" panose="02020603050405020304" pitchFamily="18" charset="0"/>
              </a:rPr>
              <a:t>reduction</a:t>
            </a:r>
            <a:r>
              <a:rPr lang="en-US" b="1" dirty="0">
                <a:latin typeface="Times New Roman" panose="02020603050405020304" pitchFamily="18" charset="0"/>
                <a:cs typeface="Times New Roman" panose="02020603050405020304" pitchFamily="18" charset="0"/>
              </a:rPr>
              <a:t> occurs.</a:t>
            </a:r>
          </a:p>
        </p:txBody>
      </p:sp>
    </p:spTree>
    <p:extLst>
      <p:ext uri="{BB962C8B-B14F-4D97-AF65-F5344CB8AC3E}">
        <p14:creationId xmlns:p14="http://schemas.microsoft.com/office/powerpoint/2010/main" val="23808951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316633" y="1237805"/>
            <a:ext cx="8951859" cy="5663089"/>
          </a:xfrm>
          <a:prstGeom prst="rect">
            <a:avLst/>
          </a:prstGeom>
        </p:spPr>
        <p:txBody>
          <a:bodyPr wrap="square">
            <a:spAutoFit/>
          </a:bodyPr>
          <a:lstStyle/>
          <a:p>
            <a:r>
              <a:rPr lang="en-US" sz="2000" b="1" dirty="0" smtClean="0">
                <a:solidFill>
                  <a:srgbClr val="00B050"/>
                </a:solidFill>
                <a:latin typeface="Times New Roman" panose="02020603050405020304" pitchFamily="18" charset="0"/>
                <a:cs typeface="Times New Roman" panose="02020603050405020304" pitchFamily="18" charset="0"/>
              </a:rPr>
              <a:t>VI- </a:t>
            </a:r>
            <a:r>
              <a:rPr lang="en-US" sz="2000" b="1" dirty="0">
                <a:solidFill>
                  <a:srgbClr val="00B050"/>
                </a:solidFill>
                <a:latin typeface="Times New Roman" panose="02020603050405020304" pitchFamily="18" charset="0"/>
                <a:cs typeface="Times New Roman" panose="02020603050405020304" pitchFamily="18" charset="0"/>
              </a:rPr>
              <a:t>Electrolytic Dissociations:</a:t>
            </a:r>
            <a:endParaRPr lang="en-US" sz="2000" dirty="0">
              <a:solidFill>
                <a:srgbClr val="00B050"/>
              </a:solidFill>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 a- Concept </a:t>
            </a:r>
            <a:r>
              <a:rPr lang="en-US" b="1" dirty="0">
                <a:solidFill>
                  <a:srgbClr val="FF0000"/>
                </a:solidFill>
                <a:latin typeface="Times New Roman" panose="02020603050405020304" pitchFamily="18" charset="0"/>
                <a:cs typeface="Times New Roman" panose="02020603050405020304" pitchFamily="18" charset="0"/>
              </a:rPr>
              <a:t>of Solvent and Solute: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solvent</a:t>
            </a:r>
            <a:r>
              <a:rPr lang="en-US" dirty="0">
                <a:latin typeface="Times New Roman" panose="02020603050405020304" pitchFamily="18" charset="0"/>
                <a:cs typeface="Times New Roman" panose="02020603050405020304" pitchFamily="18" charset="0"/>
              </a:rPr>
              <a:t> is the species present in the largest amount (in terms of moles) compared to the other substances, which are called </a:t>
            </a:r>
            <a:r>
              <a:rPr lang="en-US" b="1" dirty="0">
                <a:latin typeface="Times New Roman" panose="02020603050405020304" pitchFamily="18" charset="0"/>
                <a:cs typeface="Times New Roman" panose="02020603050405020304" pitchFamily="18" charset="0"/>
              </a:rPr>
              <a:t>solutes</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There are </a:t>
            </a:r>
            <a:r>
              <a:rPr lang="en-US" b="1" dirty="0">
                <a:latin typeface="Times New Roman" panose="02020603050405020304" pitchFamily="18" charset="0"/>
                <a:cs typeface="Times New Roman" panose="02020603050405020304" pitchFamily="18" charset="0"/>
              </a:rPr>
              <a:t>electrolytic solutes</a:t>
            </a:r>
            <a:r>
              <a:rPr lang="en-US" dirty="0">
                <a:latin typeface="Times New Roman" panose="02020603050405020304" pitchFamily="18" charset="0"/>
                <a:cs typeface="Times New Roman" panose="02020603050405020304" pitchFamily="18" charset="0"/>
              </a:rPr>
              <a:t>, which conduct electric current, and </a:t>
            </a:r>
            <a:r>
              <a:rPr lang="en-US" b="1" dirty="0">
                <a:latin typeface="Times New Roman" panose="02020603050405020304" pitchFamily="18" charset="0"/>
                <a:cs typeface="Times New Roman" panose="02020603050405020304" pitchFamily="18" charset="0"/>
              </a:rPr>
              <a:t>non-electrolytic solutes</a:t>
            </a:r>
            <a:r>
              <a:rPr lang="en-US" dirty="0">
                <a:latin typeface="Times New Roman" panose="02020603050405020304" pitchFamily="18" charset="0"/>
                <a:cs typeface="Times New Roman" panose="02020603050405020304" pitchFamily="18" charset="0"/>
              </a:rPr>
              <a:t>, which do not contribute to electrical conductivity</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solidFill>
                  <a:srgbClr val="0000FF"/>
                </a:solidFill>
                <a:latin typeface="Times New Roman" panose="02020603050405020304" pitchFamily="18" charset="0"/>
                <a:cs typeface="Times New Roman" panose="02020603050405020304" pitchFamily="18" charset="0"/>
              </a:rPr>
              <a:t>We distinguish between:</a:t>
            </a:r>
          </a:p>
          <a:p>
            <a:r>
              <a:rPr lang="en-US" b="1" dirty="0">
                <a:latin typeface="Times New Roman" panose="02020603050405020304" pitchFamily="18" charset="0"/>
                <a:cs typeface="Times New Roman" panose="02020603050405020304" pitchFamily="18" charset="0"/>
              </a:rPr>
              <a:t>Strong electrolytes</a:t>
            </a:r>
            <a:r>
              <a:rPr lang="en-US" dirty="0">
                <a:latin typeface="Times New Roman" panose="02020603050405020304" pitchFamily="18" charset="0"/>
                <a:cs typeface="Times New Roman" panose="02020603050405020304" pitchFamily="18" charset="0"/>
              </a:rPr>
              <a:t>, which dissociate completely in solution, </a:t>
            </a:r>
            <a:r>
              <a:rPr lang="en-US" dirty="0" smtClean="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Weak </a:t>
            </a:r>
            <a:r>
              <a:rPr lang="en-US" b="1" dirty="0">
                <a:latin typeface="Times New Roman" panose="02020603050405020304" pitchFamily="18" charset="0"/>
                <a:cs typeface="Times New Roman" panose="02020603050405020304" pitchFamily="18" charset="0"/>
              </a:rPr>
              <a:t>electrolytes</a:t>
            </a:r>
            <a:r>
              <a:rPr lang="en-US" dirty="0">
                <a:latin typeface="Times New Roman" panose="02020603050405020304" pitchFamily="18" charset="0"/>
                <a:cs typeface="Times New Roman" panose="02020603050405020304" pitchFamily="18" charset="0"/>
              </a:rPr>
              <a:t>, which dissociate only partially.</a:t>
            </a:r>
          </a:p>
          <a:p>
            <a:r>
              <a:rPr lang="en-US" b="1" dirty="0">
                <a:latin typeface="Times New Roman" panose="02020603050405020304" pitchFamily="18" charset="0"/>
                <a:cs typeface="Times New Roman" panose="02020603050405020304" pitchFamily="18" charset="0"/>
              </a:rPr>
              <a:t>For example: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Potassium nitrate </a:t>
            </a:r>
            <a:r>
              <a:rPr lang="en-US" dirty="0">
                <a:solidFill>
                  <a:srgbClr val="00B050"/>
                </a:solidFill>
                <a:latin typeface="Times New Roman" panose="02020603050405020304" pitchFamily="18" charset="0"/>
                <a:cs typeface="Times New Roman" panose="02020603050405020304" pitchFamily="18" charset="0"/>
              </a:rPr>
              <a:t>(KNO₃), </a:t>
            </a:r>
            <a:r>
              <a:rPr lang="en-US" dirty="0">
                <a:latin typeface="Times New Roman" panose="02020603050405020304" pitchFamily="18" charset="0"/>
                <a:cs typeface="Times New Roman" panose="02020603050405020304" pitchFamily="18" charset="0"/>
              </a:rPr>
              <a:t>lithium perchlorate </a:t>
            </a:r>
            <a:r>
              <a:rPr lang="en-US" dirty="0">
                <a:solidFill>
                  <a:srgbClr val="00B050"/>
                </a:solidFill>
                <a:latin typeface="Times New Roman" panose="02020603050405020304" pitchFamily="18" charset="0"/>
                <a:cs typeface="Times New Roman" panose="02020603050405020304" pitchFamily="18" charset="0"/>
              </a:rPr>
              <a:t>(</a:t>
            </a:r>
            <a:r>
              <a:rPr lang="en-US" dirty="0" err="1">
                <a:solidFill>
                  <a:srgbClr val="00B050"/>
                </a:solidFill>
                <a:latin typeface="Times New Roman" panose="02020603050405020304" pitchFamily="18" charset="0"/>
                <a:cs typeface="Times New Roman" panose="02020603050405020304" pitchFamily="18" charset="0"/>
              </a:rPr>
              <a:t>LiClO</a:t>
            </a:r>
            <a:r>
              <a:rPr lang="en-US" dirty="0">
                <a:solidFill>
                  <a:srgbClr val="00B050"/>
                </a:solidFill>
                <a:latin typeface="Times New Roman" panose="02020603050405020304" pitchFamily="18" charset="0"/>
                <a:cs typeface="Times New Roman" panose="02020603050405020304" pitchFamily="18" charset="0"/>
              </a:rPr>
              <a:t>₄)</a:t>
            </a:r>
            <a:r>
              <a:rPr lang="en-US" dirty="0">
                <a:latin typeface="Times New Roman" panose="02020603050405020304" pitchFamily="18" charset="0"/>
                <a:cs typeface="Times New Roman" panose="02020603050405020304" pitchFamily="18" charset="0"/>
              </a:rPr>
              <a:t>, and hydrochloric acid </a:t>
            </a:r>
            <a:r>
              <a:rPr lang="en-US" dirty="0">
                <a:solidFill>
                  <a:srgbClr val="00B050"/>
                </a:solidFill>
                <a:latin typeface="Times New Roman" panose="02020603050405020304" pitchFamily="18" charset="0"/>
                <a:cs typeface="Times New Roman" panose="02020603050405020304" pitchFamily="18" charset="0"/>
              </a:rPr>
              <a:t>(</a:t>
            </a:r>
            <a:r>
              <a:rPr lang="en-US" dirty="0" err="1">
                <a:solidFill>
                  <a:srgbClr val="00B050"/>
                </a:solidFill>
                <a:latin typeface="Times New Roman" panose="02020603050405020304" pitchFamily="18" charset="0"/>
                <a:cs typeface="Times New Roman" panose="02020603050405020304" pitchFamily="18" charset="0"/>
              </a:rPr>
              <a:t>HCl</a:t>
            </a:r>
            <a:r>
              <a:rPr lang="en-US" dirty="0">
                <a:solidFill>
                  <a:srgbClr val="00B05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are </a:t>
            </a:r>
            <a:r>
              <a:rPr lang="en-US" b="1" dirty="0">
                <a:latin typeface="Times New Roman" panose="02020603050405020304" pitchFamily="18" charset="0"/>
                <a:cs typeface="Times New Roman" panose="02020603050405020304" pitchFamily="18" charset="0"/>
              </a:rPr>
              <a:t>strong electrolytes</a:t>
            </a:r>
            <a:r>
              <a:rPr lang="en-US" dirty="0">
                <a:latin typeface="Times New Roman" panose="02020603050405020304" pitchFamily="18" charset="0"/>
                <a:cs typeface="Times New Roman" panose="02020603050405020304" pitchFamily="18" charset="0"/>
              </a:rPr>
              <a:t> in aqueous solution, meaning they fully dissociate into ions:</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HCl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H₂O → H₃O⁺(</a:t>
            </a:r>
            <a:r>
              <a:rPr lang="en-US" dirty="0" err="1">
                <a:latin typeface="Times New Roman" panose="02020603050405020304" pitchFamily="18" charset="0"/>
                <a:cs typeface="Times New Roman" panose="02020603050405020304" pitchFamily="18" charset="0"/>
              </a:rPr>
              <a:t>aq</a:t>
            </a:r>
            <a:r>
              <a:rPr lang="en-US" dirty="0">
                <a:latin typeface="Times New Roman" panose="02020603050405020304" pitchFamily="18" charset="0"/>
                <a:cs typeface="Times New Roman" panose="02020603050405020304" pitchFamily="18" charset="0"/>
              </a:rPr>
              <a:t>) + Cl⁻(</a:t>
            </a:r>
            <a:r>
              <a:rPr lang="en-US" dirty="0" err="1">
                <a:latin typeface="Times New Roman" panose="02020603050405020304" pitchFamily="18" charset="0"/>
                <a:cs typeface="Times New Roman" panose="02020603050405020304" pitchFamily="18" charset="0"/>
              </a:rPr>
              <a:t>aq</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Acetic acid (CH₃COOH) is a </a:t>
            </a:r>
            <a:r>
              <a:rPr lang="en-US" b="1" dirty="0">
                <a:latin typeface="Times New Roman" panose="02020603050405020304" pitchFamily="18" charset="0"/>
                <a:cs typeface="Times New Roman" panose="02020603050405020304" pitchFamily="18" charset="0"/>
              </a:rPr>
              <a:t>weak electrolyte</a:t>
            </a:r>
            <a:r>
              <a:rPr lang="en-US" dirty="0">
                <a:latin typeface="Times New Roman" panose="02020603050405020304" pitchFamily="18" charset="0"/>
                <a:cs typeface="Times New Roman" panose="02020603050405020304" pitchFamily="18" charset="0"/>
              </a:rPr>
              <a:t> because its dissociation in water is only partial:</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CH</a:t>
            </a:r>
            <a:r>
              <a:rPr lang="en-US" dirty="0">
                <a:latin typeface="Times New Roman" panose="02020603050405020304" pitchFamily="18" charset="0"/>
                <a:cs typeface="Times New Roman" panose="02020603050405020304" pitchFamily="18" charset="0"/>
              </a:rPr>
              <a:t>₃COOH + H₂O ⇌ CH₃COO⁻(</a:t>
            </a:r>
            <a:r>
              <a:rPr lang="en-US" dirty="0" err="1">
                <a:latin typeface="Times New Roman" panose="02020603050405020304" pitchFamily="18" charset="0"/>
                <a:cs typeface="Times New Roman" panose="02020603050405020304" pitchFamily="18" charset="0"/>
              </a:rPr>
              <a:t>aq</a:t>
            </a:r>
            <a:r>
              <a:rPr lang="en-US" dirty="0">
                <a:latin typeface="Times New Roman" panose="02020603050405020304" pitchFamily="18" charset="0"/>
                <a:cs typeface="Times New Roman" panose="02020603050405020304" pitchFamily="18" charset="0"/>
              </a:rPr>
              <a:t>) + H₃O⁺(</a:t>
            </a:r>
            <a:r>
              <a:rPr lang="en-US" dirty="0" err="1">
                <a:latin typeface="Times New Roman" panose="02020603050405020304" pitchFamily="18" charset="0"/>
                <a:cs typeface="Times New Roman" panose="02020603050405020304" pitchFamily="18" charset="0"/>
              </a:rPr>
              <a:t>aq</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Methanol (CH₃OH)</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glucose (C₆H₁₂O₆)</a:t>
            </a:r>
            <a:r>
              <a:rPr lang="en-US" dirty="0">
                <a:latin typeface="Times New Roman" panose="02020603050405020304" pitchFamily="18" charset="0"/>
                <a:cs typeface="Times New Roman" panose="02020603050405020304" pitchFamily="18" charset="0"/>
              </a:rPr>
              <a:t> are </a:t>
            </a:r>
            <a:r>
              <a:rPr lang="en-US" b="1" dirty="0">
                <a:latin typeface="Times New Roman" panose="02020603050405020304" pitchFamily="18" charset="0"/>
                <a:cs typeface="Times New Roman" panose="02020603050405020304" pitchFamily="18" charset="0"/>
              </a:rPr>
              <a:t>non-electrolytes</a:t>
            </a:r>
            <a:r>
              <a:rPr lang="en-US" dirty="0">
                <a:latin typeface="Times New Roman" panose="02020603050405020304" pitchFamily="18" charset="0"/>
                <a:cs typeface="Times New Roman" panose="02020603050405020304" pitchFamily="18" charset="0"/>
              </a:rPr>
              <a:t> in aqueous solution because they do not produce ions through reaction with water:</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CH</a:t>
            </a:r>
            <a:r>
              <a:rPr lang="en-US" dirty="0">
                <a:latin typeface="Times New Roman" panose="02020603050405020304" pitchFamily="18" charset="0"/>
                <a:cs typeface="Times New Roman" panose="02020603050405020304" pitchFamily="18" charset="0"/>
              </a:rPr>
              <a:t>₃OH + H₂O → CH₃OH(</a:t>
            </a:r>
            <a:r>
              <a:rPr lang="en-US" dirty="0" err="1">
                <a:latin typeface="Times New Roman" panose="02020603050405020304" pitchFamily="18" charset="0"/>
                <a:cs typeface="Times New Roman" panose="02020603050405020304" pitchFamily="18" charset="0"/>
              </a:rPr>
              <a:t>aq</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29162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615971" y="1412776"/>
            <a:ext cx="8208912" cy="5109091"/>
          </a:xfrm>
          <a:prstGeom prst="rect">
            <a:avLst/>
          </a:prstGeom>
        </p:spPr>
        <p:txBody>
          <a:bodyPr wrap="square">
            <a:spAutoFit/>
          </a:bodyPr>
          <a:lstStyle/>
          <a:p>
            <a:r>
              <a:rPr lang="en-US" sz="2000" b="1" dirty="0" smtClean="0">
                <a:solidFill>
                  <a:srgbClr val="FF0000"/>
                </a:solidFill>
                <a:latin typeface="Times New Roman" panose="02020603050405020304" pitchFamily="18" charset="0"/>
                <a:cs typeface="Times New Roman" panose="02020603050405020304" pitchFamily="18" charset="0"/>
              </a:rPr>
              <a:t>b-Formation </a:t>
            </a:r>
            <a:r>
              <a:rPr lang="en-US" sz="2000" b="1" dirty="0">
                <a:solidFill>
                  <a:srgbClr val="FF0000"/>
                </a:solidFill>
                <a:latin typeface="Times New Roman" panose="02020603050405020304" pitchFamily="18" charset="0"/>
                <a:cs typeface="Times New Roman" panose="02020603050405020304" pitchFamily="18" charset="0"/>
              </a:rPr>
              <a:t>of an electrolytic solution</a:t>
            </a:r>
          </a:p>
          <a:p>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dissolution of an electrolyte in water follows </a:t>
            </a:r>
            <a:r>
              <a:rPr lang="en-US" b="1" dirty="0">
                <a:latin typeface="Times New Roman" panose="02020603050405020304" pitchFamily="18" charset="0"/>
                <a:cs typeface="Times New Roman" panose="02020603050405020304" pitchFamily="18" charset="0"/>
              </a:rPr>
              <a:t>three main steps</a:t>
            </a:r>
            <a:r>
              <a:rPr lang="en-US"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 </a:t>
            </a:r>
          </a:p>
          <a:p>
            <a:r>
              <a:rPr lang="en-US" b="1" dirty="0" smtClean="0">
                <a:solidFill>
                  <a:srgbClr val="00B050"/>
                </a:solidFill>
                <a:latin typeface="Times New Roman" panose="02020603050405020304" pitchFamily="18" charset="0"/>
                <a:cs typeface="Times New Roman" panose="02020603050405020304" pitchFamily="18" charset="0"/>
              </a:rPr>
              <a:t>1</a:t>
            </a:r>
            <a:r>
              <a:rPr lang="en-US" b="1" dirty="0">
                <a:solidFill>
                  <a:srgbClr val="00B050"/>
                </a:solidFill>
                <a:latin typeface="Times New Roman" panose="02020603050405020304" pitchFamily="18" charset="0"/>
                <a:cs typeface="Times New Roman" panose="02020603050405020304" pitchFamily="18" charset="0"/>
              </a:rPr>
              <a:t>. Breaking up the solid (dissociation)</a:t>
            </a:r>
            <a:endParaRPr lang="fr-FR" dirty="0">
              <a:solidFill>
                <a:srgbClr val="00B05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particles (ions) of the ionic solid are </a:t>
            </a:r>
            <a:r>
              <a:rPr lang="en-US" b="1" dirty="0">
                <a:latin typeface="Times New Roman" panose="02020603050405020304" pitchFamily="18" charset="0"/>
                <a:cs typeface="Times New Roman" panose="02020603050405020304" pitchFamily="18" charset="0"/>
              </a:rPr>
              <a:t>separated</a:t>
            </a:r>
            <a:r>
              <a:rPr lang="en-US" dirty="0">
                <a:latin typeface="Times New Roman" panose="02020603050405020304" pitchFamily="18" charset="0"/>
                <a:cs typeface="Times New Roman" panose="02020603050405020304" pitchFamily="18" charset="0"/>
              </a:rPr>
              <a:t> from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other.</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Example: </a:t>
            </a:r>
            <a:r>
              <a:rPr lang="en-US" dirty="0" err="1">
                <a:latin typeface="Times New Roman" panose="02020603050405020304" pitchFamily="18" charset="0"/>
                <a:cs typeface="Times New Roman" panose="02020603050405020304" pitchFamily="18" charset="0"/>
              </a:rPr>
              <a:t>NaCl</a:t>
            </a:r>
            <a:r>
              <a:rPr lang="en-US" dirty="0">
                <a:latin typeface="Times New Roman" panose="02020603050405020304" pitchFamily="18" charset="0"/>
                <a:cs typeface="Times New Roman" panose="02020603050405020304" pitchFamily="18" charset="0"/>
              </a:rPr>
              <a:t> dissociates into Na⁺ and Cl⁻.</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his requires energy.</a:t>
            </a:r>
            <a:endParaRPr lang="fr-F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a:p>
            <a:r>
              <a:rPr lang="en-US" b="1" dirty="0" smtClean="0">
                <a:solidFill>
                  <a:srgbClr val="00B050"/>
                </a:solidFill>
                <a:latin typeface="Times New Roman" panose="02020603050405020304" pitchFamily="18" charset="0"/>
                <a:cs typeface="Times New Roman" panose="02020603050405020304" pitchFamily="18" charset="0"/>
              </a:rPr>
              <a:t>2</a:t>
            </a:r>
            <a:r>
              <a:rPr lang="en-US" b="1" dirty="0">
                <a:solidFill>
                  <a:srgbClr val="00B050"/>
                </a:solidFill>
                <a:latin typeface="Times New Roman" panose="02020603050405020304" pitchFamily="18" charset="0"/>
                <a:cs typeface="Times New Roman" panose="02020603050405020304" pitchFamily="18" charset="0"/>
              </a:rPr>
              <a:t>. Solvation (or hydration)</a:t>
            </a:r>
            <a:endParaRPr lang="fr-FR" dirty="0">
              <a:solidFill>
                <a:srgbClr val="00B05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water molecules surround the released ions</a:t>
            </a:r>
            <a:r>
              <a:rPr lang="en-US"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Cations are attracted to the oxygen of water </a:t>
            </a:r>
            <a:r>
              <a:rPr lang="en-US" dirty="0">
                <a:solidFill>
                  <a:srgbClr val="0000FF"/>
                </a:solidFill>
                <a:latin typeface="Times New Roman" panose="02020603050405020304" pitchFamily="18" charset="0"/>
                <a:cs typeface="Times New Roman" panose="02020603050405020304" pitchFamily="18" charset="0"/>
              </a:rPr>
              <a:t>(negative pole).</a:t>
            </a:r>
            <a:endParaRPr lang="fr-FR" dirty="0">
              <a:solidFill>
                <a:srgbClr val="0000FF"/>
              </a:solidFill>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Anions are attracted to the hydrogens </a:t>
            </a:r>
            <a:r>
              <a:rPr lang="en-US" dirty="0">
                <a:solidFill>
                  <a:srgbClr val="0000FF"/>
                </a:solidFill>
                <a:latin typeface="Times New Roman" panose="02020603050405020304" pitchFamily="18" charset="0"/>
                <a:cs typeface="Times New Roman" panose="02020603050405020304" pitchFamily="18" charset="0"/>
              </a:rPr>
              <a:t>(positive pole).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stabilizes the ions in solution and releases energy.</a:t>
            </a:r>
            <a:endParaRPr lang="fr-FR"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a:p>
            <a:r>
              <a:rPr lang="en-US" b="1" dirty="0" smtClean="0">
                <a:solidFill>
                  <a:srgbClr val="00B050"/>
                </a:solidFill>
                <a:latin typeface="Times New Roman" panose="02020603050405020304" pitchFamily="18" charset="0"/>
                <a:cs typeface="Times New Roman" panose="02020603050405020304" pitchFamily="18" charset="0"/>
              </a:rPr>
              <a:t>3</a:t>
            </a:r>
            <a:r>
              <a:rPr lang="en-US" b="1" dirty="0">
                <a:solidFill>
                  <a:srgbClr val="00B050"/>
                </a:solidFill>
                <a:latin typeface="Times New Roman" panose="02020603050405020304" pitchFamily="18" charset="0"/>
                <a:cs typeface="Times New Roman" panose="02020603050405020304" pitchFamily="18" charset="0"/>
              </a:rPr>
              <a:t>. Dispersion of ions in the solution</a:t>
            </a:r>
            <a:endParaRPr lang="fr-FR" dirty="0">
              <a:solidFill>
                <a:srgbClr val="00B05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solvated ions</a:t>
            </a:r>
            <a:r>
              <a:rPr lang="en-US" dirty="0">
                <a:latin typeface="Times New Roman" panose="02020603050405020304" pitchFamily="18" charset="0"/>
                <a:cs typeface="Times New Roman" panose="02020603050405020304" pitchFamily="18" charset="0"/>
              </a:rPr>
              <a:t> (surrounded by water) </a:t>
            </a:r>
            <a:r>
              <a:rPr lang="en-US" b="1" dirty="0">
                <a:latin typeface="Times New Roman" panose="02020603050405020304" pitchFamily="18" charset="0"/>
                <a:cs typeface="Times New Roman" panose="02020603050405020304" pitchFamily="18" charset="0"/>
              </a:rPr>
              <a:t>disperse evenly</a:t>
            </a:r>
            <a:r>
              <a:rPr lang="en-US" dirty="0">
                <a:latin typeface="Times New Roman" panose="02020603050405020304" pitchFamily="18" charset="0"/>
                <a:cs typeface="Times New Roman" panose="02020603050405020304" pitchFamily="18" charset="0"/>
              </a:rPr>
              <a:t> throughout the liquid.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solution becomes </a:t>
            </a:r>
            <a:r>
              <a:rPr lang="en-US" b="1" dirty="0">
                <a:latin typeface="Times New Roman" panose="02020603050405020304" pitchFamily="18" charset="0"/>
                <a:cs typeface="Times New Roman" panose="02020603050405020304" pitchFamily="18" charset="0"/>
              </a:rPr>
              <a:t>conductive</a:t>
            </a:r>
            <a:r>
              <a:rPr lang="en-US" dirty="0">
                <a:latin typeface="Times New Roman" panose="02020603050405020304" pitchFamily="18" charset="0"/>
                <a:cs typeface="Times New Roman" panose="02020603050405020304" pitchFamily="18" charset="0"/>
              </a:rPr>
              <a:t> because the ions can </a:t>
            </a:r>
            <a:r>
              <a:rPr lang="en-US" b="1" dirty="0">
                <a:latin typeface="Times New Roman" panose="02020603050405020304" pitchFamily="18" charset="0"/>
                <a:cs typeface="Times New Roman" panose="02020603050405020304" pitchFamily="18" charset="0"/>
              </a:rPr>
              <a:t>move freely</a:t>
            </a:r>
            <a:r>
              <a:rPr lang="en-US" dirty="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pic>
        <p:nvPicPr>
          <p:cNvPr id="1039" name="Picture 15"/>
          <p:cNvPicPr>
            <a:picLocks noChangeAspect="1" noChangeArrowheads="1"/>
          </p:cNvPicPr>
          <p:nvPr/>
        </p:nvPicPr>
        <p:blipFill rotWithShape="1">
          <a:blip r:embed="rId4">
            <a:extLst>
              <a:ext uri="{28A0092B-C50C-407E-A947-70E740481C1C}">
                <a14:useLocalDpi xmlns:a14="http://schemas.microsoft.com/office/drawing/2010/main" val="0"/>
              </a:ext>
            </a:extLst>
          </a:blip>
          <a:srcRect l="58026" t="6890" r="18676" b="8421"/>
          <a:stretch/>
        </p:blipFill>
        <p:spPr bwMode="auto">
          <a:xfrm>
            <a:off x="6916241" y="1556792"/>
            <a:ext cx="1928783" cy="3943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5207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79512" y="1237174"/>
                <a:ext cx="9144000" cy="5447645"/>
              </a:xfrm>
              <a:prstGeom prst="rect">
                <a:avLst/>
              </a:prstGeom>
            </p:spPr>
            <p:txBody>
              <a:bodyPr wrap="square">
                <a:spAutoFit/>
              </a:bodyPr>
              <a:lstStyle/>
              <a:p>
                <a:r>
                  <a:rPr lang="en-US" b="1" dirty="0" smtClean="0">
                    <a:solidFill>
                      <a:srgbClr val="FF0000"/>
                    </a:solidFill>
                    <a:latin typeface="Times New Roman" panose="02020603050405020304" pitchFamily="18" charset="0"/>
                    <a:cs typeface="Times New Roman" panose="02020603050405020304" pitchFamily="18" charset="0"/>
                  </a:rPr>
                  <a:t>C-Importance of the Polar Nature of the Solvent</a:t>
                </a:r>
                <a:r>
                  <a:rPr lang="en-US" b="1"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molecule has a non-zero dipole moment when the center of positive charges </a:t>
                </a:r>
                <a:r>
                  <a:rPr lang="en-US" b="1" dirty="0">
                    <a:solidFill>
                      <a:srgbClr val="00B050"/>
                    </a:solidFill>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does not coincide with the center of negative charges </a:t>
                </a:r>
                <a:r>
                  <a:rPr lang="en-US" b="1" dirty="0">
                    <a:solidFill>
                      <a:srgbClr val="00B050"/>
                    </a:solidFill>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that: </a:t>
                </a:r>
                <a:r>
                  <a:rPr lang="en-US" b="1" dirty="0">
                    <a:solidFill>
                      <a:srgbClr val="00B050"/>
                    </a:solidFill>
                    <a:latin typeface="Times New Roman" panose="02020603050405020304" pitchFamily="18" charset="0"/>
                    <a:cs typeface="Times New Roman" panose="02020603050405020304" pitchFamily="18" charset="0"/>
                  </a:rPr>
                  <a:t>|q⁺| = |q⁻| = q</a:t>
                </a:r>
                <a:r>
                  <a:rPr lang="en-US" dirty="0">
                    <a:latin typeface="Times New Roman" panose="02020603050405020304" pitchFamily="18" charset="0"/>
                    <a:cs typeface="Times New Roman" panose="02020603050405020304" pitchFamily="18" charset="0"/>
                  </a:rPr>
                  <a:t>. Let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be the distance between these two centers of charge </a:t>
                </a:r>
                <a:endParaRPr lang="en-US"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Fig</a:t>
                </a:r>
                <a:r>
                  <a:rPr lang="en-US" b="1" dirty="0">
                    <a:latin typeface="Times New Roman" panose="02020603050405020304" pitchFamily="18" charset="0"/>
                    <a:cs typeface="Times New Roman" panose="02020603050405020304" pitchFamily="18" charset="0"/>
                  </a:rPr>
                  <a:t>. 1:</a:t>
                </a:r>
                <a:r>
                  <a:rPr lang="en-US" dirty="0">
                    <a:latin typeface="Times New Roman" panose="02020603050405020304" pitchFamily="18" charset="0"/>
                    <a:cs typeface="Times New Roman" panose="02020603050405020304" pitchFamily="18" charset="0"/>
                  </a:rPr>
                  <a:t> Dipole moment </a:t>
                </a:r>
                <a:r>
                  <a:rPr lang="en-US" b="1" dirty="0">
                    <a:latin typeface="Times New Roman" panose="02020603050405020304" pitchFamily="18" charset="0"/>
                    <a:cs typeface="Times New Roman" panose="02020603050405020304" pitchFamily="18" charset="0"/>
                  </a:rPr>
                  <a:t>μₐ</a:t>
                </a:r>
                <a:r>
                  <a:rPr lang="en-US" dirty="0">
                    <a:latin typeface="Times New Roman" panose="02020603050405020304" pitchFamily="18" charset="0"/>
                    <a:cs typeface="Times New Roman" panose="02020603050405020304" pitchFamily="18" charset="0"/>
                  </a:rPr>
                  <a:t> of a molecule A–B</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Let </a:t>
                </a:r>
                <a14:m>
                  <m:oMath xmlns:m="http://schemas.openxmlformats.org/officeDocument/2006/math">
                    <m:acc>
                      <m:accPr>
                        <m:chr m:val="⃗"/>
                        <m:ctrlPr>
                          <a:rPr lang="en-US" b="1" i="1" dirty="0" smtClean="0">
                            <a:latin typeface="Cambria Math"/>
                          </a:rPr>
                        </m:ctrlPr>
                      </m:accPr>
                      <m:e>
                        <m:sSub>
                          <m:sSubPr>
                            <m:ctrlPr>
                              <a:rPr lang="en-US" b="1" i="1" dirty="0" smtClean="0">
                                <a:latin typeface="Cambria Math"/>
                              </a:rPr>
                            </m:ctrlPr>
                          </m:sSubPr>
                          <m:e>
                            <m:r>
                              <a:rPr lang="en-US" b="1" i="1" dirty="0">
                                <a:latin typeface="Cambria Math"/>
                              </a:rPr>
                              <m:t>𝝁</m:t>
                            </m:r>
                          </m:e>
                          <m:sub>
                            <m:r>
                              <a:rPr lang="fr-FR" b="1" i="1" dirty="0" smtClean="0">
                                <a:latin typeface="Cambria Math"/>
                              </a:rPr>
                              <m:t>𝒅</m:t>
                            </m:r>
                          </m:sub>
                        </m:sSub>
                      </m:e>
                    </m:acc>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 the dipole moment of a bond </a:t>
                </a:r>
                <a:r>
                  <a:rPr lang="en-US" b="1" dirty="0">
                    <a:latin typeface="Times New Roman" panose="02020603050405020304" pitchFamily="18" charset="0"/>
                    <a:cs typeface="Times New Roman" panose="02020603050405020304" pitchFamily="18" charset="0"/>
                  </a:rPr>
                  <a:t>A–B</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dipole moment is a function of the charge of the dipole and the distance </a:t>
                </a:r>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between the positive and negative charges</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lgn="ctr"/>
                <a14:m>
                  <m:oMath xmlns:m="http://schemas.openxmlformats.org/officeDocument/2006/math">
                    <m:acc>
                      <m:accPr>
                        <m:chr m:val="⃗"/>
                        <m:ctrlPr>
                          <a:rPr lang="en-US" sz="2400" b="1" i="1" dirty="0">
                            <a:latin typeface="Cambria Math"/>
                          </a:rPr>
                        </m:ctrlPr>
                      </m:accPr>
                      <m:e>
                        <m:sSub>
                          <m:sSubPr>
                            <m:ctrlPr>
                              <a:rPr lang="en-US" sz="2400" b="1" i="1" dirty="0">
                                <a:latin typeface="Cambria Math"/>
                              </a:rPr>
                            </m:ctrlPr>
                          </m:sSubPr>
                          <m:e>
                            <m:r>
                              <a:rPr lang="en-US" sz="2400" b="1" i="1" dirty="0">
                                <a:latin typeface="Cambria Math"/>
                              </a:rPr>
                              <m:t>𝝁</m:t>
                            </m:r>
                          </m:e>
                          <m:sub>
                            <m:r>
                              <a:rPr lang="fr-FR" sz="2400" b="1" i="1" dirty="0">
                                <a:latin typeface="Cambria Math"/>
                              </a:rPr>
                              <m:t>𝒅</m:t>
                            </m:r>
                          </m:sub>
                        </m:sSub>
                      </m:e>
                    </m:acc>
                  </m:oMath>
                </a14:m>
                <a:r>
                  <a:rPr lang="en-US" sz="2400" b="1" dirty="0">
                    <a:latin typeface="Times New Roman" panose="02020603050405020304" pitchFamily="18" charset="0"/>
                    <a:cs typeface="Times New Roman" panose="02020603050405020304" pitchFamily="18" charset="0"/>
                  </a:rPr>
                  <a:t> = q × d</a:t>
                </a:r>
                <a:endParaRPr lang="en-US" sz="2400"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expressed in </a:t>
                </a:r>
                <a:r>
                  <a:rPr lang="en-US" b="1" dirty="0" err="1" smtClean="0">
                    <a:solidFill>
                      <a:srgbClr val="0000FF"/>
                    </a:solidFill>
                    <a:latin typeface="Times New Roman" panose="02020603050405020304" pitchFamily="18" charset="0"/>
                    <a:cs typeface="Times New Roman" panose="02020603050405020304" pitchFamily="18" charset="0"/>
                  </a:rPr>
                  <a:t>C·m</a:t>
                </a:r>
                <a:r>
                  <a:rPr lang="en-US" b="1" dirty="0" smtClean="0">
                    <a:solidFill>
                      <a:srgbClr val="0000FF"/>
                    </a:solidFill>
                    <a:latin typeface="Times New Roman" panose="02020603050405020304" pitchFamily="18" charset="0"/>
                    <a:cs typeface="Times New Roman" panose="02020603050405020304" pitchFamily="18" charset="0"/>
                  </a:rPr>
                  <a:t> </a:t>
                </a:r>
                <a:r>
                  <a:rPr lang="en-US" b="1" dirty="0">
                    <a:solidFill>
                      <a:srgbClr val="0000FF"/>
                    </a:solidFill>
                    <a:latin typeface="Times New Roman" panose="02020603050405020304" pitchFamily="18" charset="0"/>
                    <a:cs typeface="Times New Roman" panose="02020603050405020304" pitchFamily="18" charset="0"/>
                  </a:rPr>
                  <a:t>(coulomb-meter)</a:t>
                </a:r>
                <a:r>
                  <a:rPr lang="en-US" dirty="0">
                    <a:solidFill>
                      <a:srgbClr val="0000FF"/>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or in </a:t>
                </a:r>
                <a:r>
                  <a:rPr lang="en-US" b="1" dirty="0">
                    <a:solidFill>
                      <a:srgbClr val="0000FF"/>
                    </a:solidFill>
                    <a:latin typeface="Times New Roman" panose="02020603050405020304" pitchFamily="18" charset="0"/>
                    <a:cs typeface="Times New Roman" panose="02020603050405020304" pitchFamily="18" charset="0"/>
                  </a:rPr>
                  <a:t>Debye (D)</a:t>
                </a:r>
                <a:r>
                  <a:rPr lang="en-US" dirty="0">
                    <a:latin typeface="Times New Roman" panose="02020603050405020304" pitchFamily="18" charset="0"/>
                    <a:cs typeface="Times New Roman" panose="02020603050405020304" pitchFamily="18" charset="0"/>
                  </a:rPr>
                  <a:t>, with:</a:t>
                </a:r>
                <a:br>
                  <a:rPr lang="en-US" dirty="0">
                    <a:latin typeface="Times New Roman" panose="02020603050405020304" pitchFamily="18" charset="0"/>
                    <a:cs typeface="Times New Roman" panose="02020603050405020304" pitchFamily="18" charset="0"/>
                  </a:rPr>
                </a:br>
                <a:r>
                  <a:rPr lang="en-US" b="1" dirty="0">
                    <a:solidFill>
                      <a:srgbClr val="0000FF"/>
                    </a:solidFill>
                    <a:latin typeface="Times New Roman" panose="02020603050405020304" pitchFamily="18" charset="0"/>
                    <a:cs typeface="Times New Roman" panose="02020603050405020304" pitchFamily="18" charset="0"/>
                  </a:rPr>
                  <a:t>1 D = (1/3) × 10⁻²⁹ </a:t>
                </a:r>
                <a:r>
                  <a:rPr lang="en-US" b="1" dirty="0" err="1" smtClean="0">
                    <a:solidFill>
                      <a:srgbClr val="0000FF"/>
                    </a:solidFill>
                    <a:latin typeface="Times New Roman" panose="02020603050405020304" pitchFamily="18" charset="0"/>
                    <a:cs typeface="Times New Roman" panose="02020603050405020304" pitchFamily="18" charset="0"/>
                  </a:rPr>
                  <a:t>C·m</a:t>
                </a:r>
                <a:endParaRPr lang="en-US"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9512" y="1237174"/>
                <a:ext cx="9144000" cy="5447645"/>
              </a:xfrm>
              <a:prstGeom prst="rect">
                <a:avLst/>
              </a:prstGeom>
              <a:blipFill rotWithShape="1">
                <a:blip r:embed="rId5"/>
                <a:stretch>
                  <a:fillRect l="-533" t="-559" b="-783"/>
                </a:stretch>
              </a:blipFill>
            </p:spPr>
            <p:txBody>
              <a:bodyPr/>
              <a:lstStyle/>
              <a:p>
                <a:r>
                  <a:rPr lang="fr-FR">
                    <a:noFill/>
                  </a:rPr>
                  <a:t> </a:t>
                </a:r>
              </a:p>
            </p:txBody>
          </p:sp>
        </mc:Fallback>
      </mc:AlternateContent>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972" y="2564904"/>
            <a:ext cx="3695228" cy="953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Nuage 2"/>
          <p:cNvSpPr/>
          <p:nvPr/>
        </p:nvSpPr>
        <p:spPr>
          <a:xfrm>
            <a:off x="3635896" y="5301208"/>
            <a:ext cx="2232248" cy="648072"/>
          </a:xfrm>
          <a:prstGeom prst="cloud">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43321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350304" y="1340768"/>
            <a:ext cx="8614184" cy="5632311"/>
          </a:xfrm>
          <a:prstGeom prst="rect">
            <a:avLst/>
          </a:prstGeom>
        </p:spPr>
        <p:txBody>
          <a:bodyPr wrap="square">
            <a:spAutoFit/>
          </a:bodyPr>
          <a:lstStyle/>
          <a:p>
            <a:pPr algn="just">
              <a:lnSpc>
                <a:spcPct val="150000"/>
              </a:lnSpc>
            </a:pPr>
            <a:r>
              <a:rPr lang="en-US" sz="2000" b="1" dirty="0" smtClean="0">
                <a:solidFill>
                  <a:srgbClr val="FF0000"/>
                </a:solidFill>
                <a:latin typeface="Times New Roman" panose="02020603050405020304" pitchFamily="18" charset="0"/>
                <a:cs typeface="Times New Roman" panose="02020603050405020304" pitchFamily="18" charset="0"/>
              </a:rPr>
              <a:t>d-Ionization </a:t>
            </a:r>
            <a:r>
              <a:rPr lang="en-US" sz="2000" b="1" dirty="0">
                <a:solidFill>
                  <a:srgbClr val="FF0000"/>
                </a:solidFill>
                <a:latin typeface="Times New Roman" panose="02020603050405020304" pitchFamily="18" charset="0"/>
                <a:cs typeface="Times New Roman" panose="02020603050405020304" pitchFamily="18" charset="0"/>
              </a:rPr>
              <a:t>Process:</a:t>
            </a:r>
          </a:p>
          <a:p>
            <a:pPr>
              <a:lnSpc>
                <a:spcPct val="150000"/>
              </a:lnSpc>
            </a:pPr>
            <a:r>
              <a:rPr lang="en-US" dirty="0">
                <a:latin typeface="Times New Roman" panose="02020603050405020304" pitchFamily="18" charset="0"/>
                <a:cs typeface="Times New Roman" panose="02020603050405020304" pitchFamily="18" charset="0"/>
              </a:rPr>
              <a:t>It is the process by which a solute such as </a:t>
            </a:r>
            <a:r>
              <a:rPr lang="en-US" b="1" dirty="0" err="1">
                <a:latin typeface="Times New Roman" panose="02020603050405020304" pitchFamily="18" charset="0"/>
                <a:cs typeface="Times New Roman" panose="02020603050405020304" pitchFamily="18" charset="0"/>
              </a:rPr>
              <a:t>KCl</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CH₃COOH</a:t>
            </a:r>
            <a:r>
              <a:rPr lang="en-US" dirty="0">
                <a:latin typeface="Times New Roman" panose="02020603050405020304" pitchFamily="18" charset="0"/>
                <a:cs typeface="Times New Roman" panose="02020603050405020304" pitchFamily="18" charset="0"/>
              </a:rPr>
              <a:t> is transformed into an </a:t>
            </a:r>
            <a:r>
              <a:rPr lang="en-US" b="1" dirty="0">
                <a:latin typeface="Times New Roman" panose="02020603050405020304" pitchFamily="18" charset="0"/>
                <a:cs typeface="Times New Roman" panose="02020603050405020304" pitchFamily="18" charset="0"/>
              </a:rPr>
              <a:t>ion pair</a:t>
            </a:r>
            <a:r>
              <a:rPr lang="en-US" dirty="0">
                <a:latin typeface="Times New Roman" panose="02020603050405020304" pitchFamily="18" charset="0"/>
                <a:cs typeface="Times New Roman" panose="02020603050405020304" pitchFamily="18" charset="0"/>
              </a:rPr>
              <a:t> by the </a:t>
            </a:r>
            <a:r>
              <a:rPr lang="en-US" dirty="0" smtClean="0">
                <a:latin typeface="Times New Roman" panose="02020603050405020304" pitchFamily="18" charset="0"/>
                <a:cs typeface="Times New Roman" panose="02020603050405020304" pitchFamily="18" charset="0"/>
              </a:rPr>
              <a:t>solvent (</a:t>
            </a:r>
            <a:r>
              <a:rPr lang="en-US" b="1" dirty="0" smtClean="0">
                <a:latin typeface="Times New Roman" panose="02020603050405020304" pitchFamily="18" charset="0"/>
                <a:cs typeface="Times New Roman" panose="02020603050405020304" pitchFamily="18" charset="0"/>
              </a:rPr>
              <a:t>H</a:t>
            </a:r>
            <a:r>
              <a:rPr lang="en-US" b="1" dirty="0">
                <a:latin typeface="Times New Roman" panose="02020603050405020304" pitchFamily="18" charset="0"/>
                <a:cs typeface="Times New Roman" panose="02020603050405020304" pitchFamily="18" charset="0"/>
              </a:rPr>
              <a:t>₂O</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For this to happen, the solvent molecule </a:t>
            </a:r>
            <a:r>
              <a:rPr lang="en-US" b="1" dirty="0">
                <a:latin typeface="Times New Roman" panose="02020603050405020304" pitchFamily="18" charset="0"/>
                <a:cs typeface="Times New Roman" panose="02020603050405020304" pitchFamily="18" charset="0"/>
              </a:rPr>
              <a:t>must be polar</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Depending on the type of electrolyte, we can define a quantity called the </a:t>
            </a:r>
            <a:r>
              <a:rPr lang="en-US" sz="2000" b="1" u="sng" dirty="0">
                <a:solidFill>
                  <a:srgbClr val="0000FF"/>
                </a:solidFill>
                <a:latin typeface="Times New Roman" panose="02020603050405020304" pitchFamily="18" charset="0"/>
                <a:cs typeface="Times New Roman" panose="02020603050405020304" pitchFamily="18" charset="0"/>
              </a:rPr>
              <a:t>degree of dissociation</a:t>
            </a:r>
            <a:r>
              <a:rPr lang="en-US" sz="2000" u="sng" dirty="0">
                <a:solidFill>
                  <a:srgbClr val="0000FF"/>
                </a:solidFill>
                <a:latin typeface="Times New Roman" panose="02020603050405020304" pitchFamily="18" charset="0"/>
                <a:cs typeface="Times New Roman" panose="02020603050405020304" pitchFamily="18" charset="0"/>
              </a:rPr>
              <a:t>:</a:t>
            </a:r>
            <a:endParaRPr lang="en-US" u="sng" dirty="0">
              <a:solidFill>
                <a:srgbClr val="0000FF"/>
              </a:solidFill>
              <a:latin typeface="Times New Roman" panose="02020603050405020304" pitchFamily="18" charset="0"/>
              <a:cs typeface="Times New Roman" panose="02020603050405020304" pitchFamily="18" charset="0"/>
            </a:endParaRPr>
          </a:p>
          <a:p>
            <a:pPr algn="ctr">
              <a:lnSpc>
                <a:spcPct val="150000"/>
              </a:lnSpc>
            </a:pPr>
            <a:r>
              <a:rPr lang="en-US" sz="2000" b="1" dirty="0" smtClean="0">
                <a:latin typeface="Times New Roman" panose="02020603050405020304" pitchFamily="18" charset="0"/>
                <a:cs typeface="Times New Roman" panose="02020603050405020304" pitchFamily="18" charset="0"/>
              </a:rPr>
              <a:t>α=n/N </a:t>
            </a:r>
          </a:p>
          <a:p>
            <a:pPr algn="just">
              <a:lnSpc>
                <a:spcPct val="150000"/>
              </a:lnSpc>
            </a:pPr>
            <a:r>
              <a:rPr lang="en-US" b="1"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number of moles dissociated</a:t>
            </a:r>
          </a:p>
          <a:p>
            <a:pPr algn="just">
              <a:lnSpc>
                <a:spcPct val="150000"/>
              </a:lnSpc>
            </a:pP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total number of moles</a:t>
            </a:r>
          </a:p>
          <a:p>
            <a:pPr algn="just">
              <a:lnSpc>
                <a:spcPct val="150000"/>
              </a:lnSpc>
            </a:pPr>
            <a:r>
              <a:rPr lang="en-US" dirty="0">
                <a:latin typeface="Times New Roman" panose="02020603050405020304" pitchFamily="18" charset="0"/>
                <a:cs typeface="Times New Roman" panose="02020603050405020304" pitchFamily="18" charset="0"/>
              </a:rPr>
              <a:t>Interpretation of </a:t>
            </a:r>
            <a:r>
              <a:rPr lang="en-US" b="1"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a:t>
            </a:r>
          </a:p>
          <a:p>
            <a:pPr algn="just">
              <a:lnSpc>
                <a:spcPct val="150000"/>
              </a:lnSpc>
            </a:pPr>
            <a:r>
              <a:rPr lang="en-US" b="1" dirty="0">
                <a:latin typeface="Times New Roman" panose="02020603050405020304" pitchFamily="18" charset="0"/>
                <a:cs typeface="Times New Roman" panose="02020603050405020304" pitchFamily="18" charset="0"/>
              </a:rPr>
              <a:t>α = 0</a:t>
            </a:r>
            <a:r>
              <a:rPr lang="en-US" dirty="0">
                <a:latin typeface="Times New Roman" panose="02020603050405020304" pitchFamily="18" charset="0"/>
                <a:cs typeface="Times New Roman" panose="02020603050405020304" pitchFamily="18" charset="0"/>
              </a:rPr>
              <a:t>: the substance is not dissociated </a:t>
            </a:r>
            <a:r>
              <a:rPr lang="en-US" b="1" dirty="0">
                <a:solidFill>
                  <a:srgbClr val="00B050"/>
                </a:solidFill>
                <a:latin typeface="Times New Roman" panose="02020603050405020304" pitchFamily="18" charset="0"/>
                <a:cs typeface="Times New Roman" panose="02020603050405020304" pitchFamily="18" charset="0"/>
              </a:rPr>
              <a:t>(non-electrolyte)</a:t>
            </a:r>
          </a:p>
          <a:p>
            <a:pPr algn="just">
              <a:lnSpc>
                <a:spcPct val="150000"/>
              </a:lnSpc>
            </a:pPr>
            <a:r>
              <a:rPr lang="en-US" b="1" dirty="0">
                <a:latin typeface="Times New Roman" panose="02020603050405020304" pitchFamily="18" charset="0"/>
                <a:cs typeface="Times New Roman" panose="02020603050405020304" pitchFamily="18" charset="0"/>
              </a:rPr>
              <a:t>α = 1</a:t>
            </a:r>
            <a:r>
              <a:rPr lang="en-US" dirty="0">
                <a:latin typeface="Times New Roman" panose="02020603050405020304" pitchFamily="18" charset="0"/>
                <a:cs typeface="Times New Roman" panose="02020603050405020304" pitchFamily="18" charset="0"/>
              </a:rPr>
              <a:t>: complete dissociation </a:t>
            </a:r>
            <a:r>
              <a:rPr lang="en-US" b="1" dirty="0">
                <a:solidFill>
                  <a:srgbClr val="00B050"/>
                </a:solidFill>
                <a:latin typeface="Times New Roman" panose="02020603050405020304" pitchFamily="18" charset="0"/>
                <a:cs typeface="Times New Roman" panose="02020603050405020304" pitchFamily="18" charset="0"/>
              </a:rPr>
              <a:t>(strong electrolyte)</a:t>
            </a:r>
          </a:p>
          <a:p>
            <a:pPr algn="just">
              <a:lnSpc>
                <a:spcPct val="150000"/>
              </a:lnSpc>
            </a:pPr>
            <a:r>
              <a:rPr lang="en-US" b="1" dirty="0">
                <a:latin typeface="Times New Roman" panose="02020603050405020304" pitchFamily="18" charset="0"/>
                <a:cs typeface="Times New Roman" panose="02020603050405020304" pitchFamily="18" charset="0"/>
              </a:rPr>
              <a:t>0 &lt; α &lt; 1</a:t>
            </a:r>
            <a:r>
              <a:rPr lang="en-US" dirty="0">
                <a:latin typeface="Times New Roman" panose="02020603050405020304" pitchFamily="18" charset="0"/>
                <a:cs typeface="Times New Roman" panose="02020603050405020304" pitchFamily="18" charset="0"/>
              </a:rPr>
              <a:t>: partial dissociation </a:t>
            </a:r>
            <a:r>
              <a:rPr lang="en-US" b="1" dirty="0">
                <a:solidFill>
                  <a:srgbClr val="00B050"/>
                </a:solidFill>
                <a:latin typeface="Times New Roman" panose="02020603050405020304" pitchFamily="18" charset="0"/>
                <a:cs typeface="Times New Roman" panose="02020603050405020304" pitchFamily="18" charset="0"/>
              </a:rPr>
              <a:t>(weak electrolyte)</a:t>
            </a:r>
          </a:p>
        </p:txBody>
      </p:sp>
      <p:sp>
        <p:nvSpPr>
          <p:cNvPr id="12" name="Nuage 11"/>
          <p:cNvSpPr/>
          <p:nvPr/>
        </p:nvSpPr>
        <p:spPr>
          <a:xfrm>
            <a:off x="3541272" y="3933056"/>
            <a:ext cx="2232248" cy="648072"/>
          </a:xfrm>
          <a:prstGeom prst="cloud">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93745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50" y="1844824"/>
            <a:ext cx="8850357" cy="923330"/>
          </a:xfrm>
          <a:prstGeom prst="rect">
            <a:avLst/>
          </a:prstGeom>
        </p:spPr>
        <p:txBody>
          <a:bodyPr wrap="square">
            <a:spAutoFit/>
          </a:bodyPr>
          <a:lstStyle/>
          <a:p>
            <a:pPr>
              <a:lnSpc>
                <a:spcPct val="150000"/>
              </a:lnSpc>
            </a:pPr>
            <a:r>
              <a:rPr lang="en-US" dirty="0"/>
              <a:t>A </a:t>
            </a:r>
            <a:r>
              <a:rPr lang="en-US" b="1" dirty="0"/>
              <a:t>main carbon chain</a:t>
            </a:r>
            <a:r>
              <a:rPr lang="en-US" dirty="0"/>
              <a:t> is the longest continuous chain of carbon atoms in an organic molecule. It serves as the base for naming the compound according to IUPAC nomenclature</a:t>
            </a:r>
            <a:r>
              <a:rPr lang="en-US" dirty="0" smtClean="0"/>
              <a:t>.</a:t>
            </a:r>
            <a:endParaRPr lang="en-US" dirty="0"/>
          </a:p>
        </p:txBody>
      </p:sp>
      <p:sp>
        <p:nvSpPr>
          <p:cNvPr id="4" name="Rectangle 3"/>
          <p:cNvSpPr/>
          <p:nvPr/>
        </p:nvSpPr>
        <p:spPr>
          <a:xfrm>
            <a:off x="-21569" y="3020759"/>
            <a:ext cx="8602043" cy="1200329"/>
          </a:xfrm>
          <a:prstGeom prst="rect">
            <a:avLst/>
          </a:prstGeom>
        </p:spPr>
        <p:txBody>
          <a:bodyPr wrap="square">
            <a:spAutoFit/>
          </a:bodyPr>
          <a:lstStyle/>
          <a:p>
            <a:r>
              <a:rPr lang="en-US" b="1" dirty="0">
                <a:solidFill>
                  <a:srgbClr val="FF0066"/>
                </a:solidFill>
              </a:rPr>
              <a:t>How to identify the main chain</a:t>
            </a:r>
            <a:r>
              <a:rPr lang="en-US" b="1" dirty="0" smtClean="0">
                <a:solidFill>
                  <a:srgbClr val="FF0066"/>
                </a:solidFill>
              </a:rPr>
              <a:t>?</a:t>
            </a:r>
          </a:p>
          <a:p>
            <a:pPr>
              <a:lnSpc>
                <a:spcPct val="150000"/>
              </a:lnSpc>
            </a:pPr>
            <a:r>
              <a:rPr lang="en-US" b="1" dirty="0" smtClean="0">
                <a:solidFill>
                  <a:srgbClr val="00B050"/>
                </a:solidFill>
              </a:rPr>
              <a:t>1- Find </a:t>
            </a:r>
            <a:r>
              <a:rPr lang="en-US" b="1" dirty="0">
                <a:solidFill>
                  <a:srgbClr val="00B050"/>
                </a:solidFill>
              </a:rPr>
              <a:t>the longest continuous carbon chain</a:t>
            </a:r>
            <a:r>
              <a:rPr lang="en-US" dirty="0">
                <a:solidFill>
                  <a:srgbClr val="00B050"/>
                </a:solidFill>
              </a:rPr>
              <a:t>: </a:t>
            </a:r>
            <a:endParaRPr lang="en-US" dirty="0" smtClean="0">
              <a:solidFill>
                <a:srgbClr val="00B050"/>
              </a:solidFill>
            </a:endParaRPr>
          </a:p>
          <a:p>
            <a:pPr>
              <a:lnSpc>
                <a:spcPct val="150000"/>
              </a:lnSpc>
            </a:pPr>
            <a:r>
              <a:rPr lang="en-US" dirty="0" smtClean="0"/>
              <a:t>It </a:t>
            </a:r>
            <a:r>
              <a:rPr lang="en-US" dirty="0"/>
              <a:t>must contain the maximum number of carbon atoms connected without interruption.</a:t>
            </a:r>
            <a:endParaRPr lang="en-US" b="1" dirty="0"/>
          </a:p>
        </p:txBody>
      </p:sp>
      <p:sp>
        <p:nvSpPr>
          <p:cNvPr id="5" name="Rectangle 4"/>
          <p:cNvSpPr/>
          <p:nvPr/>
        </p:nvSpPr>
        <p:spPr>
          <a:xfrm>
            <a:off x="0" y="4221088"/>
            <a:ext cx="8800624" cy="1338828"/>
          </a:xfrm>
          <a:prstGeom prst="rect">
            <a:avLst/>
          </a:prstGeom>
        </p:spPr>
        <p:txBody>
          <a:bodyPr wrap="square">
            <a:spAutoFit/>
          </a:bodyPr>
          <a:lstStyle/>
          <a:p>
            <a:pPr>
              <a:lnSpc>
                <a:spcPct val="150000"/>
              </a:lnSpc>
            </a:pPr>
            <a:r>
              <a:rPr lang="en-US" b="1" dirty="0" smtClean="0">
                <a:solidFill>
                  <a:srgbClr val="00B050"/>
                </a:solidFill>
              </a:rPr>
              <a:t>2- If </a:t>
            </a:r>
            <a:r>
              <a:rPr lang="en-US" b="1" dirty="0">
                <a:solidFill>
                  <a:srgbClr val="00B050"/>
                </a:solidFill>
              </a:rPr>
              <a:t>there is a tie, choose the chain with the most branches</a:t>
            </a:r>
            <a:r>
              <a:rPr lang="en-US" dirty="0">
                <a:solidFill>
                  <a:srgbClr val="00B050"/>
                </a:solidFill>
              </a:rPr>
              <a:t>: </a:t>
            </a:r>
            <a:endParaRPr lang="en-US" dirty="0" smtClean="0">
              <a:solidFill>
                <a:srgbClr val="00B050"/>
              </a:solidFill>
            </a:endParaRPr>
          </a:p>
          <a:p>
            <a:pPr>
              <a:lnSpc>
                <a:spcPct val="150000"/>
              </a:lnSpc>
            </a:pPr>
            <a:r>
              <a:rPr lang="en-US" dirty="0" smtClean="0"/>
              <a:t>If </a:t>
            </a:r>
            <a:r>
              <a:rPr lang="en-US" dirty="0"/>
              <a:t>multiple chains of the same length exist, the one with the most substituents (alkyl groups, halogens, etc.) is preferred.</a:t>
            </a:r>
            <a:endParaRPr lang="fr-FR"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264" t="61886" r="21674" b="16013"/>
          <a:stretch/>
        </p:blipFill>
        <p:spPr bwMode="auto">
          <a:xfrm>
            <a:off x="7164288" y="5317138"/>
            <a:ext cx="1836335" cy="1515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e 16"/>
          <p:cNvGrpSpPr/>
          <p:nvPr/>
        </p:nvGrpSpPr>
        <p:grpSpPr>
          <a:xfrm>
            <a:off x="26945" y="589733"/>
            <a:ext cx="9117055" cy="648072"/>
            <a:chOff x="26945" y="368660"/>
            <a:chExt cx="9117055" cy="648072"/>
          </a:xfrm>
        </p:grpSpPr>
        <p:cxnSp>
          <p:nvCxnSpPr>
            <p:cNvPr id="13" name="Connecteur droit 12"/>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7394670" y="220401"/>
            <a:ext cx="1512850" cy="400110"/>
          </a:xfrm>
          <a:prstGeom prst="rect">
            <a:avLst/>
          </a:prstGeom>
        </p:spPr>
        <p:txBody>
          <a:bodyPr wrap="none">
            <a:spAutoFit/>
          </a:bodyPr>
          <a:lstStyle/>
          <a:p>
            <a:r>
              <a:rPr lang="fr-FR" sz="2000" b="1" i="1" dirty="0">
                <a:solidFill>
                  <a:srgbClr val="FF0066"/>
                </a:solidFill>
              </a:rPr>
              <a:t>Introduction</a:t>
            </a:r>
            <a:endParaRPr lang="fr-FR" sz="2000" i="1" dirty="0">
              <a:solidFill>
                <a:srgbClr val="FF0066"/>
              </a:solidFill>
            </a:endParaRPr>
          </a:p>
        </p:txBody>
      </p:sp>
    </p:spTree>
    <p:extLst>
      <p:ext uri="{BB962C8B-B14F-4D97-AF65-F5344CB8AC3E}">
        <p14:creationId xmlns:p14="http://schemas.microsoft.com/office/powerpoint/2010/main" val="4124569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6945" y="589733"/>
            <a:ext cx="9117055" cy="648072"/>
            <a:chOff x="26945" y="368660"/>
            <a:chExt cx="9117055" cy="648072"/>
          </a:xfrm>
        </p:grpSpPr>
        <p:cxnSp>
          <p:nvCxnSpPr>
            <p:cNvPr id="8" name="Connecteur droit 7"/>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3" name="Rectangle 2"/>
          <p:cNvSpPr/>
          <p:nvPr/>
        </p:nvSpPr>
        <p:spPr>
          <a:xfrm>
            <a:off x="620585" y="1052736"/>
            <a:ext cx="8470168" cy="3416320"/>
          </a:xfrm>
          <a:prstGeom prst="rect">
            <a:avLst/>
          </a:prstGeom>
        </p:spPr>
        <p:txBody>
          <a:bodyPr wrap="square">
            <a:spAutoFit/>
          </a:bodyPr>
          <a:lstStyle/>
          <a:p>
            <a:pPr>
              <a:lnSpc>
                <a:spcPct val="150000"/>
              </a:lnSpc>
            </a:pPr>
            <a:r>
              <a:rPr lang="en-US" b="1" dirty="0">
                <a:solidFill>
                  <a:srgbClr val="0000FF"/>
                </a:solidFill>
                <a:latin typeface="Times New Roman" panose="02020603050405020304" pitchFamily="18" charset="0"/>
                <a:cs typeface="Times New Roman" panose="02020603050405020304" pitchFamily="18" charset="0"/>
              </a:rPr>
              <a:t>Relationship Between the Degree of Dissociation </a:t>
            </a:r>
            <a:r>
              <a:rPr lang="en-US" b="1" dirty="0" smtClean="0">
                <a:solidFill>
                  <a:srgbClr val="0000FF"/>
                </a:solidFill>
                <a:latin typeface="Times New Roman" panose="02020603050405020304" pitchFamily="18" charset="0"/>
                <a:cs typeface="Times New Roman" panose="02020603050405020304" pitchFamily="18" charset="0"/>
              </a:rPr>
              <a:t>α </a:t>
            </a:r>
            <a:r>
              <a:rPr lang="en-US" b="1" dirty="0">
                <a:solidFill>
                  <a:srgbClr val="0000FF"/>
                </a:solidFill>
                <a:latin typeface="Times New Roman" panose="02020603050405020304" pitchFamily="18" charset="0"/>
                <a:cs typeface="Times New Roman" panose="02020603050405020304" pitchFamily="18" charset="0"/>
              </a:rPr>
              <a:t>and the Equilibrium Constant </a:t>
            </a:r>
            <a:r>
              <a:rPr lang="en-US" b="1" dirty="0" smtClean="0">
                <a:solidFill>
                  <a:srgbClr val="0000FF"/>
                </a:solidFill>
                <a:latin typeface="Times New Roman" panose="02020603050405020304" pitchFamily="18" charset="0"/>
                <a:cs typeface="Times New Roman" panose="02020603050405020304" pitchFamily="18" charset="0"/>
              </a:rPr>
              <a:t>K:</a:t>
            </a:r>
            <a:endParaRPr lang="en-US" b="1"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a weak electrolyte, such as a weak acid, dissolves in water, it does not fully dissociate. </a:t>
            </a:r>
            <a:endParaRPr lang="en-US" dirty="0" smtClean="0">
              <a:latin typeface="Times New Roman" panose="02020603050405020304" pitchFamily="18" charset="0"/>
              <a:cs typeface="Times New Roman" panose="02020603050405020304" pitchFamily="18" charset="0"/>
            </a:endParaRPr>
          </a:p>
          <a:p>
            <a:pPr>
              <a:lnSpc>
                <a:spcPct val="150000"/>
              </a:lnSpc>
            </a:pPr>
            <a:r>
              <a:rPr lang="en-US" dirty="0" smtClean="0">
                <a:latin typeface="Times New Roman" panose="02020603050405020304" pitchFamily="18" charset="0"/>
                <a:cs typeface="Times New Roman" panose="02020603050405020304" pitchFamily="18" charset="0"/>
              </a:rPr>
              <a:t>Some </a:t>
            </a:r>
            <a:r>
              <a:rPr lang="en-US" dirty="0">
                <a:latin typeface="Times New Roman" panose="02020603050405020304" pitchFamily="18" charset="0"/>
                <a:cs typeface="Times New Roman" panose="02020603050405020304" pitchFamily="18" charset="0"/>
              </a:rPr>
              <a:t>molecules remain intact, while others dissociate into ions. To describe this process quantitatively, we use two important parameters:</a:t>
            </a:r>
          </a:p>
          <a:p>
            <a:pPr>
              <a:lnSpc>
                <a:spcPct val="150000"/>
              </a:lnSpc>
            </a:pPr>
            <a:r>
              <a:rPr lang="en-US" b="1" dirty="0">
                <a:solidFill>
                  <a:srgbClr val="00B050"/>
                </a:solidFill>
                <a:latin typeface="Times New Roman" panose="02020603050405020304" pitchFamily="18" charset="0"/>
                <a:cs typeface="Times New Roman" panose="02020603050405020304" pitchFamily="18" charset="0"/>
              </a:rPr>
              <a:t>Degree of dissociation </a:t>
            </a:r>
            <a:r>
              <a:rPr lang="en-US" b="1" dirty="0" smtClean="0">
                <a:solidFill>
                  <a:srgbClr val="00B050"/>
                </a:solidFill>
                <a:latin typeface="Times New Roman" panose="02020603050405020304" pitchFamily="18" charset="0"/>
                <a:cs typeface="Times New Roman" panose="02020603050405020304" pitchFamily="18" charset="0"/>
              </a:rPr>
              <a:t>α</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fraction of molecules that dissociate.</a:t>
            </a:r>
          </a:p>
          <a:p>
            <a:pPr>
              <a:lnSpc>
                <a:spcPct val="150000"/>
              </a:lnSpc>
            </a:pPr>
            <a:r>
              <a:rPr lang="en-US" b="1" dirty="0">
                <a:solidFill>
                  <a:srgbClr val="00B050"/>
                </a:solidFill>
                <a:latin typeface="Times New Roman" panose="02020603050405020304" pitchFamily="18" charset="0"/>
                <a:cs typeface="Times New Roman" panose="02020603050405020304" pitchFamily="18" charset="0"/>
              </a:rPr>
              <a:t>Equilibrium constant </a:t>
            </a:r>
            <a:r>
              <a:rPr lang="en-US" b="1" dirty="0" smtClean="0">
                <a:solidFill>
                  <a:srgbClr val="00B050"/>
                </a:solidFill>
                <a:latin typeface="Times New Roman" panose="02020603050405020304" pitchFamily="18" charset="0"/>
                <a:cs typeface="Times New Roman" panose="02020603050405020304" pitchFamily="18" charset="0"/>
              </a:rPr>
              <a:t>K</a:t>
            </a:r>
            <a:r>
              <a:rPr lang="en-US" dirty="0" smtClean="0">
                <a:solidFill>
                  <a:srgbClr val="00B0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chemical characteristic that expresses the balance between dissociated and </a:t>
            </a:r>
            <a:r>
              <a:rPr lang="en-US" dirty="0" err="1">
                <a:latin typeface="Times New Roman" panose="02020603050405020304" pitchFamily="18" charset="0"/>
                <a:cs typeface="Times New Roman" panose="02020603050405020304" pitchFamily="18" charset="0"/>
              </a:rPr>
              <a:t>undissociated</a:t>
            </a:r>
            <a:r>
              <a:rPr lang="en-US" dirty="0">
                <a:latin typeface="Times New Roman" panose="02020603050405020304" pitchFamily="18" charset="0"/>
                <a:cs typeface="Times New Roman" panose="02020603050405020304" pitchFamily="18" charset="0"/>
              </a:rPr>
              <a:t> forms.</a:t>
            </a:r>
          </a:p>
        </p:txBody>
      </p:sp>
      <p:sp>
        <p:nvSpPr>
          <p:cNvPr id="4" name="Rectangle 3"/>
          <p:cNvSpPr/>
          <p:nvPr/>
        </p:nvSpPr>
        <p:spPr>
          <a:xfrm>
            <a:off x="720465" y="4469056"/>
            <a:ext cx="7837716" cy="1288751"/>
          </a:xfrm>
          <a:prstGeom prst="rect">
            <a:avLst/>
          </a:prstGeom>
        </p:spPr>
        <p:txBody>
          <a:bodyPr wrap="square">
            <a:spAutoFit/>
          </a:bodyPr>
          <a:lstStyle/>
          <a:p>
            <a:pPr>
              <a:lnSpc>
                <a:spcPct val="150000"/>
              </a:lnSpc>
            </a:pPr>
            <a:r>
              <a:rPr lang="fr-FR" b="1" dirty="0" err="1">
                <a:solidFill>
                  <a:srgbClr val="00B050"/>
                </a:solidFill>
                <a:latin typeface="Times New Roman" panose="02020603050405020304" pitchFamily="18" charset="0"/>
                <a:cs typeface="Times New Roman" panose="02020603050405020304" pitchFamily="18" charset="0"/>
              </a:rPr>
              <a:t>Step</a:t>
            </a:r>
            <a:r>
              <a:rPr lang="fr-FR" b="1" dirty="0">
                <a:solidFill>
                  <a:srgbClr val="00B050"/>
                </a:solidFill>
                <a:latin typeface="Times New Roman" panose="02020603050405020304" pitchFamily="18" charset="0"/>
                <a:cs typeface="Times New Roman" panose="02020603050405020304" pitchFamily="18" charset="0"/>
              </a:rPr>
              <a:t> 1: </a:t>
            </a:r>
            <a:r>
              <a:rPr lang="fr-FR" b="1" dirty="0">
                <a:solidFill>
                  <a:srgbClr val="FF0066"/>
                </a:solidFill>
                <a:latin typeface="Times New Roman" panose="02020603050405020304" pitchFamily="18" charset="0"/>
                <a:cs typeface="Times New Roman" panose="02020603050405020304" pitchFamily="18" charset="0"/>
              </a:rPr>
              <a:t>The Dissociation </a:t>
            </a:r>
            <a:r>
              <a:rPr lang="fr-FR" b="1" dirty="0" err="1">
                <a:solidFill>
                  <a:srgbClr val="FF0066"/>
                </a:solidFill>
                <a:latin typeface="Times New Roman" panose="02020603050405020304" pitchFamily="18" charset="0"/>
                <a:cs typeface="Times New Roman" panose="02020603050405020304" pitchFamily="18" charset="0"/>
              </a:rPr>
              <a:t>Reaction</a:t>
            </a:r>
            <a:endParaRPr lang="fr-FR" b="1" dirty="0">
              <a:solidFill>
                <a:srgbClr val="FF0066"/>
              </a:solidFill>
              <a:latin typeface="Times New Roman" panose="02020603050405020304" pitchFamily="18" charset="0"/>
              <a:cs typeface="Times New Roman" panose="02020603050405020304" pitchFamily="18" charset="0"/>
            </a:endParaRPr>
          </a:p>
          <a:p>
            <a:pPr>
              <a:lnSpc>
                <a:spcPct val="150000"/>
              </a:lnSpc>
            </a:pPr>
            <a:r>
              <a:rPr lang="fr-FR" dirty="0" err="1">
                <a:latin typeface="Times New Roman" panose="02020603050405020304" pitchFamily="18" charset="0"/>
                <a:cs typeface="Times New Roman" panose="02020603050405020304" pitchFamily="18" charset="0"/>
              </a:rPr>
              <a:t>Consider</a:t>
            </a:r>
            <a:r>
              <a:rPr lang="fr-FR" dirty="0">
                <a:latin typeface="Times New Roman" panose="02020603050405020304" pitchFamily="18" charset="0"/>
                <a:cs typeface="Times New Roman" panose="02020603050405020304" pitchFamily="18" charset="0"/>
              </a:rPr>
              <a:t> a </a:t>
            </a:r>
            <a:r>
              <a:rPr lang="fr-FR" dirty="0" err="1">
                <a:latin typeface="Times New Roman" panose="02020603050405020304" pitchFamily="18" charset="0"/>
                <a:cs typeface="Times New Roman" panose="02020603050405020304" pitchFamily="18" charset="0"/>
              </a:rPr>
              <a:t>weak</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acid</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HA </a:t>
            </a:r>
            <a:r>
              <a:rPr lang="fr-FR" dirty="0" err="1">
                <a:latin typeface="Times New Roman" panose="02020603050405020304" pitchFamily="18" charset="0"/>
                <a:cs typeface="Times New Roman" panose="02020603050405020304" pitchFamily="18" charset="0"/>
              </a:rPr>
              <a:t>dissociating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according</a:t>
            </a:r>
            <a:r>
              <a:rPr lang="fr-FR" dirty="0">
                <a:latin typeface="Times New Roman" panose="02020603050405020304" pitchFamily="18" charset="0"/>
                <a:cs typeface="Times New Roman" panose="02020603050405020304" pitchFamily="18" charset="0"/>
              </a:rPr>
              <a:t> to:</a:t>
            </a:r>
          </a:p>
          <a:p>
            <a:pPr algn="ctr">
              <a:lnSpc>
                <a:spcPct val="150000"/>
              </a:lnSpc>
            </a:pPr>
            <a:r>
              <a:rPr lang="fr-FR" dirty="0">
                <a:latin typeface="Times New Roman" panose="02020603050405020304" pitchFamily="18" charset="0"/>
                <a:cs typeface="Times New Roman" panose="02020603050405020304" pitchFamily="18" charset="0"/>
              </a:rPr>
              <a:t>HA⇌H</a:t>
            </a:r>
            <a:r>
              <a:rPr lang="fr-FR" baseline="30000" dirty="0">
                <a:latin typeface="Times New Roman" panose="02020603050405020304" pitchFamily="18" charset="0"/>
                <a:cs typeface="Times New Roman" panose="02020603050405020304" pitchFamily="18" charset="0"/>
              </a:rPr>
              <a:t>+</a:t>
            </a:r>
            <a:r>
              <a:rPr lang="fr-FR" dirty="0">
                <a:latin typeface="Times New Roman" panose="02020603050405020304" pitchFamily="18" charset="0"/>
                <a:cs typeface="Times New Roman" panose="02020603050405020304" pitchFamily="18" charset="0"/>
              </a:rPr>
              <a:t>+A</a:t>
            </a:r>
            <a:r>
              <a:rPr lang="fr-FR" baseline="30000" dirty="0" smtClean="0">
                <a:latin typeface="Times New Roman" panose="02020603050405020304" pitchFamily="18" charset="0"/>
                <a:cs typeface="Times New Roman" panose="02020603050405020304" pitchFamily="18" charset="0"/>
              </a:rPr>
              <a:t>−</a:t>
            </a:r>
            <a:endParaRPr lang="fr-FR" baseline="30000" dirty="0">
              <a:latin typeface="Times New Roman" panose="02020603050405020304" pitchFamily="18" charset="0"/>
              <a:cs typeface="Times New Roman" panose="02020603050405020304" pitchFamily="18" charset="0"/>
            </a:endParaRPr>
          </a:p>
        </p:txBody>
      </p:sp>
      <p:sp>
        <p:nvSpPr>
          <p:cNvPr id="5" name="Rectangle 4"/>
          <p:cNvSpPr/>
          <p:nvPr/>
        </p:nvSpPr>
        <p:spPr>
          <a:xfrm>
            <a:off x="615970" y="4469057"/>
            <a:ext cx="8204502" cy="1288750"/>
          </a:xfrm>
          <a:prstGeom prst="rect">
            <a:avLst/>
          </a:prstGeom>
          <a:noFill/>
          <a:ln w="31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673610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1708" y="936010"/>
            <a:ext cx="8604448" cy="1704569"/>
          </a:xfrm>
          <a:prstGeom prst="rect">
            <a:avLst/>
          </a:prstGeom>
        </p:spPr>
        <p:txBody>
          <a:bodyPr wrap="square">
            <a:spAutoFit/>
          </a:bodyPr>
          <a:lstStyle/>
          <a:p>
            <a:pPr>
              <a:lnSpc>
                <a:spcPct val="150000"/>
              </a:lnSpc>
            </a:pPr>
            <a:r>
              <a:rPr lang="en-US" b="1" dirty="0">
                <a:solidFill>
                  <a:srgbClr val="00B050"/>
                </a:solidFill>
                <a:latin typeface="Times New Roman" panose="02020603050405020304" pitchFamily="18" charset="0"/>
                <a:cs typeface="Times New Roman" panose="02020603050405020304" pitchFamily="18" charset="0"/>
              </a:rPr>
              <a:t>Step 2: </a:t>
            </a:r>
            <a:r>
              <a:rPr lang="en-US" b="1" dirty="0">
                <a:solidFill>
                  <a:srgbClr val="FF0066"/>
                </a:solidFill>
                <a:latin typeface="Times New Roman" panose="02020603050405020304" pitchFamily="18" charset="0"/>
                <a:cs typeface="Times New Roman" panose="02020603050405020304" pitchFamily="18" charset="0"/>
              </a:rPr>
              <a:t>Concentrations at Equilibrium</a:t>
            </a:r>
          </a:p>
          <a:p>
            <a:pPr>
              <a:lnSpc>
                <a:spcPct val="150000"/>
              </a:lnSpc>
            </a:pPr>
            <a:r>
              <a:rPr lang="en-US" dirty="0">
                <a:latin typeface="Times New Roman" panose="02020603050405020304" pitchFamily="18" charset="0"/>
                <a:cs typeface="Times New Roman" panose="02020603050405020304" pitchFamily="18" charset="0"/>
              </a:rPr>
              <a:t>Initially, the solution contains a concentration </a:t>
            </a:r>
            <a:r>
              <a:rPr lang="en-US" dirty="0" smtClean="0">
                <a:latin typeface="Times New Roman" panose="02020603050405020304" pitchFamily="18" charset="0"/>
                <a:cs typeface="Times New Roman" panose="02020603050405020304" pitchFamily="18" charset="0"/>
              </a:rPr>
              <a:t>C </a:t>
            </a:r>
            <a:r>
              <a:rPr lang="en-US" dirty="0" err="1">
                <a:latin typeface="Times New Roman" panose="02020603050405020304" pitchFamily="18" charset="0"/>
                <a:cs typeface="Times New Roman" panose="02020603050405020304" pitchFamily="18" charset="0"/>
              </a:rPr>
              <a:t>mol</a:t>
            </a:r>
            <a:r>
              <a:rPr lang="en-US" dirty="0">
                <a:latin typeface="Times New Roman" panose="02020603050405020304" pitchFamily="18" charset="0"/>
                <a:cs typeface="Times New Roman" panose="02020603050405020304" pitchFamily="18" charset="0"/>
              </a:rPr>
              <a:t>/L of </a:t>
            </a:r>
            <a:r>
              <a:rPr lang="en-US" dirty="0" smtClean="0">
                <a:latin typeface="Times New Roman" panose="02020603050405020304" pitchFamily="18" charset="0"/>
                <a:cs typeface="Times New Roman" panose="02020603050405020304" pitchFamily="18" charset="0"/>
              </a:rPr>
              <a:t>HA.</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After dissociation, a fraction </a:t>
            </a:r>
            <a:r>
              <a:rPr lang="en-US" dirty="0" smtClean="0">
                <a:latin typeface="Times New Roman" panose="02020603050405020304" pitchFamily="18" charset="0"/>
                <a:cs typeface="Times New Roman" panose="02020603050405020304" pitchFamily="18" charset="0"/>
              </a:rPr>
              <a:t>α </a:t>
            </a:r>
            <a:r>
              <a:rPr lang="en-US" dirty="0">
                <a:latin typeface="Times New Roman" panose="02020603050405020304" pitchFamily="18" charset="0"/>
                <a:cs typeface="Times New Roman" panose="02020603050405020304" pitchFamily="18" charset="0"/>
              </a:rPr>
              <a:t>of the molecules dissociates into ions.</a:t>
            </a:r>
          </a:p>
          <a:p>
            <a:pPr>
              <a:lnSpc>
                <a:spcPct val="150000"/>
              </a:lnSpc>
            </a:pPr>
            <a:r>
              <a:rPr lang="en-US" dirty="0">
                <a:latin typeface="Times New Roman" panose="02020603050405020304" pitchFamily="18" charset="0"/>
                <a:cs typeface="Times New Roman" panose="02020603050405020304" pitchFamily="18" charset="0"/>
              </a:rPr>
              <a:t>We can summarize the concentrations as:</a:t>
            </a:r>
          </a:p>
        </p:txBody>
      </p:sp>
      <p:graphicFrame>
        <p:nvGraphicFramePr>
          <p:cNvPr id="5" name="Tableau 4"/>
          <p:cNvGraphicFramePr>
            <a:graphicFrameLocks noGrp="1"/>
          </p:cNvGraphicFramePr>
          <p:nvPr>
            <p:extLst>
              <p:ext uri="{D42A27DB-BD31-4B8C-83A1-F6EECF244321}">
                <p14:modId xmlns:p14="http://schemas.microsoft.com/office/powerpoint/2010/main" val="3290333021"/>
              </p:ext>
            </p:extLst>
          </p:nvPr>
        </p:nvGraphicFramePr>
        <p:xfrm>
          <a:off x="1259631" y="2749351"/>
          <a:ext cx="7585938" cy="1737360"/>
        </p:xfrm>
        <a:graphic>
          <a:graphicData uri="http://schemas.openxmlformats.org/drawingml/2006/table">
            <a:tbl>
              <a:tblPr>
                <a:tableStyleId>{5940675A-B579-460E-94D1-54222C63F5DA}</a:tableStyleId>
              </a:tblPr>
              <a:tblGrid>
                <a:gridCol w="2528646"/>
                <a:gridCol w="2528646"/>
                <a:gridCol w="2528646"/>
              </a:tblGrid>
              <a:tr h="621807">
                <a:tc>
                  <a:txBody>
                    <a:bodyPr/>
                    <a:lstStyle/>
                    <a:p>
                      <a:pPr algn="ctr"/>
                      <a:r>
                        <a:rPr lang="fr-FR" dirty="0" err="1"/>
                        <a:t>Species</a:t>
                      </a:r>
                      <a:endParaRPr lang="fr-FR" dirty="0"/>
                    </a:p>
                  </a:txBody>
                  <a:tcPr anchor="ctr">
                    <a:solidFill>
                      <a:schemeClr val="accent3">
                        <a:lumMod val="20000"/>
                        <a:lumOff val="80000"/>
                      </a:schemeClr>
                    </a:solidFill>
                  </a:tcPr>
                </a:tc>
                <a:tc>
                  <a:txBody>
                    <a:bodyPr/>
                    <a:lstStyle/>
                    <a:p>
                      <a:pPr algn="ctr"/>
                      <a:r>
                        <a:rPr lang="fr-FR" dirty="0"/>
                        <a:t>Initial Concentration</a:t>
                      </a:r>
                    </a:p>
                  </a:txBody>
                  <a:tcPr anchor="ctr">
                    <a:solidFill>
                      <a:schemeClr val="accent3">
                        <a:lumMod val="20000"/>
                        <a:lumOff val="80000"/>
                      </a:schemeClr>
                    </a:solidFill>
                  </a:tcPr>
                </a:tc>
                <a:tc>
                  <a:txBody>
                    <a:bodyPr/>
                    <a:lstStyle/>
                    <a:p>
                      <a:pPr algn="ctr"/>
                      <a:r>
                        <a:rPr lang="fr-FR" dirty="0"/>
                        <a:t>Concentration at </a:t>
                      </a:r>
                      <a:r>
                        <a:rPr lang="fr-FR" dirty="0" err="1"/>
                        <a:t>Equilibrium</a:t>
                      </a:r>
                      <a:endParaRPr lang="fr-FR" dirty="0"/>
                    </a:p>
                  </a:txBody>
                  <a:tcPr anchor="ctr">
                    <a:solidFill>
                      <a:schemeClr val="accent3">
                        <a:lumMod val="20000"/>
                        <a:lumOff val="80000"/>
                      </a:schemeClr>
                    </a:solidFill>
                  </a:tcPr>
                </a:tc>
              </a:tr>
              <a:tr h="355318">
                <a:tc>
                  <a:txBody>
                    <a:bodyPr/>
                    <a:lstStyle/>
                    <a:p>
                      <a:pPr algn="ctr"/>
                      <a:r>
                        <a:rPr lang="fr-FR" dirty="0"/>
                        <a:t>HA</a:t>
                      </a:r>
                    </a:p>
                  </a:txBody>
                  <a:tcPr anchor="ctr"/>
                </a:tc>
                <a:tc>
                  <a:txBody>
                    <a:bodyPr/>
                    <a:lstStyle/>
                    <a:p>
                      <a:pPr algn="ctr"/>
                      <a:r>
                        <a:rPr lang="fr-FR" dirty="0" smtClean="0"/>
                        <a:t>C</a:t>
                      </a:r>
                      <a:endParaRPr lang="fr-FR" dirty="0"/>
                    </a:p>
                  </a:txBody>
                  <a:tcPr anchor="ctr"/>
                </a:tc>
                <a:tc>
                  <a:txBody>
                    <a:bodyPr/>
                    <a:lstStyle/>
                    <a:p>
                      <a:pPr algn="ctr"/>
                      <a:r>
                        <a:rPr lang="fr-FR" dirty="0"/>
                        <a:t>C(1−</a:t>
                      </a:r>
                      <a:r>
                        <a:rPr lang="el-GR" dirty="0"/>
                        <a:t>α</a:t>
                      </a:r>
                      <a:r>
                        <a:rPr lang="el-GR" dirty="0" smtClean="0"/>
                        <a:t>)</a:t>
                      </a:r>
                      <a:endParaRPr lang="fr-FR" dirty="0"/>
                    </a:p>
                  </a:txBody>
                  <a:tcPr anchor="ctr"/>
                </a:tc>
              </a:tr>
              <a:tr h="355318">
                <a:tc>
                  <a:txBody>
                    <a:bodyPr/>
                    <a:lstStyle/>
                    <a:p>
                      <a:pPr algn="ctr"/>
                      <a:r>
                        <a:rPr lang="fr-FR" dirty="0"/>
                        <a:t>H</a:t>
                      </a:r>
                      <a:r>
                        <a:rPr lang="fr-FR" dirty="0" smtClean="0"/>
                        <a:t>+</a:t>
                      </a:r>
                      <a:endParaRPr lang="fr-FR" dirty="0"/>
                    </a:p>
                  </a:txBody>
                  <a:tcPr anchor="ctr"/>
                </a:tc>
                <a:tc>
                  <a:txBody>
                    <a:bodyPr/>
                    <a:lstStyle/>
                    <a:p>
                      <a:pPr algn="ctr"/>
                      <a:r>
                        <a:rPr lang="fr-FR"/>
                        <a:t>0</a:t>
                      </a:r>
                    </a:p>
                  </a:txBody>
                  <a:tcPr anchor="ctr"/>
                </a:tc>
                <a:tc>
                  <a:txBody>
                    <a:bodyPr/>
                    <a:lstStyle/>
                    <a:p>
                      <a:pPr algn="ctr"/>
                      <a:r>
                        <a:rPr lang="fr-FR" dirty="0"/>
                        <a:t>C</a:t>
                      </a:r>
                      <a:r>
                        <a:rPr lang="el-GR" dirty="0" smtClean="0"/>
                        <a:t>α</a:t>
                      </a:r>
                      <a:endParaRPr lang="fr-FR" dirty="0"/>
                    </a:p>
                  </a:txBody>
                  <a:tcPr anchor="ctr"/>
                </a:tc>
              </a:tr>
              <a:tr h="355318">
                <a:tc>
                  <a:txBody>
                    <a:bodyPr/>
                    <a:lstStyle/>
                    <a:p>
                      <a:pPr algn="ctr"/>
                      <a:r>
                        <a:rPr lang="fr-FR" dirty="0"/>
                        <a:t>A</a:t>
                      </a:r>
                      <a:r>
                        <a:rPr lang="fr-FR" dirty="0" smtClean="0"/>
                        <a:t>−</a:t>
                      </a:r>
                      <a:endParaRPr lang="fr-FR" dirty="0"/>
                    </a:p>
                  </a:txBody>
                  <a:tcPr anchor="ctr"/>
                </a:tc>
                <a:tc>
                  <a:txBody>
                    <a:bodyPr/>
                    <a:lstStyle/>
                    <a:p>
                      <a:pPr algn="ctr"/>
                      <a:r>
                        <a:rPr lang="fr-FR" dirty="0"/>
                        <a:t>0</a:t>
                      </a:r>
                    </a:p>
                  </a:txBody>
                  <a:tcPr anchor="ctr"/>
                </a:tc>
                <a:tc>
                  <a:txBody>
                    <a:bodyPr/>
                    <a:lstStyle/>
                    <a:p>
                      <a:pPr algn="ctr"/>
                      <a:r>
                        <a:rPr lang="fr-FR" dirty="0"/>
                        <a:t>C</a:t>
                      </a:r>
                      <a:r>
                        <a:rPr lang="el-GR" dirty="0" smtClean="0"/>
                        <a:t>α</a:t>
                      </a:r>
                      <a:endParaRPr lang="fr-FR" dirty="0"/>
                    </a:p>
                  </a:txBody>
                  <a:tcPr anchor="ctr"/>
                </a:tc>
              </a:tr>
            </a:tbl>
          </a:graphicData>
        </a:graphic>
      </p:graphicFrame>
      <p:sp>
        <p:nvSpPr>
          <p:cNvPr id="6" name="Rectangle 5"/>
          <p:cNvSpPr/>
          <p:nvPr/>
        </p:nvSpPr>
        <p:spPr>
          <a:xfrm>
            <a:off x="1024579" y="4958674"/>
            <a:ext cx="8604448" cy="646331"/>
          </a:xfrm>
          <a:prstGeom prst="rect">
            <a:avLst/>
          </a:prstGeom>
        </p:spPr>
        <p:txBody>
          <a:bodyPr wrap="square">
            <a:spAutoFit/>
          </a:bodyPr>
          <a:lstStyle/>
          <a:p>
            <a:r>
              <a:rPr lang="en-US" b="1" dirty="0">
                <a:solidFill>
                  <a:srgbClr val="00B050"/>
                </a:solidFill>
                <a:latin typeface="Times New Roman" panose="02020603050405020304" pitchFamily="18" charset="0"/>
                <a:cs typeface="Times New Roman" panose="02020603050405020304" pitchFamily="18" charset="0"/>
              </a:rPr>
              <a:t>Step 3: </a:t>
            </a:r>
            <a:r>
              <a:rPr lang="en-US" b="1" dirty="0">
                <a:solidFill>
                  <a:srgbClr val="FF0066"/>
                </a:solidFill>
                <a:latin typeface="Times New Roman" panose="02020603050405020304" pitchFamily="18" charset="0"/>
                <a:cs typeface="Times New Roman" panose="02020603050405020304" pitchFamily="18" charset="0"/>
              </a:rPr>
              <a:t>Definition of the Equilibrium Constant</a:t>
            </a:r>
          </a:p>
          <a:p>
            <a:r>
              <a:rPr lang="en-US" dirty="0">
                <a:latin typeface="Times New Roman" panose="02020603050405020304" pitchFamily="18" charset="0"/>
                <a:cs typeface="Times New Roman" panose="02020603050405020304" pitchFamily="18" charset="0"/>
              </a:rPr>
              <a:t>The equilibrium constant </a:t>
            </a:r>
            <a:r>
              <a:rPr lang="en-US" dirty="0" smtClean="0">
                <a:latin typeface="Times New Roman" panose="02020603050405020304" pitchFamily="18" charset="0"/>
                <a:cs typeface="Times New Roman" panose="02020603050405020304" pitchFamily="18" charset="0"/>
              </a:rPr>
              <a:t>K is </a:t>
            </a:r>
            <a:r>
              <a:rPr lang="en-US" dirty="0">
                <a:latin typeface="Times New Roman" panose="02020603050405020304" pitchFamily="18" charset="0"/>
                <a:cs typeface="Times New Roman" panose="02020603050405020304" pitchFamily="18" charset="0"/>
              </a:rPr>
              <a:t>defined by the law of mass action as:</a:t>
            </a:r>
          </a:p>
        </p:txBody>
      </p:sp>
      <p:pic>
        <p:nvPicPr>
          <p:cNvPr id="2049" name="Picture 1"/>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53393" t="30926" r="36161" b="58148"/>
          <a:stretch/>
        </p:blipFill>
        <p:spPr bwMode="auto">
          <a:xfrm>
            <a:off x="1979712" y="5607188"/>
            <a:ext cx="2241873" cy="131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e 10"/>
          <p:cNvGrpSpPr/>
          <p:nvPr/>
        </p:nvGrpSpPr>
        <p:grpSpPr>
          <a:xfrm>
            <a:off x="26945" y="589733"/>
            <a:ext cx="9117055" cy="648072"/>
            <a:chOff x="26945" y="368660"/>
            <a:chExt cx="9117055" cy="648072"/>
          </a:xfrm>
        </p:grpSpPr>
        <p:cxnSp>
          <p:nvCxnSpPr>
            <p:cNvPr id="12" name="Connecteur droit 11"/>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Rectangle 15"/>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9" name="Rectangle 8"/>
          <p:cNvSpPr/>
          <p:nvPr/>
        </p:nvSpPr>
        <p:spPr>
          <a:xfrm>
            <a:off x="863588" y="913768"/>
            <a:ext cx="8100900" cy="3739368"/>
          </a:xfrm>
          <a:prstGeom prst="rect">
            <a:avLst/>
          </a:prstGeom>
          <a:noFill/>
          <a:ln w="31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Nuage 9"/>
          <p:cNvSpPr/>
          <p:nvPr/>
        </p:nvSpPr>
        <p:spPr>
          <a:xfrm>
            <a:off x="1835696" y="5733256"/>
            <a:ext cx="2664296" cy="936104"/>
          </a:xfrm>
          <a:prstGeom prst="cloud">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863588" y="4958042"/>
            <a:ext cx="8100900" cy="1711318"/>
          </a:xfrm>
          <a:prstGeom prst="rect">
            <a:avLst/>
          </a:prstGeom>
          <a:noFill/>
          <a:ln w="31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56399" y="1311052"/>
            <a:ext cx="8146809" cy="3416320"/>
          </a:xfrm>
          <a:prstGeom prst="rect">
            <a:avLst/>
          </a:prstGeom>
          <a:solidFill>
            <a:schemeClr val="accent3">
              <a:lumMod val="20000"/>
              <a:lumOff val="80000"/>
            </a:schemeClr>
          </a:solidFill>
          <a:ln>
            <a:solidFill>
              <a:srgbClr val="0000FF"/>
            </a:solidFill>
          </a:ln>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 value of the constant </a:t>
            </a:r>
            <a:r>
              <a:rPr lang="en-US" b="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is therefore closely related to the production of each species present in the solution when the system has reached its </a:t>
            </a:r>
            <a:r>
              <a:rPr lang="en-US" b="1" dirty="0">
                <a:latin typeface="Times New Roman" panose="02020603050405020304" pitchFamily="18" charset="0"/>
                <a:cs typeface="Times New Roman" panose="02020603050405020304" pitchFamily="18" charset="0"/>
              </a:rPr>
              <a:t>equilibrium point</a:t>
            </a:r>
            <a:r>
              <a:rPr lang="en-US" dirty="0">
                <a:latin typeface="Times New Roman" panose="02020603050405020304" pitchFamily="18" charset="0"/>
                <a:cs typeface="Times New Roman" panose="02020603050405020304" pitchFamily="18" charset="0"/>
              </a:rPr>
              <a:t>.</a:t>
            </a:r>
          </a:p>
          <a:p>
            <a:pPr>
              <a:lnSpc>
                <a:spcPct val="150000"/>
              </a:lnSpc>
            </a:pPr>
            <a:r>
              <a:rPr lang="en-US" b="1" dirty="0">
                <a:solidFill>
                  <a:srgbClr val="0000FF"/>
                </a:solidFill>
                <a:latin typeface="Times New Roman" panose="02020603050405020304" pitchFamily="18" charset="0"/>
                <a:cs typeface="Times New Roman" panose="02020603050405020304" pitchFamily="18" charset="0"/>
              </a:rPr>
              <a:t>K &gt; 1</a:t>
            </a:r>
            <a:r>
              <a:rPr lang="en-US" dirty="0">
                <a:solidFill>
                  <a:srgbClr val="0000FF"/>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the reaction is shifted in the </a:t>
            </a:r>
            <a:r>
              <a:rPr lang="en-US" b="1" dirty="0">
                <a:latin typeface="Times New Roman" panose="02020603050405020304" pitchFamily="18" charset="0"/>
                <a:cs typeface="Times New Roman" panose="02020603050405020304" pitchFamily="18" charset="0"/>
              </a:rPr>
              <a:t>forward direction</a:t>
            </a:r>
            <a:r>
              <a:rPr lang="en-US" dirty="0">
                <a:latin typeface="Times New Roman" panose="02020603050405020304" pitchFamily="18" charset="0"/>
                <a:cs typeface="Times New Roman" panose="02020603050405020304" pitchFamily="18" charset="0"/>
              </a:rPr>
              <a:t> (towards the formation of products).</a:t>
            </a:r>
          </a:p>
          <a:p>
            <a:pPr>
              <a:lnSpc>
                <a:spcPct val="150000"/>
              </a:lnSpc>
            </a:pPr>
            <a:r>
              <a:rPr lang="en-US" b="1" dirty="0">
                <a:solidFill>
                  <a:srgbClr val="0000FF"/>
                </a:solidFill>
                <a:latin typeface="Times New Roman" panose="02020603050405020304" pitchFamily="18" charset="0"/>
                <a:cs typeface="Times New Roman" panose="02020603050405020304" pitchFamily="18" charset="0"/>
              </a:rPr>
              <a:t>K &lt; 1</a:t>
            </a:r>
            <a:r>
              <a:rPr lang="en-US" dirty="0">
                <a:latin typeface="Times New Roman" panose="02020603050405020304" pitchFamily="18" charset="0"/>
                <a:cs typeface="Times New Roman" panose="02020603050405020304" pitchFamily="18" charset="0"/>
              </a:rPr>
              <a:t>: the reaction is shifted in the </a:t>
            </a:r>
            <a:r>
              <a:rPr lang="en-US" b="1" dirty="0">
                <a:latin typeface="Times New Roman" panose="02020603050405020304" pitchFamily="18" charset="0"/>
                <a:cs typeface="Times New Roman" panose="02020603050405020304" pitchFamily="18" charset="0"/>
              </a:rPr>
              <a:t>reverse direction</a:t>
            </a:r>
            <a:r>
              <a:rPr lang="en-US" dirty="0">
                <a:latin typeface="Times New Roman" panose="02020603050405020304" pitchFamily="18" charset="0"/>
                <a:cs typeface="Times New Roman" panose="02020603050405020304" pitchFamily="18" charset="0"/>
              </a:rPr>
              <a:t> (towards the formation of reactants).</a:t>
            </a:r>
          </a:p>
          <a:p>
            <a:pPr>
              <a:lnSpc>
                <a:spcPct val="150000"/>
              </a:lnSpc>
            </a:pPr>
            <a:r>
              <a:rPr lang="en-US" b="1" dirty="0">
                <a:solidFill>
                  <a:srgbClr val="0000FF"/>
                </a:solidFill>
                <a:latin typeface="Times New Roman" panose="02020603050405020304" pitchFamily="18" charset="0"/>
                <a:cs typeface="Times New Roman" panose="02020603050405020304" pitchFamily="18" charset="0"/>
              </a:rPr>
              <a:t>K &gt;&gt; 1</a:t>
            </a:r>
            <a:r>
              <a:rPr lang="en-US" dirty="0">
                <a:latin typeface="Times New Roman" panose="02020603050405020304" pitchFamily="18" charset="0"/>
                <a:cs typeface="Times New Roman" panose="02020603050405020304" pitchFamily="18" charset="0"/>
              </a:rPr>
              <a:t>: the reaction can be considered </a:t>
            </a:r>
            <a:r>
              <a:rPr lang="en-US" b="1" dirty="0">
                <a:latin typeface="Times New Roman" panose="02020603050405020304" pitchFamily="18" charset="0"/>
                <a:cs typeface="Times New Roman" panose="02020603050405020304" pitchFamily="18" charset="0"/>
              </a:rPr>
              <a:t>complete</a:t>
            </a:r>
            <a:r>
              <a:rPr lang="en-US" dirty="0">
                <a:latin typeface="Times New Roman" panose="02020603050405020304" pitchFamily="18" charset="0"/>
                <a:cs typeface="Times New Roman" panose="02020603050405020304" pitchFamily="18" charset="0"/>
              </a:rPr>
              <a:t> (the reactants are then almost entirely converted into products).</a:t>
            </a:r>
          </a:p>
        </p:txBody>
      </p:sp>
    </p:spTree>
    <p:extLst>
      <p:ext uri="{BB962C8B-B14F-4D97-AF65-F5344CB8AC3E}">
        <p14:creationId xmlns:p14="http://schemas.microsoft.com/office/powerpoint/2010/main" val="32334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45625" t="57222" r="29896" b="33519"/>
          <a:stretch/>
        </p:blipFill>
        <p:spPr bwMode="auto">
          <a:xfrm>
            <a:off x="1043608" y="2420888"/>
            <a:ext cx="6012668" cy="1279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46188" y="1340768"/>
            <a:ext cx="8380689" cy="646331"/>
          </a:xfrm>
          <a:prstGeom prst="rect">
            <a:avLst/>
          </a:prstGeom>
        </p:spPr>
        <p:txBody>
          <a:bodyPr wrap="square">
            <a:spAutoFit/>
          </a:bodyPr>
          <a:lstStyle/>
          <a:p>
            <a:r>
              <a:rPr lang="en-US" b="1" dirty="0">
                <a:solidFill>
                  <a:srgbClr val="00B050"/>
                </a:solidFill>
                <a:latin typeface="Times New Roman" panose="02020603050405020304" pitchFamily="18" charset="0"/>
                <a:cs typeface="Times New Roman" panose="02020603050405020304" pitchFamily="18" charset="0"/>
              </a:rPr>
              <a:t>Step 4: </a:t>
            </a:r>
            <a:r>
              <a:rPr lang="en-US" b="1" dirty="0">
                <a:solidFill>
                  <a:srgbClr val="FF0066"/>
                </a:solidFill>
                <a:latin typeface="Times New Roman" panose="02020603050405020304" pitchFamily="18" charset="0"/>
                <a:cs typeface="Times New Roman" panose="02020603050405020304" pitchFamily="18" charset="0"/>
              </a:rPr>
              <a:t>Expressing </a:t>
            </a:r>
            <a:r>
              <a:rPr lang="en-US" b="1" dirty="0" smtClean="0">
                <a:solidFill>
                  <a:srgbClr val="FF0066"/>
                </a:solidFill>
                <a:latin typeface="Times New Roman" panose="02020603050405020304" pitchFamily="18" charset="0"/>
                <a:cs typeface="Times New Roman" panose="02020603050405020304" pitchFamily="18" charset="0"/>
              </a:rPr>
              <a:t>K </a:t>
            </a:r>
            <a:r>
              <a:rPr lang="en-US" b="1" dirty="0">
                <a:solidFill>
                  <a:srgbClr val="FF0066"/>
                </a:solidFill>
                <a:latin typeface="Times New Roman" panose="02020603050405020304" pitchFamily="18" charset="0"/>
                <a:cs typeface="Times New Roman" panose="02020603050405020304" pitchFamily="18" charset="0"/>
              </a:rPr>
              <a:t>in Terms of </a:t>
            </a:r>
            <a:r>
              <a:rPr lang="en-US" b="1" dirty="0" smtClean="0">
                <a:solidFill>
                  <a:srgbClr val="FF0066"/>
                </a:solidFill>
                <a:latin typeface="Times New Roman" panose="02020603050405020304" pitchFamily="18" charset="0"/>
                <a:cs typeface="Times New Roman" panose="02020603050405020304" pitchFamily="18" charset="0"/>
              </a:rPr>
              <a:t>α</a:t>
            </a:r>
            <a:endParaRPr lang="en-US" b="1" dirty="0">
              <a:solidFill>
                <a:srgbClr val="FF0066"/>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Substituting the equilibrium concentrations, we get:</a:t>
            </a:r>
          </a:p>
        </p:txBody>
      </p:sp>
      <p:sp>
        <p:nvSpPr>
          <p:cNvPr id="8" name="Rectangle 7"/>
          <p:cNvSpPr/>
          <p:nvPr/>
        </p:nvSpPr>
        <p:spPr>
          <a:xfrm>
            <a:off x="202963" y="4167344"/>
            <a:ext cx="8793696" cy="2400657"/>
          </a:xfrm>
          <a:prstGeom prst="rect">
            <a:avLst/>
          </a:prstGeom>
          <a:solidFill>
            <a:schemeClr val="accent3">
              <a:lumMod val="20000"/>
              <a:lumOff val="80000"/>
            </a:schemeClr>
          </a:solid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his equation links the equilibrium constant </a:t>
            </a:r>
            <a:r>
              <a:rPr lang="en-US" sz="2000" dirty="0" smtClean="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the initial concentration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 and the degree of dissociation </a:t>
            </a:r>
            <a:r>
              <a:rPr lang="en-US" sz="2000" dirty="0" smtClean="0">
                <a:latin typeface="Times New Roman" panose="02020603050405020304" pitchFamily="18" charset="0"/>
                <a:cs typeface="Times New Roman" panose="02020603050405020304" pitchFamily="18" charset="0"/>
              </a:rPr>
              <a:t>α. </a:t>
            </a:r>
            <a:r>
              <a:rPr lang="en-US" sz="2000" dirty="0">
                <a:latin typeface="Times New Roman" panose="02020603050405020304" pitchFamily="18" charset="0"/>
                <a:cs typeface="Times New Roman" panose="02020603050405020304" pitchFamily="18" charset="0"/>
              </a:rPr>
              <a:t>It allows us to:</a:t>
            </a:r>
          </a:p>
          <a:p>
            <a:pPr marL="285750" indent="-285750" algn="just">
              <a:lnSpc>
                <a:spcPct val="150000"/>
              </a:lnSpc>
              <a:buFont typeface="Arial" panose="020B0604020202020204" pitchFamily="34" charset="0"/>
              <a:buChar char="•"/>
            </a:pPr>
            <a:r>
              <a:rPr lang="en-US" sz="2000" b="1" dirty="0">
                <a:solidFill>
                  <a:srgbClr val="0000FF"/>
                </a:solidFill>
                <a:latin typeface="Times New Roman" panose="02020603050405020304" pitchFamily="18" charset="0"/>
                <a:cs typeface="Times New Roman" panose="02020603050405020304" pitchFamily="18" charset="0"/>
              </a:rPr>
              <a:t>Calculate </a:t>
            </a:r>
            <a:r>
              <a:rPr lang="en-US" sz="2000" b="1" dirty="0" smtClean="0">
                <a:solidFill>
                  <a:srgbClr val="0000FF"/>
                </a:solidFill>
                <a:latin typeface="Times New Roman" panose="02020603050405020304" pitchFamily="18" charset="0"/>
                <a:cs typeface="Times New Roman" panose="02020603050405020304" pitchFamily="18" charset="0"/>
              </a:rPr>
              <a:t>α </a:t>
            </a:r>
            <a:r>
              <a:rPr lang="en-US" sz="2000" dirty="0" smtClean="0">
                <a:latin typeface="Times New Roman" panose="02020603050405020304" pitchFamily="18" charset="0"/>
                <a:cs typeface="Times New Roman" panose="02020603050405020304" pitchFamily="18" charset="0"/>
              </a:rPr>
              <a:t>from </a:t>
            </a:r>
            <a:r>
              <a:rPr lang="en-US" sz="2000" dirty="0">
                <a:latin typeface="Times New Roman" panose="02020603050405020304" pitchFamily="18" charset="0"/>
                <a:cs typeface="Times New Roman" panose="02020603050405020304" pitchFamily="18" charset="0"/>
              </a:rPr>
              <a:t>known values of </a:t>
            </a:r>
            <a:r>
              <a:rPr lang="en-US" sz="2000" dirty="0" smtClean="0">
                <a:latin typeface="Times New Roman" panose="02020603050405020304" pitchFamily="18" charset="0"/>
                <a:cs typeface="Times New Roman" panose="02020603050405020304" pitchFamily="18" charset="0"/>
              </a:rPr>
              <a:t>K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C, </a:t>
            </a:r>
            <a:r>
              <a:rPr lang="en-US" sz="2000" dirty="0">
                <a:latin typeface="Times New Roman" panose="02020603050405020304" pitchFamily="18" charset="0"/>
                <a:cs typeface="Times New Roman" panose="02020603050405020304" pitchFamily="18" charset="0"/>
              </a:rPr>
              <a:t>to find out how much of the electrolyte dissociates.</a:t>
            </a:r>
          </a:p>
          <a:p>
            <a:pPr marL="285750" indent="-285750" algn="just">
              <a:lnSpc>
                <a:spcPct val="150000"/>
              </a:lnSpc>
              <a:buFont typeface="Arial" panose="020B0604020202020204" pitchFamily="34" charset="0"/>
              <a:buChar char="•"/>
            </a:pPr>
            <a:r>
              <a:rPr lang="en-US" sz="2000" b="1" dirty="0">
                <a:solidFill>
                  <a:srgbClr val="0000FF"/>
                </a:solidFill>
                <a:latin typeface="Times New Roman" panose="02020603050405020304" pitchFamily="18" charset="0"/>
                <a:cs typeface="Times New Roman" panose="02020603050405020304" pitchFamily="18" charset="0"/>
              </a:rPr>
              <a:t>Determine </a:t>
            </a:r>
            <a:r>
              <a:rPr lang="en-US" sz="2000" b="1" dirty="0" smtClean="0">
                <a:solidFill>
                  <a:srgbClr val="0000FF"/>
                </a:solidFill>
                <a:latin typeface="Times New Roman" panose="02020603050405020304" pitchFamily="18" charset="0"/>
                <a:cs typeface="Times New Roman" panose="02020603050405020304" pitchFamily="18" charset="0"/>
              </a:rPr>
              <a:t>K</a:t>
            </a:r>
            <a:r>
              <a:rPr lang="en-US" sz="2000" dirty="0" smtClean="0">
                <a:solidFill>
                  <a:srgbClr val="0000FF"/>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from experimental data on </a:t>
            </a:r>
            <a:r>
              <a:rPr lang="en-US" sz="2000" dirty="0" smtClean="0">
                <a:latin typeface="Times New Roman" panose="02020603050405020304" pitchFamily="18" charset="0"/>
                <a:cs typeface="Times New Roman" panose="02020603050405020304" pitchFamily="18" charset="0"/>
              </a:rPr>
              <a:t>α.</a:t>
            </a:r>
            <a:endParaRPr lang="en-US" sz="2000" dirty="0">
              <a:latin typeface="Times New Roman" panose="02020603050405020304" pitchFamily="18" charset="0"/>
              <a:cs typeface="Times New Roman" panose="02020603050405020304" pitchFamily="18" charset="0"/>
            </a:endParaRPr>
          </a:p>
        </p:txBody>
      </p:sp>
      <p:grpSp>
        <p:nvGrpSpPr>
          <p:cNvPr id="11" name="Groupe 10"/>
          <p:cNvGrpSpPr/>
          <p:nvPr/>
        </p:nvGrpSpPr>
        <p:grpSpPr>
          <a:xfrm>
            <a:off x="26945" y="589733"/>
            <a:ext cx="9117055" cy="648072"/>
            <a:chOff x="26945" y="368660"/>
            <a:chExt cx="9117055" cy="648072"/>
          </a:xfrm>
        </p:grpSpPr>
        <p:cxnSp>
          <p:nvCxnSpPr>
            <p:cNvPr id="12" name="Connecteur droit 11"/>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Rectangle 15"/>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Nuage 1"/>
          <p:cNvSpPr/>
          <p:nvPr/>
        </p:nvSpPr>
        <p:spPr>
          <a:xfrm>
            <a:off x="1043608" y="2196437"/>
            <a:ext cx="7272808" cy="1728192"/>
          </a:xfrm>
          <a:prstGeom prst="cloud">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863588" y="913768"/>
            <a:ext cx="8100900" cy="3091296"/>
          </a:xfrm>
          <a:prstGeom prst="rect">
            <a:avLst/>
          </a:prstGeom>
          <a:noFill/>
          <a:ln w="31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Pensées 8"/>
          <p:cNvSpPr/>
          <p:nvPr/>
        </p:nvSpPr>
        <p:spPr>
          <a:xfrm>
            <a:off x="6178377" y="533202"/>
            <a:ext cx="2984499" cy="1615131"/>
          </a:xfrm>
          <a:prstGeom prst="cloudCallout">
            <a:avLst>
              <a:gd name="adj1" fmla="val -48067"/>
              <a:gd name="adj2" fmla="val 77440"/>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70921" t="30327" r="13558" b="57073"/>
          <a:stretch/>
        </p:blipFill>
        <p:spPr bwMode="auto">
          <a:xfrm>
            <a:off x="6665881" y="914782"/>
            <a:ext cx="1892300" cy="864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968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268760"/>
            <a:ext cx="5688632" cy="3477875"/>
          </a:xfrm>
          <a:prstGeom prst="rect">
            <a:avLst/>
          </a:prstGeom>
        </p:spPr>
        <p:txBody>
          <a:bodyPr wrap="square">
            <a:spAutoFit/>
          </a:bodyPr>
          <a:lstStyle/>
          <a:p>
            <a:r>
              <a:rPr lang="en-US" sz="2000" b="1" dirty="0" smtClean="0">
                <a:solidFill>
                  <a:srgbClr val="00B050"/>
                </a:solidFill>
                <a:latin typeface="Times New Roman" panose="02020603050405020304" pitchFamily="18" charset="0"/>
                <a:cs typeface="Times New Roman" panose="02020603050405020304" pitchFamily="18" charset="0"/>
              </a:rPr>
              <a:t>V- </a:t>
            </a:r>
            <a:r>
              <a:rPr lang="en-US" sz="2000" b="1" dirty="0">
                <a:solidFill>
                  <a:srgbClr val="00B050"/>
                </a:solidFill>
                <a:latin typeface="Times New Roman" panose="02020603050405020304" pitchFamily="18" charset="0"/>
                <a:cs typeface="Times New Roman" panose="02020603050405020304" pitchFamily="18" charset="0"/>
              </a:rPr>
              <a:t>Electrical Properties of Solutions:</a:t>
            </a:r>
          </a:p>
          <a:p>
            <a:r>
              <a:rPr lang="en-US" sz="2000" b="1" dirty="0" smtClean="0">
                <a:solidFill>
                  <a:srgbClr val="FF0000"/>
                </a:solidFill>
                <a:latin typeface="Times New Roman" panose="02020603050405020304" pitchFamily="18" charset="0"/>
                <a:cs typeface="Times New Roman" panose="02020603050405020304" pitchFamily="18" charset="0"/>
              </a:rPr>
              <a:t>a- </a:t>
            </a:r>
            <a:r>
              <a:rPr lang="en-US" sz="2000" b="1" dirty="0">
                <a:solidFill>
                  <a:srgbClr val="FF0000"/>
                </a:solidFill>
                <a:latin typeface="Times New Roman" panose="02020603050405020304" pitchFamily="18" charset="0"/>
                <a:cs typeface="Times New Roman" panose="02020603050405020304" pitchFamily="18" charset="0"/>
              </a:rPr>
              <a:t>Under Direct Current (Electrolysis):</a:t>
            </a:r>
          </a:p>
          <a:p>
            <a:r>
              <a:rPr lang="en-US" dirty="0">
                <a:latin typeface="Times New Roman" panose="02020603050405020304" pitchFamily="18" charset="0"/>
                <a:cs typeface="Times New Roman" panose="02020603050405020304" pitchFamily="18" charset="0"/>
              </a:rPr>
              <a:t>Electrolysis is a chemical reaction resulting from a potential difference applied to the electrodes (an electrochemical reaction).</a:t>
            </a:r>
          </a:p>
          <a:p>
            <a:r>
              <a:rPr lang="en-US" dirty="0">
                <a:latin typeface="Times New Roman" panose="02020603050405020304" pitchFamily="18" charset="0"/>
                <a:cs typeface="Times New Roman" panose="02020603050405020304" pitchFamily="18" charset="0"/>
              </a:rPr>
              <a:t>Faraday (1834) established a relationship between the amount of chemical species formed at the electrode and the quantity of charge passed during electrolysis.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 Faraday (F) = 96,500 Coulombs (C).</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Examples:</a:t>
            </a:r>
          </a:p>
          <a:p>
            <a:endParaRPr lang="en-US"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153831"/>
            <a:ext cx="2981325"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8542" t="29074" r="6979" b="25741"/>
          <a:stretch/>
        </p:blipFill>
        <p:spPr bwMode="auto">
          <a:xfrm>
            <a:off x="57873" y="1274068"/>
            <a:ext cx="8978623" cy="4643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221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304" y="1237805"/>
            <a:ext cx="5688632" cy="4170372"/>
          </a:xfrm>
          <a:prstGeom prst="rect">
            <a:avLst/>
          </a:prstGeom>
        </p:spPr>
        <p:txBody>
          <a:bodyPr wrap="square">
            <a:spAutoFit/>
          </a:bodyPr>
          <a:lstStyle/>
          <a:p>
            <a:r>
              <a:rPr lang="en-US" sz="2000" b="1" dirty="0" smtClean="0">
                <a:solidFill>
                  <a:srgbClr val="00B050"/>
                </a:solidFill>
                <a:latin typeface="Times New Roman" panose="02020603050405020304" pitchFamily="18" charset="0"/>
                <a:cs typeface="Times New Roman" panose="02020603050405020304" pitchFamily="18" charset="0"/>
              </a:rPr>
              <a:t>V- </a:t>
            </a:r>
            <a:r>
              <a:rPr lang="en-US" sz="2000" b="1" dirty="0">
                <a:solidFill>
                  <a:srgbClr val="00B050"/>
                </a:solidFill>
                <a:latin typeface="Times New Roman" panose="02020603050405020304" pitchFamily="18" charset="0"/>
                <a:cs typeface="Times New Roman" panose="02020603050405020304" pitchFamily="18" charset="0"/>
              </a:rPr>
              <a:t>Electrical Properties of Solutions:</a:t>
            </a:r>
          </a:p>
          <a:p>
            <a:r>
              <a:rPr lang="en-US" sz="2000" b="1" dirty="0" smtClean="0">
                <a:solidFill>
                  <a:srgbClr val="FF0000"/>
                </a:solidFill>
                <a:latin typeface="Times New Roman" panose="02020603050405020304" pitchFamily="18" charset="0"/>
                <a:cs typeface="Times New Roman" panose="02020603050405020304" pitchFamily="18" charset="0"/>
              </a:rPr>
              <a:t>a- </a:t>
            </a:r>
            <a:r>
              <a:rPr lang="en-US" sz="2000" b="1" dirty="0">
                <a:solidFill>
                  <a:srgbClr val="FF0000"/>
                </a:solidFill>
                <a:latin typeface="Times New Roman" panose="02020603050405020304" pitchFamily="18" charset="0"/>
                <a:cs typeface="Times New Roman" panose="02020603050405020304" pitchFamily="18" charset="0"/>
              </a:rPr>
              <a:t>Under Direct Current (Electrolysis):</a:t>
            </a:r>
          </a:p>
          <a:p>
            <a:pPr>
              <a:lnSpc>
                <a:spcPct val="150000"/>
              </a:lnSpc>
            </a:pPr>
            <a:r>
              <a:rPr lang="en-US" dirty="0">
                <a:latin typeface="Times New Roman" panose="02020603050405020304" pitchFamily="18" charset="0"/>
                <a:cs typeface="Times New Roman" panose="02020603050405020304" pitchFamily="18" charset="0"/>
              </a:rPr>
              <a:t>Electrolysis is a chemical reaction resulting from a potential difference applied to the electrodes (an electrochemical reaction).</a:t>
            </a:r>
          </a:p>
          <a:p>
            <a:pPr>
              <a:lnSpc>
                <a:spcPct val="150000"/>
              </a:lnSpc>
            </a:pPr>
            <a:r>
              <a:rPr lang="en-US" dirty="0">
                <a:latin typeface="Times New Roman" panose="02020603050405020304" pitchFamily="18" charset="0"/>
                <a:cs typeface="Times New Roman" panose="02020603050405020304" pitchFamily="18" charset="0"/>
              </a:rPr>
              <a:t>Faraday (1834) established a relationship between the amount of chemical species formed at the electrode and the quantity of charge passed during electrolysis.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 Faraday (F) = 96,500 Coulombs (C).</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519" y="3053134"/>
            <a:ext cx="2981325"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50304" y="5078324"/>
            <a:ext cx="1920847" cy="400110"/>
          </a:xfrm>
          <a:prstGeom prst="rect">
            <a:avLst/>
          </a:prstGeom>
        </p:spPr>
        <p:txBody>
          <a:bodyPr wrap="none">
            <a:spAutoFit/>
          </a:bodyPr>
          <a:lstStyle/>
          <a:p>
            <a:r>
              <a:rPr lang="fr-FR" sz="2000" b="1" dirty="0" err="1">
                <a:solidFill>
                  <a:srgbClr val="FF0000"/>
                </a:solidFill>
                <a:latin typeface="Times New Roman" panose="02020603050405020304" pitchFamily="18" charset="0"/>
                <a:cs typeface="Times New Roman" panose="02020603050405020304" pitchFamily="18" charset="0"/>
              </a:rPr>
              <a:t>Faraday’s</a:t>
            </a:r>
            <a:r>
              <a:rPr lang="fr-FR" sz="2000" b="1" dirty="0">
                <a:solidFill>
                  <a:srgbClr val="FF0000"/>
                </a:solidFill>
                <a:latin typeface="Times New Roman" panose="02020603050405020304" pitchFamily="18" charset="0"/>
                <a:cs typeface="Times New Roman" panose="02020603050405020304" pitchFamily="18" charset="0"/>
              </a:rPr>
              <a:t> Law:</a:t>
            </a:r>
          </a:p>
        </p:txBody>
      </p:sp>
      <p:grpSp>
        <p:nvGrpSpPr>
          <p:cNvPr id="8" name="Groupe 7"/>
          <p:cNvGrpSpPr/>
          <p:nvPr/>
        </p:nvGrpSpPr>
        <p:grpSpPr>
          <a:xfrm>
            <a:off x="26945" y="589733"/>
            <a:ext cx="9117055" cy="648072"/>
            <a:chOff x="26945" y="368660"/>
            <a:chExt cx="9117055" cy="648072"/>
          </a:xfrm>
        </p:grpSpPr>
        <p:cxnSp>
          <p:nvCxnSpPr>
            <p:cNvPr id="9" name="Connecteur droit 8"/>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Rectangle 12"/>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3" name="Rectangle 2"/>
          <p:cNvSpPr/>
          <p:nvPr/>
        </p:nvSpPr>
        <p:spPr>
          <a:xfrm>
            <a:off x="350304" y="5408177"/>
            <a:ext cx="8326152" cy="923330"/>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It simply states that the </a:t>
            </a:r>
            <a:r>
              <a:rPr lang="en-US" b="1" dirty="0">
                <a:latin typeface="Times New Roman" panose="02020603050405020304" pitchFamily="18" charset="0"/>
                <a:cs typeface="Times New Roman" panose="02020603050405020304" pitchFamily="18" charset="0"/>
              </a:rPr>
              <a:t>mass </a:t>
            </a:r>
            <a:r>
              <a:rPr lang="en-US" b="1" dirty="0" err="1" smtClean="0">
                <a:latin typeface="Times New Roman" panose="02020603050405020304" pitchFamily="18" charset="0"/>
                <a:cs typeface="Times New Roman" panose="02020603050405020304" pitchFamily="18" charset="0"/>
              </a:rPr>
              <a:t>m</a:t>
            </a:r>
            <a:r>
              <a:rPr lang="en-US" dirty="0" err="1" smtClean="0">
                <a:latin typeface="Times New Roman" panose="02020603050405020304" pitchFamily="18" charset="0"/>
                <a:cs typeface="Times New Roman" panose="02020603050405020304" pitchFamily="18" charset="0"/>
              </a:rPr>
              <a:t>of</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species produced or consumed at an electrode is proportional to the </a:t>
            </a:r>
            <a:r>
              <a:rPr lang="en-US" b="1" dirty="0">
                <a:latin typeface="Times New Roman" panose="02020603050405020304" pitchFamily="18" charset="0"/>
                <a:cs typeface="Times New Roman" panose="02020603050405020304" pitchFamily="18" charset="0"/>
              </a:rPr>
              <a:t>electric charge </a:t>
            </a:r>
            <a:r>
              <a:rPr lang="en-US" b="1" dirty="0" smtClean="0">
                <a:latin typeface="Times New Roman" panose="02020603050405020304" pitchFamily="18" charset="0"/>
                <a:cs typeface="Times New Roman" panose="02020603050405020304" pitchFamily="18" charset="0"/>
              </a:rPr>
              <a:t>Q</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passed through the electrolyte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1691680" y="1052736"/>
            <a:ext cx="6624736" cy="4025588"/>
          </a:xfrm>
          <a:prstGeom prst="rect">
            <a:avLst/>
          </a:prstGeom>
          <a:solidFill>
            <a:schemeClr val="accent3">
              <a:lumMod val="20000"/>
              <a:lumOff val="8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000" dirty="0" smtClean="0">
              <a:solidFill>
                <a:schemeClr val="tx1"/>
              </a:solidFill>
              <a:latin typeface="Times New Roman" panose="02020603050405020304" pitchFamily="18" charset="0"/>
              <a:cs typeface="Times New Roman" panose="02020603050405020304" pitchFamily="18" charset="0"/>
            </a:endParaRPr>
          </a:p>
          <a:p>
            <a:endParaRPr lang="fr-FR" sz="20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fr-FR" sz="2000" b="1" u="sng" dirty="0" smtClean="0">
              <a:solidFill>
                <a:schemeClr val="tx1"/>
              </a:solidFill>
              <a:latin typeface="Times New Roman" panose="02020603050405020304" pitchFamily="18" charset="0"/>
              <a:cs typeface="Times New Roman" panose="02020603050405020304" pitchFamily="18" charset="0"/>
            </a:endParaRPr>
          </a:p>
          <a:p>
            <a:pPr>
              <a:lnSpc>
                <a:spcPct val="150000"/>
              </a:lnSpc>
            </a:pPr>
            <a:r>
              <a:rPr lang="fr-FR" sz="2000" b="1" u="sng" dirty="0" err="1" smtClean="0">
                <a:solidFill>
                  <a:schemeClr val="tx1"/>
                </a:solidFill>
                <a:latin typeface="Times New Roman" panose="02020603050405020304" pitchFamily="18" charset="0"/>
                <a:cs typeface="Times New Roman" panose="02020603050405020304" pitchFamily="18" charset="0"/>
              </a:rPr>
              <a:t>Where</a:t>
            </a:r>
            <a:r>
              <a:rPr lang="fr-FR" sz="2000" b="1" u="sng" dirty="0">
                <a:solidFill>
                  <a:schemeClr val="tx1"/>
                </a:solidFill>
                <a:latin typeface="Times New Roman" panose="02020603050405020304" pitchFamily="18" charset="0"/>
                <a:cs typeface="Times New Roman" panose="02020603050405020304" pitchFamily="18" charset="0"/>
              </a:rPr>
              <a:t>:</a:t>
            </a:r>
          </a:p>
          <a:p>
            <a:pPr>
              <a:lnSpc>
                <a:spcPct val="150000"/>
              </a:lnSpc>
            </a:pPr>
            <a:r>
              <a:rPr lang="fr-FR" sz="2000" dirty="0" smtClean="0">
                <a:solidFill>
                  <a:schemeClr val="tx1"/>
                </a:solidFill>
                <a:latin typeface="Times New Roman" panose="02020603050405020304" pitchFamily="18" charset="0"/>
                <a:cs typeface="Times New Roman" panose="02020603050405020304" pitchFamily="18" charset="0"/>
              </a:rPr>
              <a:t>m: </a:t>
            </a:r>
            <a:r>
              <a:rPr lang="fr-FR" sz="2000" dirty="0">
                <a:solidFill>
                  <a:schemeClr val="tx1"/>
                </a:solidFill>
                <a:latin typeface="Times New Roman" panose="02020603050405020304" pitchFamily="18" charset="0"/>
                <a:cs typeface="Times New Roman" panose="02020603050405020304" pitchFamily="18" charset="0"/>
              </a:rPr>
              <a:t>mass of the substance </a:t>
            </a:r>
            <a:r>
              <a:rPr lang="fr-FR" sz="2000" dirty="0" err="1">
                <a:solidFill>
                  <a:schemeClr val="tx1"/>
                </a:solidFill>
                <a:latin typeface="Times New Roman" panose="02020603050405020304" pitchFamily="18" charset="0"/>
                <a:cs typeface="Times New Roman" panose="02020603050405020304" pitchFamily="18" charset="0"/>
              </a:rPr>
              <a:t>deposited</a:t>
            </a:r>
            <a:r>
              <a:rPr lang="fr-FR" sz="2000" dirty="0">
                <a:solidFill>
                  <a:schemeClr val="tx1"/>
                </a:solidFill>
                <a:latin typeface="Times New Roman" panose="02020603050405020304" pitchFamily="18" charset="0"/>
                <a:cs typeface="Times New Roman" panose="02020603050405020304" pitchFamily="18" charset="0"/>
              </a:rPr>
              <a:t> or </a:t>
            </a:r>
            <a:r>
              <a:rPr lang="fr-FR" sz="2000" dirty="0" err="1">
                <a:solidFill>
                  <a:schemeClr val="tx1"/>
                </a:solidFill>
                <a:latin typeface="Times New Roman" panose="02020603050405020304" pitchFamily="18" charset="0"/>
                <a:cs typeface="Times New Roman" panose="02020603050405020304" pitchFamily="18" charset="0"/>
              </a:rPr>
              <a:t>released</a:t>
            </a:r>
            <a:r>
              <a:rPr lang="fr-FR" sz="2000" dirty="0">
                <a:solidFill>
                  <a:schemeClr val="tx1"/>
                </a:solidFill>
                <a:latin typeface="Times New Roman" panose="02020603050405020304" pitchFamily="18" charset="0"/>
                <a:cs typeface="Times New Roman" panose="02020603050405020304" pitchFamily="18" charset="0"/>
              </a:rPr>
              <a:t> (in grams),</a:t>
            </a:r>
          </a:p>
          <a:p>
            <a:pPr>
              <a:lnSpc>
                <a:spcPct val="150000"/>
              </a:lnSpc>
            </a:pPr>
            <a:r>
              <a:rPr lang="fr-FR" sz="2000" dirty="0" smtClean="0">
                <a:solidFill>
                  <a:schemeClr val="tx1"/>
                </a:solidFill>
                <a:latin typeface="Times New Roman" panose="02020603050405020304" pitchFamily="18" charset="0"/>
                <a:cs typeface="Times New Roman" panose="02020603050405020304" pitchFamily="18" charset="0"/>
              </a:rPr>
              <a:t>M: </a:t>
            </a:r>
            <a:r>
              <a:rPr lang="fr-FR" sz="2000" dirty="0" err="1">
                <a:solidFill>
                  <a:schemeClr val="tx1"/>
                </a:solidFill>
                <a:latin typeface="Times New Roman" panose="02020603050405020304" pitchFamily="18" charset="0"/>
                <a:cs typeface="Times New Roman" panose="02020603050405020304" pitchFamily="18" charset="0"/>
              </a:rPr>
              <a:t>molar</a:t>
            </a:r>
            <a:r>
              <a:rPr lang="fr-FR" sz="2000" dirty="0">
                <a:solidFill>
                  <a:schemeClr val="tx1"/>
                </a:solidFill>
                <a:latin typeface="Times New Roman" panose="02020603050405020304" pitchFamily="18" charset="0"/>
                <a:cs typeface="Times New Roman" panose="02020603050405020304" pitchFamily="18" charset="0"/>
              </a:rPr>
              <a:t> mass (g/mol),</a:t>
            </a:r>
          </a:p>
          <a:p>
            <a:pPr>
              <a:lnSpc>
                <a:spcPct val="150000"/>
              </a:lnSpc>
            </a:pPr>
            <a:r>
              <a:rPr lang="fr-FR" sz="2000" dirty="0" smtClean="0">
                <a:solidFill>
                  <a:schemeClr val="tx1"/>
                </a:solidFill>
                <a:latin typeface="Times New Roman" panose="02020603050405020304" pitchFamily="18" charset="0"/>
                <a:cs typeface="Times New Roman" panose="02020603050405020304" pitchFamily="18" charset="0"/>
              </a:rPr>
              <a:t>Q: </a:t>
            </a:r>
            <a:r>
              <a:rPr lang="fr-FR" sz="2000" dirty="0">
                <a:solidFill>
                  <a:schemeClr val="tx1"/>
                </a:solidFill>
                <a:latin typeface="Times New Roman" panose="02020603050405020304" pitchFamily="18" charset="0"/>
                <a:cs typeface="Times New Roman" panose="02020603050405020304" pitchFamily="18" charset="0"/>
              </a:rPr>
              <a:t>total charge (in coulombs),</a:t>
            </a:r>
          </a:p>
          <a:p>
            <a:pPr>
              <a:lnSpc>
                <a:spcPct val="150000"/>
              </a:lnSpc>
            </a:pPr>
            <a:r>
              <a:rPr lang="fr-FR" sz="2000" dirty="0" smtClean="0">
                <a:solidFill>
                  <a:schemeClr val="tx1"/>
                </a:solidFill>
                <a:latin typeface="Times New Roman" panose="02020603050405020304" pitchFamily="18" charset="0"/>
                <a:cs typeface="Times New Roman" panose="02020603050405020304" pitchFamily="18" charset="0"/>
              </a:rPr>
              <a:t>n: </a:t>
            </a:r>
            <a:r>
              <a:rPr lang="fr-FR" sz="2000" dirty="0" err="1">
                <a:solidFill>
                  <a:schemeClr val="tx1"/>
                </a:solidFill>
                <a:latin typeface="Times New Roman" panose="02020603050405020304" pitchFamily="18" charset="0"/>
                <a:cs typeface="Times New Roman" panose="02020603050405020304" pitchFamily="18" charset="0"/>
              </a:rPr>
              <a:t>number</a:t>
            </a:r>
            <a:r>
              <a:rPr lang="fr-FR" sz="2000" dirty="0">
                <a:solidFill>
                  <a:schemeClr val="tx1"/>
                </a:solidFill>
                <a:latin typeface="Times New Roman" panose="02020603050405020304" pitchFamily="18" charset="0"/>
                <a:cs typeface="Times New Roman" panose="02020603050405020304" pitchFamily="18" charset="0"/>
              </a:rPr>
              <a:t> of </a:t>
            </a:r>
            <a:r>
              <a:rPr lang="fr-FR" sz="2000" dirty="0" err="1">
                <a:solidFill>
                  <a:schemeClr val="tx1"/>
                </a:solidFill>
                <a:latin typeface="Times New Roman" panose="02020603050405020304" pitchFamily="18" charset="0"/>
                <a:cs typeface="Times New Roman" panose="02020603050405020304" pitchFamily="18" charset="0"/>
              </a:rPr>
              <a:t>electrons</a:t>
            </a:r>
            <a:r>
              <a:rPr lang="fr-FR" sz="2000" dirty="0">
                <a:solidFill>
                  <a:schemeClr val="tx1"/>
                </a:solidFill>
                <a:latin typeface="Times New Roman" panose="02020603050405020304" pitchFamily="18" charset="0"/>
                <a:cs typeface="Times New Roman" panose="02020603050405020304" pitchFamily="18" charset="0"/>
              </a:rPr>
              <a:t> </a:t>
            </a:r>
            <a:r>
              <a:rPr lang="fr-FR" sz="2000" dirty="0" err="1">
                <a:solidFill>
                  <a:schemeClr val="tx1"/>
                </a:solidFill>
                <a:latin typeface="Times New Roman" panose="02020603050405020304" pitchFamily="18" charset="0"/>
                <a:cs typeface="Times New Roman" panose="02020603050405020304" pitchFamily="18" charset="0"/>
              </a:rPr>
              <a:t>involved</a:t>
            </a:r>
            <a:r>
              <a:rPr lang="fr-FR" sz="2000" dirty="0">
                <a:solidFill>
                  <a:schemeClr val="tx1"/>
                </a:solidFill>
                <a:latin typeface="Times New Roman" panose="02020603050405020304" pitchFamily="18" charset="0"/>
                <a:cs typeface="Times New Roman" panose="02020603050405020304" pitchFamily="18" charset="0"/>
              </a:rPr>
              <a:t> per ion or </a:t>
            </a:r>
            <a:r>
              <a:rPr lang="fr-FR" sz="2000" dirty="0" err="1">
                <a:solidFill>
                  <a:schemeClr val="tx1"/>
                </a:solidFill>
                <a:latin typeface="Times New Roman" panose="02020603050405020304" pitchFamily="18" charset="0"/>
                <a:cs typeface="Times New Roman" panose="02020603050405020304" pitchFamily="18" charset="0"/>
              </a:rPr>
              <a:t>molecule</a:t>
            </a:r>
            <a:r>
              <a:rPr lang="fr-FR" sz="2000" dirty="0">
                <a:solidFill>
                  <a:schemeClr val="tx1"/>
                </a:solidFill>
                <a:latin typeface="Times New Roman" panose="02020603050405020304" pitchFamily="18" charset="0"/>
                <a:cs typeface="Times New Roman" panose="02020603050405020304" pitchFamily="18" charset="0"/>
              </a:rPr>
              <a:t>,</a:t>
            </a:r>
          </a:p>
          <a:p>
            <a:pPr>
              <a:lnSpc>
                <a:spcPct val="150000"/>
              </a:lnSpc>
            </a:pPr>
            <a:r>
              <a:rPr lang="fr-FR" sz="2000" dirty="0" smtClean="0">
                <a:solidFill>
                  <a:schemeClr val="tx1"/>
                </a:solidFill>
                <a:latin typeface="Times New Roman" panose="02020603050405020304" pitchFamily="18" charset="0"/>
                <a:cs typeface="Times New Roman" panose="02020603050405020304" pitchFamily="18" charset="0"/>
              </a:rPr>
              <a:t>F: </a:t>
            </a:r>
            <a:r>
              <a:rPr lang="fr-FR" sz="2000" dirty="0" err="1">
                <a:solidFill>
                  <a:schemeClr val="tx1"/>
                </a:solidFill>
                <a:latin typeface="Times New Roman" panose="02020603050405020304" pitchFamily="18" charset="0"/>
                <a:cs typeface="Times New Roman" panose="02020603050405020304" pitchFamily="18" charset="0"/>
              </a:rPr>
              <a:t>Faraday’s</a:t>
            </a:r>
            <a:r>
              <a:rPr lang="fr-FR" sz="2000" dirty="0">
                <a:solidFill>
                  <a:schemeClr val="tx1"/>
                </a:solidFill>
                <a:latin typeface="Times New Roman" panose="02020603050405020304" pitchFamily="18" charset="0"/>
                <a:cs typeface="Times New Roman" panose="02020603050405020304" pitchFamily="18" charset="0"/>
              </a:rPr>
              <a:t> constant (96,485 </a:t>
            </a:r>
            <a:r>
              <a:rPr lang="fr-FR" sz="2000" dirty="0" smtClean="0">
                <a:solidFill>
                  <a:schemeClr val="tx1"/>
                </a:solidFill>
                <a:latin typeface="Times New Roman" panose="02020603050405020304" pitchFamily="18" charset="0"/>
                <a:cs typeface="Times New Roman" panose="02020603050405020304" pitchFamily="18" charset="0"/>
              </a:rPr>
              <a:t>C/mol).</a:t>
            </a:r>
            <a:endParaRPr lang="fr-FR" sz="2000" dirty="0">
              <a:solidFill>
                <a:schemeClr val="tx1"/>
              </a:solidFill>
              <a:latin typeface="Times New Roman" panose="02020603050405020304" pitchFamily="18" charset="0"/>
              <a:cs typeface="Times New Roman" panose="02020603050405020304" pitchFamily="18" charset="0"/>
            </a:endParaRPr>
          </a:p>
        </p:txBody>
      </p:sp>
      <p:pic>
        <p:nvPicPr>
          <p:cNvPr id="15" name="Picture 4"/>
          <p:cNvPicPr>
            <a:picLocks noChangeAspect="1" noChangeArrowheads="1"/>
          </p:cNvPicPr>
          <p:nvPr/>
        </p:nvPicPr>
        <p:blipFill rotWithShape="1">
          <a:blip r:embed="rId5">
            <a:duotone>
              <a:prstClr val="black"/>
              <a:schemeClr val="accent3">
                <a:lumMod val="20000"/>
                <a:lumOff val="80000"/>
                <a:tint val="45000"/>
                <a:satMod val="400000"/>
              </a:schemeClr>
            </a:duotone>
            <a:extLst>
              <a:ext uri="{28A0092B-C50C-407E-A947-70E740481C1C}">
                <a14:useLocalDpi xmlns:a14="http://schemas.microsoft.com/office/drawing/2010/main" val="0"/>
              </a:ext>
            </a:extLst>
          </a:blip>
          <a:srcRect l="48126" t="42778" r="36145" b="40514"/>
          <a:stretch/>
        </p:blipFill>
        <p:spPr bwMode="auto">
          <a:xfrm>
            <a:off x="3779912" y="1237805"/>
            <a:ext cx="1917700" cy="1145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79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971" y="1119143"/>
            <a:ext cx="5756229" cy="4585871"/>
          </a:xfrm>
          <a:prstGeom prst="rect">
            <a:avLst/>
          </a:prstGeom>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B – Measuring Conductivity with Alternating Current</a:t>
            </a:r>
          </a:p>
          <a:p>
            <a:r>
              <a:rPr lang="en-US" b="1" dirty="0">
                <a:solidFill>
                  <a:srgbClr val="00B050"/>
                </a:solidFill>
                <a:latin typeface="Times New Roman" panose="02020603050405020304" pitchFamily="18" charset="0"/>
                <a:cs typeface="Times New Roman" panose="02020603050405020304" pitchFamily="18" charset="0"/>
              </a:rPr>
              <a:t>The electrical conductivity </a:t>
            </a:r>
            <a:r>
              <a:rPr lang="en-US" dirty="0">
                <a:latin typeface="Times New Roman" panose="02020603050405020304" pitchFamily="18" charset="0"/>
                <a:cs typeface="Times New Roman" panose="02020603050405020304" pitchFamily="18" charset="0"/>
              </a:rPr>
              <a:t>of a solution can be measured using a setup that applies an alternating current (AC). </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Unlike </a:t>
            </a:r>
            <a:r>
              <a:rPr lang="en-US" dirty="0">
                <a:latin typeface="Times New Roman" panose="02020603050405020304" pitchFamily="18" charset="0"/>
                <a:cs typeface="Times New Roman" panose="02020603050405020304" pitchFamily="18" charset="0"/>
              </a:rPr>
              <a:t>direct current (DC), which can induce electrolysis reactions, alternating current does not cause chemical transformations.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measurement device typically consists of two identical electrodes (same material, shape, and surface area) placed at a fixed distance from each other within the solution.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applying an alternating voltage </a:t>
            </a:r>
            <a:r>
              <a:rPr lang="en-US" dirty="0" smtClean="0">
                <a:latin typeface="Times New Roman" panose="02020603050405020304" pitchFamily="18" charset="0"/>
                <a:cs typeface="Times New Roman" panose="02020603050405020304" pitchFamily="18" charset="0"/>
              </a:rPr>
              <a:t>U </a:t>
            </a:r>
            <a:r>
              <a:rPr lang="en-US" dirty="0">
                <a:latin typeface="Times New Roman" panose="02020603050405020304" pitchFamily="18" charset="0"/>
                <a:cs typeface="Times New Roman" panose="02020603050405020304" pitchFamily="18" charset="0"/>
              </a:rPr>
              <a:t>and measuring the current </a:t>
            </a:r>
            <a:r>
              <a:rPr lang="en-US" dirty="0" smtClean="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the resistance </a:t>
            </a:r>
            <a:r>
              <a:rPr lang="en-US" dirty="0" smtClean="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of the solution can be calculated using Ohm’s law:</a:t>
            </a:r>
          </a:p>
        </p:txBody>
      </p:sp>
      <p:sp>
        <p:nvSpPr>
          <p:cNvPr id="6" name="Rectangle 5"/>
          <p:cNvSpPr/>
          <p:nvPr/>
        </p:nvSpPr>
        <p:spPr>
          <a:xfrm>
            <a:off x="715864" y="2506470"/>
            <a:ext cx="5385160" cy="1846659"/>
          </a:xfrm>
          <a:prstGeom prst="rect">
            <a:avLst/>
          </a:prstGeom>
          <a:solidFill>
            <a:schemeClr val="accent3">
              <a:lumMod val="20000"/>
              <a:lumOff val="80000"/>
            </a:schemeClr>
          </a:solidFill>
        </p:spPr>
        <p:txBody>
          <a:bodyPr wrap="square">
            <a:spAutoFit/>
          </a:bodyPr>
          <a:lstStyle/>
          <a:p>
            <a:pPr algn="ctr"/>
            <a:r>
              <a:rPr lang="en-US" sz="2400" b="1" dirty="0"/>
              <a:t>U=R⋅I </a:t>
            </a:r>
            <a:endParaRPr lang="en-US" sz="2400" b="1" dirty="0" smtClean="0"/>
          </a:p>
          <a:p>
            <a:r>
              <a:rPr lang="en-US" dirty="0" smtClean="0"/>
              <a:t>This </a:t>
            </a:r>
            <a:r>
              <a:rPr lang="en-US" dirty="0"/>
              <a:t>resistance depends on several factors: the nature and concentration of the ions present, the temperature, the distance </a:t>
            </a:r>
            <a:r>
              <a:rPr lang="en-US" dirty="0" smtClean="0"/>
              <a:t>l </a:t>
            </a:r>
            <a:r>
              <a:rPr lang="en-US" dirty="0"/>
              <a:t>between the electrodes, their surface area </a:t>
            </a:r>
            <a:r>
              <a:rPr lang="en-US" dirty="0" smtClean="0"/>
              <a:t>S, </a:t>
            </a:r>
            <a:r>
              <a:rPr lang="en-US" dirty="0"/>
              <a:t>and the resistivity </a:t>
            </a:r>
            <a:r>
              <a:rPr lang="en-US" dirty="0" smtClean="0"/>
              <a:t>ζ </a:t>
            </a:r>
            <a:r>
              <a:rPr lang="en-US" dirty="0"/>
              <a:t>of the solution</a:t>
            </a:r>
            <a:r>
              <a:rPr lang="en-US" dirty="0" smtClean="0"/>
              <a:t>.</a:t>
            </a:r>
          </a:p>
          <a:p>
            <a:r>
              <a:rPr lang="en-US" dirty="0" smtClean="0"/>
              <a:t> </a:t>
            </a:r>
            <a:r>
              <a:rPr lang="en-US" dirty="0"/>
              <a:t>The relationship is given by</a:t>
            </a:r>
            <a:r>
              <a:rPr lang="en-US" dirty="0" smtClean="0"/>
              <a:t>:</a:t>
            </a:r>
            <a:endParaRPr lang="en-US" dirty="0"/>
          </a:p>
        </p:txBody>
      </p:sp>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1430987"/>
            <a:ext cx="2100939"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73650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3608" y="707173"/>
            <a:ext cx="5756229" cy="1538883"/>
          </a:xfrm>
          <a:prstGeom prst="rect">
            <a:avLst/>
          </a:prstGeom>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B – Measuring Conductivity with Alternating Current</a:t>
            </a:r>
          </a:p>
          <a:p>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applying an alternating voltage </a:t>
            </a:r>
            <a:r>
              <a:rPr lang="en-US" dirty="0" smtClean="0">
                <a:latin typeface="Times New Roman" panose="02020603050405020304" pitchFamily="18" charset="0"/>
                <a:cs typeface="Times New Roman" panose="02020603050405020304" pitchFamily="18" charset="0"/>
              </a:rPr>
              <a:t>U </a:t>
            </a:r>
            <a:r>
              <a:rPr lang="en-US" dirty="0">
                <a:latin typeface="Times New Roman" panose="02020603050405020304" pitchFamily="18" charset="0"/>
                <a:cs typeface="Times New Roman" panose="02020603050405020304" pitchFamily="18" charset="0"/>
              </a:rPr>
              <a:t>and measuring the current </a:t>
            </a:r>
            <a:r>
              <a:rPr lang="en-US" dirty="0" smtClean="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the resistance </a:t>
            </a:r>
            <a:r>
              <a:rPr lang="en-US" dirty="0" smtClean="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of the solution can be calculated using Ohm’s law:</a:t>
            </a:r>
          </a:p>
        </p:txBody>
      </p:sp>
      <p:sp>
        <p:nvSpPr>
          <p:cNvPr id="6" name="Rectangle 5"/>
          <p:cNvSpPr/>
          <p:nvPr/>
        </p:nvSpPr>
        <p:spPr>
          <a:xfrm>
            <a:off x="1035224" y="2246056"/>
            <a:ext cx="5385160" cy="4616648"/>
          </a:xfrm>
          <a:prstGeom prst="rect">
            <a:avLst/>
          </a:prstGeom>
          <a:solidFill>
            <a:schemeClr val="accent3">
              <a:lumMod val="20000"/>
              <a:lumOff val="80000"/>
            </a:schemeClr>
          </a:solidFill>
        </p:spPr>
        <p:txBody>
          <a:bodyPr wrap="square">
            <a:spAutoFit/>
          </a:bodyPr>
          <a:lstStyle/>
          <a:p>
            <a:pPr algn="ctr"/>
            <a:r>
              <a:rPr lang="en-US" sz="2400" b="1" dirty="0"/>
              <a:t>U=R⋅I </a:t>
            </a:r>
            <a:endParaRPr lang="en-US" sz="2400" b="1" dirty="0" smtClean="0"/>
          </a:p>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resistance depends on several factors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nature and concentration of the ions present,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temperature,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distance </a:t>
            </a:r>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between the electrodes</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surface </a:t>
            </a:r>
            <a:r>
              <a:rPr lang="en-US" dirty="0">
                <a:latin typeface="Times New Roman" panose="02020603050405020304" pitchFamily="18" charset="0"/>
                <a:cs typeface="Times New Roman" panose="02020603050405020304" pitchFamily="18" charset="0"/>
              </a:rPr>
              <a:t>area </a:t>
            </a:r>
            <a:r>
              <a:rPr lang="en-US" dirty="0" smtClean="0">
                <a:latin typeface="Times New Roman" panose="02020603050405020304" pitchFamily="18" charset="0"/>
                <a:cs typeface="Times New Roman" panose="02020603050405020304" pitchFamily="18" charset="0"/>
              </a:rPr>
              <a:t>S,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resistivity </a:t>
            </a:r>
            <a:r>
              <a:rPr lang="en-US" dirty="0" smtClean="0">
                <a:latin typeface="Times New Roman" panose="02020603050405020304" pitchFamily="18" charset="0"/>
                <a:cs typeface="Times New Roman" panose="02020603050405020304" pitchFamily="18" charset="0"/>
              </a:rPr>
              <a:t>ζ </a:t>
            </a:r>
            <a:r>
              <a:rPr lang="en-US" dirty="0">
                <a:latin typeface="Times New Roman" panose="02020603050405020304" pitchFamily="18" charset="0"/>
                <a:cs typeface="Times New Roman" panose="02020603050405020304" pitchFamily="18" charset="0"/>
              </a:rPr>
              <a:t>of the solution</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relationship is given by</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p>
          <a:p>
            <a:r>
              <a:rPr lang="en-US" dirty="0"/>
              <a:t>Where:</a:t>
            </a:r>
          </a:p>
          <a:p>
            <a:r>
              <a:rPr lang="en-US" b="1" dirty="0"/>
              <a:t>R</a:t>
            </a:r>
            <a:r>
              <a:rPr lang="en-US" dirty="0"/>
              <a:t> = resistance (in ohms, Ω)</a:t>
            </a:r>
          </a:p>
          <a:p>
            <a:r>
              <a:rPr lang="en-US" b="1" dirty="0"/>
              <a:t>ρ </a:t>
            </a:r>
            <a:r>
              <a:rPr lang="en-US" dirty="0" smtClean="0"/>
              <a:t> </a:t>
            </a:r>
            <a:r>
              <a:rPr lang="en-US" dirty="0"/>
              <a:t>= resistivity of the material (in </a:t>
            </a:r>
            <a:r>
              <a:rPr lang="en-US" dirty="0" err="1"/>
              <a:t>Ω·m</a:t>
            </a:r>
            <a:r>
              <a:rPr lang="en-US" dirty="0"/>
              <a:t>)</a:t>
            </a:r>
          </a:p>
          <a:p>
            <a:r>
              <a:rPr lang="en-US" b="1" dirty="0"/>
              <a:t>l</a:t>
            </a:r>
            <a:r>
              <a:rPr lang="en-US" dirty="0"/>
              <a:t> = length (distance between the electrodes)</a:t>
            </a:r>
          </a:p>
          <a:p>
            <a:r>
              <a:rPr lang="en-US" b="1" dirty="0"/>
              <a:t>S</a:t>
            </a:r>
            <a:r>
              <a:rPr lang="en-US" dirty="0"/>
              <a:t> = cross-sectional area (surface of the electrodes in contact with the solution</a:t>
            </a:r>
            <a:r>
              <a:rPr lang="en-US" dirty="0" smtClean="0"/>
              <a:t>)</a:t>
            </a:r>
            <a:endParaRPr lang="en-US" dirty="0"/>
          </a:p>
        </p:txBody>
      </p:sp>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1430987"/>
            <a:ext cx="2100939"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45729" t="34630" r="42500" b="56851"/>
          <a:stretch/>
        </p:blipFill>
        <p:spPr bwMode="auto">
          <a:xfrm>
            <a:off x="2483768" y="4653136"/>
            <a:ext cx="1435100"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Pensées 1"/>
          <p:cNvSpPr/>
          <p:nvPr/>
        </p:nvSpPr>
        <p:spPr>
          <a:xfrm>
            <a:off x="2627784" y="1130999"/>
            <a:ext cx="6984776" cy="3018081"/>
          </a:xfrm>
          <a:prstGeom prst="cloud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4"/>
          <p:cNvSpPr>
            <a:spLocks noChangeArrowheads="1"/>
          </p:cNvSpPr>
          <p:nvPr/>
        </p:nvSpPr>
        <p:spPr bwMode="auto">
          <a:xfrm>
            <a:off x="3201318" y="1459730"/>
            <a:ext cx="555985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Char char="•"/>
              <a:tabLst/>
            </a:pPr>
            <a:endPar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Char char="•"/>
              <a:tabLst/>
            </a:pP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greater</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a:t>
            </a:r>
            <a:r>
              <a:rPr kumimoji="0" lang="fr-FR" altLang="fr-FR" sz="20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resistivity</a:t>
            </a:r>
            <a:r>
              <a:rPr kumimoji="0" lang="fr-FR" altLang="fr-FR"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(ρ)</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more the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material</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resists</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flow of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current</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Increasing</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a:t>
            </a:r>
            <a:r>
              <a:rPr kumimoji="0" lang="fr-FR" altLang="fr-FR"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distance l</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between</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electrodes</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increases</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resistance</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Increasing</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a:t>
            </a:r>
            <a:r>
              <a:rPr kumimoji="0" lang="fr-FR" altLang="fr-FR" sz="20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electrode</a:t>
            </a:r>
            <a:r>
              <a:rPr kumimoji="0" lang="fr-FR" altLang="fr-FR"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surface area S</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decreases</a:t>
            </a:r>
            <a:r>
              <a:rPr kumimoji="0" lang="fr-FR" altLang="fr-FR"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20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resistance</a:t>
            </a:r>
            <a:r>
              <a:rPr kumimoji="0" lang="fr-FR" altLang="fr-FR" sz="1800" b="0" i="0" u="none" strike="noStrike" cap="none" normalizeH="0" baseline="0" dirty="0" smtClean="0">
                <a:ln>
                  <a:noFill/>
                </a:ln>
                <a:solidFill>
                  <a:schemeClr val="tx1"/>
                </a:solidFill>
                <a:effectLst/>
                <a:latin typeface="Arial" charset="0"/>
                <a:cs typeface="Arial" charset="0"/>
              </a:rPr>
              <a:t>.</a:t>
            </a:r>
          </a:p>
        </p:txBody>
      </p:sp>
    </p:spTree>
    <p:extLst>
      <p:ext uri="{BB962C8B-B14F-4D97-AF65-F5344CB8AC3E}">
        <p14:creationId xmlns:p14="http://schemas.microsoft.com/office/powerpoint/2010/main" val="33718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971" y="1119143"/>
            <a:ext cx="5756229" cy="707886"/>
          </a:xfrm>
          <a:prstGeom prst="rect">
            <a:avLst/>
          </a:prstGeom>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B – Measuring Conductivity with Alternating </a:t>
            </a:r>
            <a:r>
              <a:rPr lang="en-US" sz="2000" b="1" dirty="0" smtClean="0">
                <a:solidFill>
                  <a:srgbClr val="FF0000"/>
                </a:solidFill>
                <a:latin typeface="Times New Roman" panose="02020603050405020304" pitchFamily="18" charset="0"/>
                <a:cs typeface="Times New Roman" panose="02020603050405020304" pitchFamily="18" charset="0"/>
              </a:rPr>
              <a:t>Current</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457672" y="1866339"/>
            <a:ext cx="6202560" cy="4524315"/>
          </a:xfrm>
          <a:prstGeom prst="rect">
            <a:avLst/>
          </a:prstGeom>
          <a:solidFill>
            <a:schemeClr val="accent3">
              <a:lumMod val="20000"/>
              <a:lumOff val="80000"/>
            </a:schemeClr>
          </a:solidFill>
        </p:spPr>
        <p:txBody>
          <a:bodyPr wrap="square">
            <a:spAutoFit/>
          </a:bodyPr>
          <a:lstStyle/>
          <a:p>
            <a:r>
              <a:rPr lang="en-US" dirty="0">
                <a:latin typeface="Times New Roman" panose="02020603050405020304" pitchFamily="18" charset="0"/>
                <a:cs typeface="Times New Roman" panose="02020603050405020304" pitchFamily="18" charset="0"/>
              </a:rPr>
              <a:t>From this, two important electrical quantities can be defined</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Conductance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which is the inverse of resistance and is expressed in </a:t>
            </a:r>
            <a:r>
              <a:rPr lang="en-US" b="1" dirty="0">
                <a:solidFill>
                  <a:srgbClr val="0000FF"/>
                </a:solidFill>
                <a:latin typeface="Times New Roman" panose="02020603050405020304" pitchFamily="18" charset="0"/>
                <a:cs typeface="Times New Roman" panose="02020603050405020304" pitchFamily="18" charset="0"/>
              </a:rPr>
              <a:t>Siemens (S</a:t>
            </a:r>
            <a:r>
              <a:rPr lang="en-US" b="1" dirty="0" smtClean="0">
                <a:solidFill>
                  <a:srgbClr val="0000FF"/>
                </a:solidFill>
                <a:latin typeface="Times New Roman" panose="02020603050405020304" pitchFamily="18" charset="0"/>
                <a:cs typeface="Times New Roman" panose="02020603050405020304" pitchFamily="18" charset="0"/>
              </a:rPr>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lvl="1"/>
            <a:endParaRPr lang="en-US" dirty="0" smtClean="0"/>
          </a:p>
          <a:p>
            <a:pPr lvl="1"/>
            <a:endParaRPr lang="en-US" dirty="0" smtClean="0"/>
          </a:p>
          <a:p>
            <a:endParaRPr lang="en-US" dirty="0"/>
          </a:p>
        </p:txBody>
      </p:sp>
      <p:pic>
        <p:nvPicPr>
          <p:cNvPr id="4100" name="Picture 4"/>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6146" t="44630" r="37500" b="47778"/>
          <a:stretch/>
        </p:blipFill>
        <p:spPr bwMode="auto">
          <a:xfrm>
            <a:off x="3114160" y="3004622"/>
            <a:ext cx="889583" cy="597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43198" y="3779046"/>
            <a:ext cx="5108922" cy="2031325"/>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Conductivity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(χ ,</a:t>
            </a:r>
            <a:r>
              <a:rPr lang="en-US" b="1" dirty="0" smtClean="0">
                <a:latin typeface="Times New Roman" panose="02020603050405020304" pitchFamily="18" charset="0"/>
                <a:cs typeface="Times New Roman" panose="02020603050405020304" pitchFamily="18" charset="0"/>
              </a:rPr>
              <a:t> x or σ)</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(also called volumetric conductivity), which is expressed in </a:t>
            </a:r>
            <a:r>
              <a:rPr lang="en-US" dirty="0">
                <a:solidFill>
                  <a:srgbClr val="0000FF"/>
                </a:solidFill>
                <a:latin typeface="Times New Roman" panose="02020603050405020304" pitchFamily="18" charset="0"/>
                <a:cs typeface="Times New Roman" panose="02020603050405020304" pitchFamily="18" charset="0"/>
              </a:rPr>
              <a:t>S·m⁻¹ </a:t>
            </a:r>
            <a:r>
              <a:rPr lang="en-US" dirty="0">
                <a:latin typeface="Times New Roman" panose="02020603050405020304" pitchFamily="18" charset="0"/>
                <a:cs typeface="Times New Roman" panose="02020603050405020304" pitchFamily="18" charset="0"/>
              </a:rPr>
              <a:t>or </a:t>
            </a:r>
            <a:r>
              <a:rPr lang="en-US" dirty="0">
                <a:solidFill>
                  <a:srgbClr val="0000FF"/>
                </a:solidFill>
                <a:latin typeface="Times New Roman" panose="02020603050405020304" pitchFamily="18" charset="0"/>
                <a:cs typeface="Times New Roman" panose="02020603050405020304" pitchFamily="18" charset="0"/>
              </a:rPr>
              <a:t>S·cm⁻¹,</a:t>
            </a:r>
            <a:r>
              <a:rPr lang="en-US" dirty="0">
                <a:latin typeface="Times New Roman" panose="02020603050405020304" pitchFamily="18" charset="0"/>
                <a:cs typeface="Times New Roman" panose="02020603050405020304" pitchFamily="18" charset="0"/>
              </a:rPr>
              <a:t> and calculated by</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1430987"/>
            <a:ext cx="2100939"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9" name="Picture 1"/>
          <p:cNvPicPr>
            <a:picLocks noChangeAspect="1" noChangeArrowheads="1"/>
          </p:cNvPicPr>
          <p:nvPr/>
        </p:nvPicPr>
        <p:blipFill rotWithShape="1">
          <a:blip r:embed="rId7">
            <a:extLst>
              <a:ext uri="{28A0092B-C50C-407E-A947-70E740481C1C}">
                <a14:useLocalDpi xmlns:a14="http://schemas.microsoft.com/office/drawing/2010/main" val="0"/>
              </a:ext>
            </a:extLst>
          </a:blip>
          <a:srcRect l="41780" t="41852" r="39360" b="44896"/>
          <a:stretch/>
        </p:blipFill>
        <p:spPr bwMode="auto">
          <a:xfrm>
            <a:off x="2699792" y="4436193"/>
            <a:ext cx="2299378" cy="908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7672" y="5487205"/>
            <a:ext cx="5986536" cy="646331"/>
          </a:xfrm>
          <a:prstGeom prst="rect">
            <a:avLst/>
          </a:prstGeom>
        </p:spPr>
        <p:txBody>
          <a:bodyPr wrap="square">
            <a:spAutoFit/>
          </a:bodyPr>
          <a:lstStyle/>
          <a:p>
            <a:r>
              <a:rPr lang="en-US" dirty="0"/>
              <a:t>It represents the </a:t>
            </a:r>
            <a:r>
              <a:rPr lang="en-US" b="1" dirty="0">
                <a:solidFill>
                  <a:srgbClr val="0000FF"/>
                </a:solidFill>
              </a:rPr>
              <a:t>ability of a material to conduct electric current</a:t>
            </a:r>
            <a:r>
              <a:rPr lang="en-US" dirty="0">
                <a:solidFill>
                  <a:srgbClr val="0000FF"/>
                </a:solidFill>
              </a:rPr>
              <a:t>.</a:t>
            </a:r>
            <a:endParaRPr lang="fr-FR" dirty="0">
              <a:solidFill>
                <a:srgbClr val="0000FF"/>
              </a:solidFill>
            </a:endParaRPr>
          </a:p>
        </p:txBody>
      </p:sp>
    </p:spTree>
    <p:extLst>
      <p:ext uri="{BB962C8B-B14F-4D97-AF65-F5344CB8AC3E}">
        <p14:creationId xmlns:p14="http://schemas.microsoft.com/office/powerpoint/2010/main" val="25070216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710781"/>
            <a:ext cx="5756229" cy="707886"/>
          </a:xfrm>
          <a:prstGeom prst="rect">
            <a:avLst/>
          </a:prstGeom>
        </p:spPr>
        <p:txBody>
          <a:bodyPr wrap="square">
            <a:spAutoFit/>
          </a:bodyPr>
          <a:lstStyle/>
          <a:p>
            <a:r>
              <a:rPr lang="en-US" sz="2000" b="1" dirty="0">
                <a:solidFill>
                  <a:srgbClr val="FF0000"/>
                </a:solidFill>
                <a:latin typeface="Times New Roman" panose="02020603050405020304" pitchFamily="18" charset="0"/>
                <a:cs typeface="Times New Roman" panose="02020603050405020304" pitchFamily="18" charset="0"/>
              </a:rPr>
              <a:t>B – Measuring Conductivity with Alternating </a:t>
            </a:r>
            <a:r>
              <a:rPr lang="en-US" sz="2000" b="1" dirty="0" smtClean="0">
                <a:solidFill>
                  <a:srgbClr val="FF0000"/>
                </a:solidFill>
                <a:latin typeface="Times New Roman" panose="02020603050405020304" pitchFamily="18" charset="0"/>
                <a:cs typeface="Times New Roman" panose="02020603050405020304" pitchFamily="18" charset="0"/>
              </a:rPr>
              <a:t>Current</a:t>
            </a:r>
            <a:endParaRPr 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1430987"/>
            <a:ext cx="2100939"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83568" y="1499205"/>
            <a:ext cx="4572000" cy="5355312"/>
          </a:xfrm>
          <a:prstGeom prst="rect">
            <a:avLst/>
          </a:prstGeom>
          <a:solidFill>
            <a:schemeClr val="accent3">
              <a:lumMod val="20000"/>
              <a:lumOff val="80000"/>
            </a:schemeClr>
          </a:solidFill>
        </p:spPr>
        <p:txBody>
          <a:bodyPr>
            <a:spAutoFit/>
          </a:bodyPr>
          <a:lstStyle/>
          <a:p>
            <a:r>
              <a:rPr lang="en-US" dirty="0">
                <a:latin typeface="Times New Roman" panose="02020603050405020304" pitchFamily="18" charset="0"/>
                <a:cs typeface="Times New Roman" panose="02020603050405020304" pitchFamily="18" charset="0"/>
              </a:rPr>
              <a:t>Conductivity </a:t>
            </a:r>
            <a:r>
              <a:rPr lang="en-US" dirty="0" smtClean="0">
                <a:latin typeface="Times New Roman" panose="02020603050405020304" pitchFamily="18" charset="0"/>
                <a:cs typeface="Times New Roman" panose="02020603050405020304" pitchFamily="18" charset="0"/>
              </a:rPr>
              <a:t>χ is </a:t>
            </a:r>
            <a:r>
              <a:rPr lang="en-US" dirty="0">
                <a:latin typeface="Times New Roman" panose="02020603050405020304" pitchFamily="18" charset="0"/>
                <a:cs typeface="Times New Roman" panose="02020603050405020304" pitchFamily="18" charset="0"/>
              </a:rPr>
              <a:t>related to conductance and the geometry of the measurement cell</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a:t>
            </a:r>
          </a:p>
          <a:p>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distance between electrodes (cm)</a:t>
            </a:r>
          </a:p>
          <a:p>
            <a:r>
              <a:rPr lang="en-US" dirty="0" smtClean="0">
                <a:latin typeface="Times New Roman" panose="02020603050405020304" pitchFamily="18" charset="0"/>
                <a:cs typeface="Times New Roman" panose="02020603050405020304" pitchFamily="18" charset="0"/>
              </a:rPr>
              <a:t>S </a:t>
            </a:r>
            <a:r>
              <a:rPr lang="en-US" dirty="0">
                <a:latin typeface="Times New Roman" panose="02020603050405020304" pitchFamily="18" charset="0"/>
                <a:cs typeface="Times New Roman" panose="02020603050405020304" pitchFamily="18" charset="0"/>
              </a:rPr>
              <a:t>= surface area of the electrodes (cm²)</a:t>
            </a:r>
          </a:p>
          <a:p>
            <a:r>
              <a:rPr lang="en-US" dirty="0">
                <a:latin typeface="Times New Roman" panose="02020603050405020304" pitchFamily="18" charset="0"/>
                <a:cs typeface="Times New Roman" panose="02020603050405020304" pitchFamily="18" charset="0"/>
              </a:rPr>
              <a:t>Since current </a:t>
            </a:r>
            <a:r>
              <a:rPr lang="en-US" dirty="0" smtClean="0">
                <a:latin typeface="Times New Roman" panose="02020603050405020304" pitchFamily="18" charset="0"/>
                <a:cs typeface="Times New Roman" panose="02020603050405020304" pitchFamily="18" charset="0"/>
              </a:rPr>
              <a:t>I is </a:t>
            </a:r>
            <a:r>
              <a:rPr lang="en-US" dirty="0">
                <a:latin typeface="Times New Roman" panose="02020603050405020304" pitchFamily="18" charset="0"/>
                <a:cs typeface="Times New Roman" panose="02020603050405020304" pitchFamily="18" charset="0"/>
              </a:rPr>
              <a:t>the rate of charge flow:</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fr-FR" dirty="0" smtClean="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a:p>
            <a:r>
              <a:rPr lang="fr-FR" dirty="0" smtClean="0">
                <a:latin typeface="Times New Roman" panose="02020603050405020304" pitchFamily="18" charset="0"/>
                <a:cs typeface="Times New Roman" panose="02020603050405020304" pitchFamily="18" charset="0"/>
              </a:rPr>
              <a:t>Substitute </a:t>
            </a:r>
            <a:r>
              <a:rPr lang="fr-FR" dirty="0" err="1">
                <a:latin typeface="Times New Roman" panose="02020603050405020304" pitchFamily="18" charset="0"/>
                <a:cs typeface="Times New Roman" panose="02020603050405020304" pitchFamily="18" charset="0"/>
              </a:rPr>
              <a:t>into</a:t>
            </a:r>
            <a:r>
              <a:rPr lang="fr-FR" dirty="0">
                <a:latin typeface="Times New Roman" panose="02020603050405020304" pitchFamily="18" charset="0"/>
                <a:cs typeface="Times New Roman" panose="02020603050405020304" pitchFamily="18" charset="0"/>
              </a:rPr>
              <a:t> the </a:t>
            </a:r>
            <a:r>
              <a:rPr lang="fr-FR" dirty="0" err="1">
                <a:latin typeface="Times New Roman" panose="02020603050405020304" pitchFamily="18" charset="0"/>
                <a:cs typeface="Times New Roman" panose="02020603050405020304" pitchFamily="18" charset="0"/>
              </a:rPr>
              <a:t>conductivity</a:t>
            </a:r>
            <a:r>
              <a:rPr lang="fr-FR" dirty="0">
                <a:latin typeface="Times New Roman" panose="02020603050405020304" pitchFamily="18" charset="0"/>
                <a:cs typeface="Times New Roman" panose="02020603050405020304" pitchFamily="18" charset="0"/>
              </a:rPr>
              <a:t> expression</a:t>
            </a:r>
            <a:r>
              <a:rPr lang="fr-FR" dirty="0" smtClean="0">
                <a:latin typeface="Times New Roman" panose="02020603050405020304" pitchFamily="18" charset="0"/>
                <a:cs typeface="Times New Roman" panose="02020603050405020304" pitchFamily="18" charset="0"/>
              </a:rPr>
              <a:t>:</a:t>
            </a:r>
          </a:p>
          <a:p>
            <a:endParaRPr lang="fr-FR" dirty="0">
              <a:latin typeface="Times New Roman" panose="02020603050405020304" pitchFamily="18" charset="0"/>
              <a:cs typeface="Times New Roman" panose="02020603050405020304" pitchFamily="18" charset="0"/>
            </a:endParaRPr>
          </a:p>
          <a:p>
            <a:endParaRPr lang="fr-FR" dirty="0"/>
          </a:p>
          <a:p>
            <a:endParaRPr lang="en-US" dirty="0" smtClean="0"/>
          </a:p>
          <a:p>
            <a:endParaRPr lang="fr-FR" dirty="0"/>
          </a:p>
        </p:txBody>
      </p:sp>
      <p:pic>
        <p:nvPicPr>
          <p:cNvPr id="1024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4583" t="45000" r="33750" b="42407"/>
          <a:stretch/>
        </p:blipFill>
        <p:spPr bwMode="auto">
          <a:xfrm>
            <a:off x="1009948" y="2169030"/>
            <a:ext cx="3860800"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0313" t="55548" r="39062" b="31945"/>
          <a:stretch/>
        </p:blipFill>
        <p:spPr bwMode="auto">
          <a:xfrm>
            <a:off x="2051720" y="5787663"/>
            <a:ext cx="2514600" cy="857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0313" t="36111" r="39062" b="51642"/>
          <a:stretch/>
        </p:blipFill>
        <p:spPr bwMode="auto">
          <a:xfrm>
            <a:off x="1979712" y="4352034"/>
            <a:ext cx="2514600" cy="83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277921" y="4614084"/>
            <a:ext cx="3744416" cy="2031325"/>
          </a:xfrm>
          <a:prstGeom prst="rect">
            <a:avLst/>
          </a:prstGeom>
          <a:solidFill>
            <a:schemeClr val="accent3">
              <a:lumMod val="20000"/>
              <a:lumOff val="80000"/>
            </a:schemeClr>
          </a:solidFill>
        </p:spPr>
        <p:txBody>
          <a:bodyPr wrap="square">
            <a:spAutoFit/>
          </a:bodyPr>
          <a:lstStyle/>
          <a:p>
            <a:r>
              <a:rPr lang="fr-FR" b="1" dirty="0" err="1"/>
              <a:t>Where</a:t>
            </a:r>
            <a:r>
              <a:rPr lang="fr-FR" b="1" dirty="0"/>
              <a:t>:</a:t>
            </a:r>
          </a:p>
          <a:p>
            <a:r>
              <a:rPr lang="el-GR" dirty="0" smtClean="0"/>
              <a:t>χ </a:t>
            </a:r>
            <a:r>
              <a:rPr lang="el-GR" dirty="0"/>
              <a:t>= </a:t>
            </a:r>
            <a:r>
              <a:rPr lang="fr-FR" dirty="0" err="1"/>
              <a:t>conductivity</a:t>
            </a:r>
            <a:r>
              <a:rPr lang="fr-FR" dirty="0"/>
              <a:t> (S·cm⁻¹)</a:t>
            </a:r>
          </a:p>
          <a:p>
            <a:r>
              <a:rPr lang="fr-FR" dirty="0" smtClean="0"/>
              <a:t>Q </a:t>
            </a:r>
            <a:r>
              <a:rPr lang="fr-FR" dirty="0"/>
              <a:t>= </a:t>
            </a:r>
            <a:r>
              <a:rPr lang="fr-FR" dirty="0" err="1"/>
              <a:t>electric</a:t>
            </a:r>
            <a:r>
              <a:rPr lang="fr-FR" dirty="0"/>
              <a:t> charge (Coulombs)</a:t>
            </a:r>
          </a:p>
          <a:p>
            <a:r>
              <a:rPr lang="fr-FR" dirty="0" smtClean="0"/>
              <a:t>t= </a:t>
            </a:r>
            <a:r>
              <a:rPr lang="fr-FR" dirty="0"/>
              <a:t>time (seconds)</a:t>
            </a:r>
          </a:p>
          <a:p>
            <a:r>
              <a:rPr lang="fr-FR" dirty="0" smtClean="0"/>
              <a:t>U= </a:t>
            </a:r>
            <a:r>
              <a:rPr lang="fr-FR" dirty="0"/>
              <a:t>voltage (Volts)</a:t>
            </a:r>
          </a:p>
          <a:p>
            <a:r>
              <a:rPr lang="fr-FR" dirty="0" smtClean="0"/>
              <a:t>l= </a:t>
            </a:r>
            <a:r>
              <a:rPr lang="fr-FR" dirty="0"/>
              <a:t>distance </a:t>
            </a:r>
            <a:r>
              <a:rPr lang="fr-FR" dirty="0" err="1"/>
              <a:t>between</a:t>
            </a:r>
            <a:r>
              <a:rPr lang="fr-FR" dirty="0"/>
              <a:t> </a:t>
            </a:r>
            <a:r>
              <a:rPr lang="fr-FR" dirty="0" err="1"/>
              <a:t>electrodes</a:t>
            </a:r>
            <a:r>
              <a:rPr lang="fr-FR" dirty="0"/>
              <a:t> (cm)</a:t>
            </a:r>
          </a:p>
          <a:p>
            <a:r>
              <a:rPr lang="fr-FR" dirty="0" smtClean="0"/>
              <a:t>S </a:t>
            </a:r>
            <a:r>
              <a:rPr lang="fr-FR" dirty="0"/>
              <a:t>= surface area of </a:t>
            </a:r>
            <a:r>
              <a:rPr lang="fr-FR" dirty="0" err="1"/>
              <a:t>electrodes</a:t>
            </a:r>
            <a:r>
              <a:rPr lang="fr-FR" dirty="0"/>
              <a:t> (cm²)</a:t>
            </a:r>
          </a:p>
        </p:txBody>
      </p:sp>
    </p:spTree>
    <p:extLst>
      <p:ext uri="{BB962C8B-B14F-4D97-AF65-F5344CB8AC3E}">
        <p14:creationId xmlns:p14="http://schemas.microsoft.com/office/powerpoint/2010/main" val="2872291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51520" y="1412776"/>
            <a:ext cx="8892480" cy="4524315"/>
          </a:xfrm>
          <a:prstGeom prst="rect">
            <a:avLst/>
          </a:prstGeom>
        </p:spPr>
        <p:txBody>
          <a:bodyPr wrap="square">
            <a:spAutoFit/>
          </a:bodyPr>
          <a:lstStyle/>
          <a:p>
            <a:pPr>
              <a:lnSpc>
                <a:spcPct val="150000"/>
              </a:lnSpc>
            </a:pPr>
            <a:r>
              <a:rPr lang="en-US" b="1" dirty="0" smtClean="0">
                <a:latin typeface="Times New Roman" panose="02020603050405020304" pitchFamily="18" charset="0"/>
                <a:cs typeface="Times New Roman" panose="02020603050405020304" pitchFamily="18" charset="0"/>
              </a:rPr>
              <a:t>Exercise: Electrolysis </a:t>
            </a:r>
            <a:r>
              <a:rPr lang="en-US" b="1" dirty="0">
                <a:latin typeface="Times New Roman" panose="02020603050405020304" pitchFamily="18" charset="0"/>
                <a:cs typeface="Times New Roman" panose="02020603050405020304" pitchFamily="18" charset="0"/>
              </a:rPr>
              <a:t>of </a:t>
            </a:r>
            <a:r>
              <a:rPr lang="en-US" b="1" dirty="0" err="1">
                <a:latin typeface="Times New Roman" panose="02020603050405020304" pitchFamily="18" charset="0"/>
                <a:cs typeface="Times New Roman" panose="02020603050405020304" pitchFamily="18" charset="0"/>
              </a:rPr>
              <a:t>CuCl</a:t>
            </a:r>
            <a:r>
              <a:rPr lang="en-US" b="1" dirty="0">
                <a:latin typeface="Times New Roman" panose="02020603050405020304" pitchFamily="18" charset="0"/>
                <a:cs typeface="Times New Roman" panose="02020603050405020304" pitchFamily="18" charset="0"/>
              </a:rPr>
              <a:t>₂ (Copper(II) Chloride)</a:t>
            </a:r>
          </a:p>
          <a:p>
            <a:pPr>
              <a:lnSpc>
                <a:spcPct val="150000"/>
              </a:lnSpc>
            </a:pPr>
            <a:r>
              <a:rPr lang="en-US" dirty="0">
                <a:latin typeface="Times New Roman" panose="02020603050405020304" pitchFamily="18" charset="0"/>
                <a:cs typeface="Times New Roman" panose="02020603050405020304" pitchFamily="18" charset="0"/>
              </a:rPr>
              <a:t>An </a:t>
            </a:r>
            <a:r>
              <a:rPr lang="en-US" b="1" dirty="0">
                <a:latin typeface="Times New Roman" panose="02020603050405020304" pitchFamily="18" charset="0"/>
                <a:cs typeface="Times New Roman" panose="02020603050405020304" pitchFamily="18" charset="0"/>
              </a:rPr>
              <a:t>aqueous solution of </a:t>
            </a:r>
            <a:r>
              <a:rPr lang="en-US" b="1" dirty="0" err="1">
                <a:latin typeface="Times New Roman" panose="02020603050405020304" pitchFamily="18" charset="0"/>
                <a:cs typeface="Times New Roman" panose="02020603050405020304" pitchFamily="18" charset="0"/>
              </a:rPr>
              <a:t>CuCl</a:t>
            </a:r>
            <a:r>
              <a:rPr lang="en-US" b="1" dirty="0">
                <a:latin typeface="Times New Roman" panose="02020603050405020304" pitchFamily="18" charset="0"/>
                <a:cs typeface="Times New Roman" panose="02020603050405020304" pitchFamily="18" charset="0"/>
              </a:rPr>
              <a:t>₂</a:t>
            </a:r>
            <a:r>
              <a:rPr lang="en-US" dirty="0">
                <a:latin typeface="Times New Roman" panose="02020603050405020304" pitchFamily="18" charset="0"/>
                <a:cs typeface="Times New Roman" panose="02020603050405020304" pitchFamily="18" charset="0"/>
              </a:rPr>
              <a:t> is electrolyzed using </a:t>
            </a:r>
            <a:r>
              <a:rPr lang="en-US" b="1" dirty="0">
                <a:latin typeface="Times New Roman" panose="02020603050405020304" pitchFamily="18" charset="0"/>
                <a:cs typeface="Times New Roman" panose="02020603050405020304" pitchFamily="18" charset="0"/>
              </a:rPr>
              <a:t>inert electrodes</a:t>
            </a:r>
            <a:r>
              <a:rPr lang="en-US" dirty="0">
                <a:latin typeface="Times New Roman" panose="02020603050405020304" pitchFamily="18" charset="0"/>
                <a:cs typeface="Times New Roman" panose="02020603050405020304" pitchFamily="18" charset="0"/>
              </a:rPr>
              <a:t> (graphite) in a beaker.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 constant current of </a:t>
            </a:r>
            <a:r>
              <a:rPr lang="en-US" b="1" dirty="0">
                <a:latin typeface="Times New Roman" panose="02020603050405020304" pitchFamily="18" charset="0"/>
                <a:cs typeface="Times New Roman" panose="02020603050405020304" pitchFamily="18" charset="0"/>
              </a:rPr>
              <a:t>I = 1.50 A</a:t>
            </a:r>
            <a:r>
              <a:rPr lang="en-US" dirty="0">
                <a:latin typeface="Times New Roman" panose="02020603050405020304" pitchFamily="18" charset="0"/>
                <a:cs typeface="Times New Roman" panose="02020603050405020304" pitchFamily="18" charset="0"/>
              </a:rPr>
              <a:t> is applied for </a:t>
            </a:r>
            <a:r>
              <a:rPr lang="en-US" b="1" dirty="0">
                <a:latin typeface="Times New Roman" panose="02020603050405020304" pitchFamily="18" charset="0"/>
                <a:cs typeface="Times New Roman" panose="02020603050405020304" pitchFamily="18" charset="0"/>
              </a:rPr>
              <a:t>30 </a:t>
            </a:r>
            <a:r>
              <a:rPr lang="en-US" b="1" dirty="0" smtClean="0">
                <a:latin typeface="Times New Roman" panose="02020603050405020304" pitchFamily="18" charset="0"/>
                <a:cs typeface="Times New Roman" panose="02020603050405020304" pitchFamily="18" charset="0"/>
              </a:rPr>
              <a:t>minutes</a:t>
            </a:r>
            <a:r>
              <a:rPr lang="en-US" dirty="0" smtClean="0">
                <a:latin typeface="Times New Roman" panose="02020603050405020304" pitchFamily="18" charset="0"/>
                <a:cs typeface="Times New Roman" panose="02020603050405020304" pitchFamily="18" charset="0"/>
              </a:rPr>
              <a:t>. At </a:t>
            </a:r>
            <a:r>
              <a:rPr lang="en-US" dirty="0">
                <a:latin typeface="Times New Roman" panose="02020603050405020304" pitchFamily="18" charset="0"/>
                <a:cs typeface="Times New Roman" panose="02020603050405020304" pitchFamily="18" charset="0"/>
              </a:rPr>
              <a:t>the end of the electrolysis, </a:t>
            </a:r>
            <a:r>
              <a:rPr lang="en-US" b="1" dirty="0">
                <a:latin typeface="Times New Roman" panose="02020603050405020304" pitchFamily="18" charset="0"/>
                <a:cs typeface="Times New Roman" panose="02020603050405020304" pitchFamily="18" charset="0"/>
              </a:rPr>
              <a:t>0.82 g of metallic copper</a:t>
            </a:r>
            <a:r>
              <a:rPr lang="en-US" dirty="0">
                <a:latin typeface="Times New Roman" panose="02020603050405020304" pitchFamily="18" charset="0"/>
                <a:cs typeface="Times New Roman" panose="02020603050405020304" pitchFamily="18" charset="0"/>
              </a:rPr>
              <a:t> is collected on the </a:t>
            </a:r>
            <a:r>
              <a:rPr lang="en-US" dirty="0" smtClean="0">
                <a:latin typeface="Times New Roman" panose="02020603050405020304" pitchFamily="18" charset="0"/>
                <a:cs typeface="Times New Roman" panose="02020603050405020304" pitchFamily="18" charset="0"/>
              </a:rPr>
              <a:t>cathode. Useful data: </a:t>
            </a:r>
            <a:r>
              <a:rPr lang="en-US" b="1" dirty="0">
                <a:latin typeface="Times New Roman" panose="02020603050405020304" pitchFamily="18" charset="0"/>
                <a:cs typeface="Times New Roman" panose="02020603050405020304" pitchFamily="18" charset="0"/>
              </a:rPr>
              <a:t>M(Cu) = 63.5 </a:t>
            </a:r>
            <a:r>
              <a:rPr lang="en-US" b="1" dirty="0" smtClean="0">
                <a:latin typeface="Times New Roman" panose="02020603050405020304" pitchFamily="18" charset="0"/>
                <a:cs typeface="Times New Roman" panose="02020603050405020304" pitchFamily="18" charset="0"/>
              </a:rPr>
              <a:t>g/</a:t>
            </a:r>
            <a:r>
              <a:rPr lang="en-US" b="1" dirty="0" err="1" smtClean="0">
                <a:latin typeface="Times New Roman" panose="02020603050405020304" pitchFamily="18" charset="0"/>
                <a:cs typeface="Times New Roman" panose="02020603050405020304" pitchFamily="18" charset="0"/>
              </a:rPr>
              <a:t>mol</a:t>
            </a:r>
            <a:r>
              <a:rPr lang="en-US" b="1" dirty="0" smtClean="0">
                <a:latin typeface="Times New Roman" panose="02020603050405020304" pitchFamily="18" charset="0"/>
                <a:cs typeface="Times New Roman" panose="02020603050405020304" pitchFamily="18" charset="0"/>
              </a:rPr>
              <a:t>, F </a:t>
            </a:r>
            <a:r>
              <a:rPr lang="en-US" b="1" dirty="0">
                <a:latin typeface="Times New Roman" panose="02020603050405020304" pitchFamily="18" charset="0"/>
                <a:cs typeface="Times New Roman" panose="02020603050405020304" pitchFamily="18" charset="0"/>
              </a:rPr>
              <a:t>= 96,500 C/</a:t>
            </a:r>
            <a:r>
              <a:rPr lang="en-US" b="1" dirty="0" err="1">
                <a:latin typeface="Times New Roman" panose="02020603050405020304" pitchFamily="18" charset="0"/>
                <a:cs typeface="Times New Roman" panose="02020603050405020304" pitchFamily="18" charset="0"/>
              </a:rPr>
              <a:t>mol</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t>Write the electrode half-reactions.</a:t>
            </a:r>
            <a:endParaRPr lang="en-US" dirty="0"/>
          </a:p>
          <a:p>
            <a:pPr marL="342900" indent="-342900">
              <a:buFont typeface="+mj-lt"/>
              <a:buAutoNum type="arabicPeriod"/>
            </a:pPr>
            <a:r>
              <a:rPr lang="en-US" b="1" dirty="0"/>
              <a:t>Calculate the total charge Q supplied during the electrolysis.</a:t>
            </a:r>
            <a:endParaRPr lang="en-US" dirty="0"/>
          </a:p>
          <a:p>
            <a:pPr marL="342900" indent="-342900">
              <a:buFont typeface="+mj-lt"/>
              <a:buAutoNum type="arabicPeriod"/>
            </a:pPr>
            <a:r>
              <a:rPr lang="en-US" b="1" dirty="0"/>
              <a:t>Determine the theoretical amount (in moles) of copper that should have been deposited if the yield was 100%.</a:t>
            </a:r>
            <a:endParaRPr lang="en-US" dirty="0"/>
          </a:p>
          <a:p>
            <a:pPr marL="342900" indent="-342900">
              <a:buFont typeface="+mj-lt"/>
              <a:buAutoNum type="arabicPeriod"/>
            </a:pPr>
            <a:r>
              <a:rPr lang="en-US" b="1" dirty="0"/>
              <a:t>Calculate the corresponding theoretical mass of copper.</a:t>
            </a:r>
            <a:endParaRPr lang="en-US" dirty="0"/>
          </a:p>
          <a:p>
            <a:pPr marL="342900" indent="-342900">
              <a:buFont typeface="+mj-lt"/>
              <a:buAutoNum type="arabicPeriod"/>
            </a:pPr>
            <a:r>
              <a:rPr lang="en-US" b="1" dirty="0"/>
              <a:t>Determine the actual Faradaic efficiency of the process.</a:t>
            </a:r>
            <a:endParaRPr lang="en-US" dirty="0"/>
          </a:p>
          <a:p>
            <a:pPr marL="342900" indent="-342900">
              <a:buFont typeface="+mj-lt"/>
              <a:buAutoNum type="arabicPeriod"/>
            </a:pPr>
            <a:r>
              <a:rPr lang="en-US" b="1" dirty="0"/>
              <a:t>Suggest two possible reasons why the efficiency is below 100%.</a:t>
            </a:r>
            <a:endParaRPr lang="en-US" dirty="0"/>
          </a:p>
          <a:p>
            <a:pPr marL="342900" indent="-342900">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887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15594" y="186932"/>
            <a:ext cx="2520280" cy="398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solidFill>
                <a:schemeClr val="tx1"/>
              </a:solidFill>
            </a:endParaRPr>
          </a:p>
        </p:txBody>
      </p:sp>
      <p:grpSp>
        <p:nvGrpSpPr>
          <p:cNvPr id="21" name="Groupe 20"/>
          <p:cNvGrpSpPr/>
          <p:nvPr/>
        </p:nvGrpSpPr>
        <p:grpSpPr>
          <a:xfrm>
            <a:off x="26945" y="589733"/>
            <a:ext cx="9117055" cy="648072"/>
            <a:chOff x="26945" y="368660"/>
            <a:chExt cx="9117055" cy="648072"/>
          </a:xfrm>
        </p:grpSpPr>
        <p:cxnSp>
          <p:nvCxnSpPr>
            <p:cNvPr id="22" name="Connecteur droit 21"/>
            <p:cNvCxnSpPr/>
            <p:nvPr/>
          </p:nvCxnSpPr>
          <p:spPr>
            <a:xfrm flipH="1">
              <a:off x="1043608" y="404664"/>
              <a:ext cx="8100392"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H="1">
              <a:off x="683568" y="404664"/>
              <a:ext cx="360040" cy="288032"/>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945" y="368660"/>
              <a:ext cx="646718" cy="648072"/>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Rectangle 19"/>
          <p:cNvSpPr/>
          <p:nvPr/>
        </p:nvSpPr>
        <p:spPr>
          <a:xfrm>
            <a:off x="103230" y="1412776"/>
            <a:ext cx="4771371" cy="400110"/>
          </a:xfrm>
          <a:prstGeom prst="rect">
            <a:avLst/>
          </a:prstGeom>
        </p:spPr>
        <p:txBody>
          <a:bodyPr wrap="none">
            <a:spAutoFit/>
          </a:bodyPr>
          <a:lstStyle/>
          <a:p>
            <a:r>
              <a:rPr lang="en-US" sz="2000" b="1" dirty="0">
                <a:solidFill>
                  <a:srgbClr val="FF0066"/>
                </a:solidFill>
              </a:rPr>
              <a:t>Types of Main Chains in Organic </a:t>
            </a:r>
            <a:r>
              <a:rPr lang="en-US" sz="2000" b="1" dirty="0" smtClean="0">
                <a:solidFill>
                  <a:srgbClr val="FF0066"/>
                </a:solidFill>
              </a:rPr>
              <a:t>Chemistry</a:t>
            </a:r>
            <a:r>
              <a:rPr lang="en-US" b="1" dirty="0" smtClean="0">
                <a:solidFill>
                  <a:srgbClr val="FF0066"/>
                </a:solidFill>
              </a:rPr>
              <a:t>:</a:t>
            </a:r>
            <a:endParaRPr lang="fr-FR" b="1" dirty="0">
              <a:solidFill>
                <a:srgbClr val="FF0066"/>
              </a:solidFill>
            </a:endParaRPr>
          </a:p>
        </p:txBody>
      </p:sp>
      <p:sp>
        <p:nvSpPr>
          <p:cNvPr id="27" name="Rectangle 26"/>
          <p:cNvSpPr/>
          <p:nvPr/>
        </p:nvSpPr>
        <p:spPr>
          <a:xfrm>
            <a:off x="103230" y="1868109"/>
            <a:ext cx="8933266" cy="4293483"/>
          </a:xfrm>
          <a:prstGeom prst="rect">
            <a:avLst/>
          </a:prstGeom>
        </p:spPr>
        <p:txBody>
          <a:bodyPr wrap="square">
            <a:spAutoFit/>
          </a:bodyPr>
          <a:lstStyle/>
          <a:p>
            <a:pPr>
              <a:lnSpc>
                <a:spcPct val="150000"/>
              </a:lnSpc>
            </a:pPr>
            <a:r>
              <a:rPr lang="fr-FR" sz="2000" b="1" dirty="0">
                <a:solidFill>
                  <a:srgbClr val="00B050"/>
                </a:solidFill>
              </a:rPr>
              <a:t>1. </a:t>
            </a:r>
            <a:r>
              <a:rPr lang="fr-FR" sz="2000" b="1" dirty="0" err="1">
                <a:solidFill>
                  <a:srgbClr val="00B050"/>
                </a:solidFill>
              </a:rPr>
              <a:t>Based</a:t>
            </a:r>
            <a:r>
              <a:rPr lang="fr-FR" sz="2000" b="1" dirty="0">
                <a:solidFill>
                  <a:srgbClr val="00B050"/>
                </a:solidFill>
              </a:rPr>
              <a:t> on Structure</a:t>
            </a:r>
          </a:p>
          <a:p>
            <a:pPr marL="285750" indent="-285750">
              <a:lnSpc>
                <a:spcPct val="150000"/>
              </a:lnSpc>
              <a:buFont typeface="Wingdings" panose="05000000000000000000" pitchFamily="2" charset="2"/>
              <a:buChar char="Ø"/>
            </a:pPr>
            <a:r>
              <a:rPr lang="fr-FR" b="1" dirty="0" smtClean="0">
                <a:solidFill>
                  <a:srgbClr val="0000FF"/>
                </a:solidFill>
              </a:rPr>
              <a:t>Straight </a:t>
            </a:r>
            <a:r>
              <a:rPr lang="fr-FR" b="1" dirty="0">
                <a:solidFill>
                  <a:srgbClr val="0000FF"/>
                </a:solidFill>
              </a:rPr>
              <a:t>(</a:t>
            </a:r>
            <a:r>
              <a:rPr lang="fr-FR" b="1" dirty="0" err="1">
                <a:solidFill>
                  <a:srgbClr val="0000FF"/>
                </a:solidFill>
              </a:rPr>
              <a:t>linear</a:t>
            </a:r>
            <a:r>
              <a:rPr lang="fr-FR" b="1" dirty="0">
                <a:solidFill>
                  <a:srgbClr val="0000FF"/>
                </a:solidFill>
              </a:rPr>
              <a:t>) </a:t>
            </a:r>
            <a:r>
              <a:rPr lang="fr-FR" b="1" dirty="0" err="1" smtClean="0">
                <a:solidFill>
                  <a:srgbClr val="0000FF"/>
                </a:solidFill>
              </a:rPr>
              <a:t>chain</a:t>
            </a:r>
            <a:r>
              <a:rPr lang="fr-FR" dirty="0" smtClean="0"/>
              <a:t>: </a:t>
            </a:r>
            <a:r>
              <a:rPr lang="fr-FR" dirty="0" err="1" smtClean="0"/>
              <a:t>Carbon</a:t>
            </a:r>
            <a:r>
              <a:rPr lang="fr-FR" dirty="0" smtClean="0"/>
              <a:t> </a:t>
            </a:r>
            <a:r>
              <a:rPr lang="fr-FR" dirty="0" err="1"/>
              <a:t>atoms</a:t>
            </a:r>
            <a:r>
              <a:rPr lang="fr-FR" dirty="0"/>
              <a:t> are </a:t>
            </a:r>
            <a:r>
              <a:rPr lang="fr-FR" dirty="0" err="1"/>
              <a:t>arranged</a:t>
            </a:r>
            <a:r>
              <a:rPr lang="fr-FR" dirty="0"/>
              <a:t> in a </a:t>
            </a:r>
            <a:r>
              <a:rPr lang="fr-FR" dirty="0" err="1"/>
              <a:t>continuous</a:t>
            </a:r>
            <a:r>
              <a:rPr lang="fr-FR" dirty="0"/>
              <a:t> </a:t>
            </a:r>
            <a:r>
              <a:rPr lang="fr-FR" dirty="0" err="1"/>
              <a:t>sequence</a:t>
            </a:r>
            <a:r>
              <a:rPr lang="fr-FR" dirty="0"/>
              <a:t> </a:t>
            </a:r>
            <a:r>
              <a:rPr lang="fr-FR" dirty="0" err="1"/>
              <a:t>without</a:t>
            </a:r>
            <a:r>
              <a:rPr lang="fr-FR" dirty="0"/>
              <a:t> </a:t>
            </a:r>
            <a:r>
              <a:rPr lang="fr-FR" dirty="0" err="1"/>
              <a:t>branching</a:t>
            </a:r>
            <a:r>
              <a:rPr lang="fr-FR" dirty="0"/>
              <a:t>.</a:t>
            </a:r>
            <a:br>
              <a:rPr lang="fr-FR" dirty="0"/>
            </a:br>
            <a:r>
              <a:rPr lang="fr-FR" dirty="0" smtClean="0"/>
              <a:t>                 </a:t>
            </a:r>
            <a:r>
              <a:rPr lang="fr-FR" b="1" dirty="0" err="1" smtClean="0"/>
              <a:t>Example</a:t>
            </a:r>
            <a:r>
              <a:rPr lang="fr-FR" dirty="0"/>
              <a:t>: </a:t>
            </a:r>
            <a:r>
              <a:rPr lang="fr-FR" b="1" dirty="0"/>
              <a:t>Butane</a:t>
            </a:r>
            <a:r>
              <a:rPr lang="fr-FR" dirty="0"/>
              <a:t> </a:t>
            </a:r>
            <a:r>
              <a:rPr lang="fr-FR" dirty="0" smtClean="0"/>
              <a:t>                                 </a:t>
            </a:r>
            <a:r>
              <a:rPr lang="fr-FR" dirty="0" smtClean="0">
                <a:latin typeface="Times New Roman" panose="02020603050405020304" pitchFamily="18" charset="0"/>
                <a:cs typeface="Times New Roman" panose="02020603050405020304" pitchFamily="18" charset="0"/>
              </a:rPr>
              <a:t>CH</a:t>
            </a:r>
            <a:r>
              <a:rPr lang="fr-FR" dirty="0">
                <a:latin typeface="Times New Roman" panose="02020603050405020304" pitchFamily="18" charset="0"/>
                <a:cs typeface="Times New Roman" panose="02020603050405020304" pitchFamily="18" charset="0"/>
              </a:rPr>
              <a:t>₃-CH₂-CH₂-CH</a:t>
            </a:r>
            <a:r>
              <a:rPr lang="fr-FR" dirty="0" smtClean="0">
                <a:latin typeface="Times New Roman" panose="02020603050405020304" pitchFamily="18" charset="0"/>
                <a:cs typeface="Times New Roman" panose="02020603050405020304" pitchFamily="18" charset="0"/>
              </a:rPr>
              <a:t>₃</a:t>
            </a:r>
            <a:endParaRPr lang="fr-FR"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fr-FR" b="1" dirty="0" err="1" smtClean="0">
                <a:solidFill>
                  <a:srgbClr val="0000FF"/>
                </a:solidFill>
              </a:rPr>
              <a:t>Branched</a:t>
            </a:r>
            <a:r>
              <a:rPr lang="fr-FR" b="1" dirty="0" smtClean="0">
                <a:solidFill>
                  <a:srgbClr val="0000FF"/>
                </a:solidFill>
              </a:rPr>
              <a:t> </a:t>
            </a:r>
            <a:r>
              <a:rPr lang="fr-FR" b="1" dirty="0" err="1" smtClean="0">
                <a:solidFill>
                  <a:srgbClr val="0000FF"/>
                </a:solidFill>
              </a:rPr>
              <a:t>chain</a:t>
            </a:r>
            <a:r>
              <a:rPr lang="fr-FR" dirty="0" smtClean="0">
                <a:solidFill>
                  <a:srgbClr val="0000FF"/>
                </a:solidFill>
              </a:rPr>
              <a:t>: </a:t>
            </a:r>
            <a:r>
              <a:rPr lang="fr-FR" dirty="0" err="1" smtClean="0"/>
              <a:t>Contains</a:t>
            </a:r>
            <a:r>
              <a:rPr lang="fr-FR" dirty="0" smtClean="0"/>
              <a:t> </a:t>
            </a:r>
            <a:r>
              <a:rPr lang="fr-FR" dirty="0"/>
              <a:t>one or more branches (alkyl groups).</a:t>
            </a:r>
            <a:br>
              <a:rPr lang="fr-FR" dirty="0"/>
            </a:br>
            <a:r>
              <a:rPr lang="fr-FR" dirty="0" smtClean="0"/>
              <a:t>                 </a:t>
            </a:r>
          </a:p>
          <a:p>
            <a:pPr>
              <a:lnSpc>
                <a:spcPct val="150000"/>
              </a:lnSpc>
            </a:pPr>
            <a:r>
              <a:rPr lang="fr-FR" b="1" dirty="0"/>
              <a:t> </a:t>
            </a:r>
            <a:r>
              <a:rPr lang="fr-FR" b="1" dirty="0" smtClean="0"/>
              <a:t>                       </a:t>
            </a:r>
            <a:r>
              <a:rPr lang="fr-FR" b="1" dirty="0" err="1" smtClean="0"/>
              <a:t>Example</a:t>
            </a:r>
            <a:r>
              <a:rPr lang="fr-FR" dirty="0"/>
              <a:t>: </a:t>
            </a:r>
            <a:r>
              <a:rPr lang="fr-FR" b="1" dirty="0" smtClean="0"/>
              <a:t>2-Methylbutane</a:t>
            </a:r>
            <a:r>
              <a:rPr lang="fr-FR" dirty="0" smtClean="0"/>
              <a:t> </a:t>
            </a:r>
            <a:endParaRPr lang="fr-FR" dirty="0"/>
          </a:p>
          <a:p>
            <a:pPr>
              <a:lnSpc>
                <a:spcPct val="150000"/>
              </a:lnSpc>
            </a:pPr>
            <a:endParaRPr lang="fr-FR" dirty="0" smtClean="0"/>
          </a:p>
          <a:p>
            <a:pPr marL="285750" indent="-285750">
              <a:lnSpc>
                <a:spcPct val="150000"/>
              </a:lnSpc>
              <a:buFont typeface="Wingdings" panose="05000000000000000000" pitchFamily="2" charset="2"/>
              <a:buChar char="Ø"/>
            </a:pPr>
            <a:r>
              <a:rPr lang="fr-FR" dirty="0" smtClean="0">
                <a:solidFill>
                  <a:srgbClr val="0000FF"/>
                </a:solidFill>
              </a:rPr>
              <a:t> </a:t>
            </a:r>
            <a:r>
              <a:rPr lang="fr-FR" b="1" dirty="0" err="1">
                <a:solidFill>
                  <a:srgbClr val="0000FF"/>
                </a:solidFill>
              </a:rPr>
              <a:t>Cyclic</a:t>
            </a:r>
            <a:r>
              <a:rPr lang="fr-FR" b="1" dirty="0">
                <a:solidFill>
                  <a:srgbClr val="0000FF"/>
                </a:solidFill>
              </a:rPr>
              <a:t> (ring) </a:t>
            </a:r>
            <a:r>
              <a:rPr lang="fr-FR" b="1" dirty="0" err="1" smtClean="0">
                <a:solidFill>
                  <a:srgbClr val="0000FF"/>
                </a:solidFill>
              </a:rPr>
              <a:t>chain</a:t>
            </a:r>
            <a:r>
              <a:rPr lang="fr-FR" dirty="0" smtClean="0">
                <a:solidFill>
                  <a:srgbClr val="0000FF"/>
                </a:solidFill>
              </a:rPr>
              <a:t>: </a:t>
            </a:r>
            <a:r>
              <a:rPr lang="fr-FR" dirty="0" err="1" smtClean="0"/>
              <a:t>Carbon</a:t>
            </a:r>
            <a:r>
              <a:rPr lang="fr-FR" dirty="0" smtClean="0"/>
              <a:t> </a:t>
            </a:r>
            <a:r>
              <a:rPr lang="fr-FR" dirty="0" err="1"/>
              <a:t>atoms</a:t>
            </a:r>
            <a:r>
              <a:rPr lang="fr-FR" dirty="0"/>
              <a:t> </a:t>
            </a:r>
            <a:r>
              <a:rPr lang="fr-FR" dirty="0" err="1"/>
              <a:t>form</a:t>
            </a:r>
            <a:r>
              <a:rPr lang="fr-FR" dirty="0"/>
              <a:t> a </a:t>
            </a:r>
            <a:r>
              <a:rPr lang="fr-FR" dirty="0" err="1"/>
              <a:t>closed</a:t>
            </a:r>
            <a:r>
              <a:rPr lang="fr-FR" dirty="0"/>
              <a:t> </a:t>
            </a:r>
            <a:r>
              <a:rPr lang="fr-FR" dirty="0" err="1"/>
              <a:t>loop</a:t>
            </a:r>
            <a:r>
              <a:rPr lang="fr-FR" dirty="0"/>
              <a:t>.</a:t>
            </a:r>
            <a:br>
              <a:rPr lang="fr-FR" dirty="0"/>
            </a:br>
            <a:r>
              <a:rPr lang="fr-FR" b="1" dirty="0" err="1"/>
              <a:t>Example</a:t>
            </a:r>
            <a:r>
              <a:rPr lang="fr-FR" dirty="0"/>
              <a:t>: </a:t>
            </a:r>
            <a:r>
              <a:rPr lang="fr-FR" b="1" dirty="0"/>
              <a:t>Cyclohexane</a:t>
            </a:r>
            <a:r>
              <a:rPr lang="fr-FR" dirty="0"/>
              <a:t> (C₆H₁₂)</a:t>
            </a:r>
          </a:p>
        </p:txBody>
      </p:sp>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072" t="71111" r="68036" b="12857"/>
          <a:stretch/>
        </p:blipFill>
        <p:spPr bwMode="auto">
          <a:xfrm>
            <a:off x="4716016" y="4412572"/>
            <a:ext cx="1960803" cy="68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555" t="27397" r="21250" b="21587"/>
          <a:stretch/>
        </p:blipFill>
        <p:spPr bwMode="auto">
          <a:xfrm>
            <a:off x="4211960" y="5674574"/>
            <a:ext cx="2009272" cy="97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ectangle 30"/>
          <p:cNvSpPr/>
          <p:nvPr/>
        </p:nvSpPr>
        <p:spPr>
          <a:xfrm>
            <a:off x="7394670" y="220401"/>
            <a:ext cx="1512850" cy="400110"/>
          </a:xfrm>
          <a:prstGeom prst="rect">
            <a:avLst/>
          </a:prstGeom>
        </p:spPr>
        <p:txBody>
          <a:bodyPr wrap="none">
            <a:spAutoFit/>
          </a:bodyPr>
          <a:lstStyle/>
          <a:p>
            <a:r>
              <a:rPr lang="fr-FR" sz="2000" b="1" i="1" dirty="0">
                <a:solidFill>
                  <a:srgbClr val="FF0066"/>
                </a:solidFill>
              </a:rPr>
              <a:t>Introduction</a:t>
            </a:r>
            <a:endParaRPr lang="fr-FR" sz="2000" i="1" dirty="0">
              <a:solidFill>
                <a:srgbClr val="FF0066"/>
              </a:solidFill>
            </a:endParaRPr>
          </a:p>
        </p:txBody>
      </p:sp>
      <p:pic>
        <p:nvPicPr>
          <p:cNvPr id="3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3264" t="61886" r="21674" b="16013"/>
          <a:stretch/>
        </p:blipFill>
        <p:spPr bwMode="auto">
          <a:xfrm>
            <a:off x="7635440" y="5586799"/>
            <a:ext cx="1540136" cy="127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6034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3" name="Rectangle 2"/>
          <p:cNvSpPr/>
          <p:nvPr/>
        </p:nvSpPr>
        <p:spPr>
          <a:xfrm>
            <a:off x="615969" y="1087189"/>
            <a:ext cx="8420525" cy="5770811"/>
          </a:xfrm>
          <a:prstGeom prst="rect">
            <a:avLst/>
          </a:prstGeom>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Exercise: Degree of Dissociation of a Weak Acid</a:t>
            </a:r>
          </a:p>
          <a:p>
            <a:pPr>
              <a:lnSpc>
                <a:spcPct val="150000"/>
              </a:lnSpc>
            </a:pPr>
            <a:r>
              <a:rPr lang="en-US" dirty="0">
                <a:latin typeface="Times New Roman" panose="02020603050405020304" pitchFamily="18" charset="0"/>
                <a:cs typeface="Times New Roman" panose="02020603050405020304" pitchFamily="18" charset="0"/>
              </a:rPr>
              <a:t>A quantity of </a:t>
            </a:r>
            <a:r>
              <a:rPr lang="en-US" b="1" dirty="0">
                <a:latin typeface="Times New Roman" panose="02020603050405020304" pitchFamily="18" charset="0"/>
                <a:cs typeface="Times New Roman" panose="02020603050405020304" pitchFamily="18" charset="0"/>
              </a:rPr>
              <a:t>0.1 </a:t>
            </a:r>
            <a:r>
              <a:rPr lang="en-US" b="1" dirty="0" err="1">
                <a:latin typeface="Times New Roman" panose="02020603050405020304" pitchFamily="18" charset="0"/>
                <a:cs typeface="Times New Roman" panose="02020603050405020304" pitchFamily="18" charset="0"/>
              </a:rPr>
              <a:t>mol</a:t>
            </a:r>
            <a:r>
              <a:rPr lang="en-US" dirty="0">
                <a:latin typeface="Times New Roman" panose="02020603050405020304" pitchFamily="18" charset="0"/>
                <a:cs typeface="Times New Roman" panose="02020603050405020304" pitchFamily="18" charset="0"/>
              </a:rPr>
              <a:t> of acetic acid (CH₃COOH) is dissolved in </a:t>
            </a:r>
            <a:r>
              <a:rPr lang="en-US" b="1" dirty="0">
                <a:latin typeface="Times New Roman" panose="02020603050405020304" pitchFamily="18" charset="0"/>
                <a:cs typeface="Times New Roman" panose="02020603050405020304" pitchFamily="18" charset="0"/>
              </a:rPr>
              <a:t>1 liter of water</a:t>
            </a:r>
            <a:r>
              <a:rPr lang="en-US" dirty="0">
                <a:latin typeface="Times New Roman" panose="02020603050405020304" pitchFamily="18" charset="0"/>
                <a:cs typeface="Times New Roman" panose="02020603050405020304" pitchFamily="18" charset="0"/>
              </a:rPr>
              <a:t>. At equilibrium, the concentration of H₃O⁺ ions measured by pH-</a:t>
            </a:r>
            <a:r>
              <a:rPr lang="en-US" dirty="0" err="1">
                <a:latin typeface="Times New Roman" panose="02020603050405020304" pitchFamily="18" charset="0"/>
                <a:cs typeface="Times New Roman" panose="02020603050405020304" pitchFamily="18" charset="0"/>
              </a:rPr>
              <a:t>metry</a:t>
            </a:r>
            <a:r>
              <a:rPr lang="en-US" dirty="0">
                <a:latin typeface="Times New Roman" panose="02020603050405020304" pitchFamily="18" charset="0"/>
                <a:cs typeface="Times New Roman" panose="02020603050405020304" pitchFamily="18" charset="0"/>
              </a:rPr>
              <a:t> is </a:t>
            </a:r>
            <a:r>
              <a:rPr lang="en-US" b="1" dirty="0">
                <a:latin typeface="Times New Roman" panose="02020603050405020304" pitchFamily="18" charset="0"/>
                <a:cs typeface="Times New Roman" panose="02020603050405020304" pitchFamily="18" charset="0"/>
              </a:rPr>
              <a:t>1.34 × 10⁻³ </a:t>
            </a:r>
            <a:r>
              <a:rPr lang="en-US" b="1" dirty="0" err="1">
                <a:latin typeface="Times New Roman" panose="02020603050405020304" pitchFamily="18" charset="0"/>
                <a:cs typeface="Times New Roman" panose="02020603050405020304" pitchFamily="18" charset="0"/>
              </a:rPr>
              <a:t>mol</a:t>
            </a:r>
            <a:r>
              <a:rPr lang="en-US" b="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The dissociation equation </a:t>
            </a:r>
            <a:r>
              <a:rPr lang="en-US" dirty="0" smtClean="0">
                <a:latin typeface="Times New Roman" panose="02020603050405020304" pitchFamily="18" charset="0"/>
                <a:cs typeface="Times New Roman" panose="02020603050405020304" pitchFamily="18" charset="0"/>
              </a:rPr>
              <a:t>is:      </a:t>
            </a:r>
            <a:r>
              <a:rPr lang="fr-FR" dirty="0" smtClean="0">
                <a:latin typeface="Times New Roman" panose="02020603050405020304" pitchFamily="18" charset="0"/>
                <a:cs typeface="Times New Roman" panose="02020603050405020304" pitchFamily="18" charset="0"/>
              </a:rPr>
              <a:t>CH</a:t>
            </a:r>
            <a:r>
              <a:rPr lang="fr-FR" dirty="0">
                <a:latin typeface="Times New Roman" panose="02020603050405020304" pitchFamily="18" charset="0"/>
                <a:cs typeface="Times New Roman" panose="02020603050405020304" pitchFamily="18" charset="0"/>
              </a:rPr>
              <a:t>₃COOH + H₂O ⇌ CH₃COO⁻ + H₃O</a:t>
            </a:r>
            <a:r>
              <a:rPr lang="fr-FR" dirty="0" smtClean="0">
                <a:latin typeface="Times New Roman" panose="02020603050405020304" pitchFamily="18" charset="0"/>
                <a:cs typeface="Times New Roman" panose="02020603050405020304" pitchFamily="18" charset="0"/>
              </a:rPr>
              <a:t>⁺</a:t>
            </a:r>
          </a:p>
          <a:p>
            <a:pPr>
              <a:lnSpc>
                <a:spcPct val="150000"/>
              </a:lnSpc>
            </a:pPr>
            <a:r>
              <a:rPr lang="en-US" b="1" dirty="0" smtClean="0">
                <a:latin typeface="Times New Roman" panose="02020603050405020304" pitchFamily="18" charset="0"/>
                <a:cs typeface="Times New Roman" panose="02020603050405020304" pitchFamily="18" charset="0"/>
              </a:rPr>
              <a:t>Data</a:t>
            </a:r>
            <a:r>
              <a:rPr lang="en-US" b="1" dirty="0">
                <a:latin typeface="Times New Roman" panose="02020603050405020304" pitchFamily="18" charset="0"/>
                <a:cs typeface="Times New Roman" panose="02020603050405020304" pitchFamily="18" charset="0"/>
              </a:rPr>
              <a:t>:</a:t>
            </a:r>
          </a:p>
          <a:p>
            <a:pPr>
              <a:lnSpc>
                <a:spcPct val="150000"/>
              </a:lnSpc>
            </a:pPr>
            <a:r>
              <a:rPr lang="en-US" dirty="0">
                <a:latin typeface="Times New Roman" panose="02020603050405020304" pitchFamily="18" charset="0"/>
                <a:cs typeface="Times New Roman" panose="02020603050405020304" pitchFamily="18" charset="0"/>
              </a:rPr>
              <a:t>Initial concentration of CH₃COOH: 0.1 </a:t>
            </a:r>
            <a:r>
              <a:rPr lang="en-US" dirty="0" err="1" smtClean="0">
                <a:latin typeface="Times New Roman" panose="02020603050405020304" pitchFamily="18" charset="0"/>
                <a:cs typeface="Times New Roman" panose="02020603050405020304" pitchFamily="18" charset="0"/>
              </a:rPr>
              <a:t>mol</a:t>
            </a:r>
            <a:r>
              <a:rPr lang="en-US" dirty="0" smtClean="0">
                <a:latin typeface="Times New Roman" panose="02020603050405020304" pitchFamily="18" charset="0"/>
                <a:cs typeface="Times New Roman" panose="02020603050405020304" pitchFamily="18" charset="0"/>
              </a:rPr>
              <a:t>/L, [</a:t>
            </a:r>
            <a:r>
              <a:rPr lang="en-US" dirty="0">
                <a:latin typeface="Times New Roman" panose="02020603050405020304" pitchFamily="18" charset="0"/>
                <a:cs typeface="Times New Roman" panose="02020603050405020304" pitchFamily="18" charset="0"/>
              </a:rPr>
              <a:t>H₃O⁺] at equilibrium = 1.34 × 10⁻³ </a:t>
            </a:r>
            <a:r>
              <a:rPr lang="en-US" dirty="0" err="1">
                <a:latin typeface="Times New Roman" panose="02020603050405020304" pitchFamily="18" charset="0"/>
                <a:cs typeface="Times New Roman" panose="02020603050405020304" pitchFamily="18" charset="0"/>
              </a:rPr>
              <a:t>mol</a:t>
            </a:r>
            <a:r>
              <a:rPr lang="en-US" dirty="0">
                <a:latin typeface="Times New Roman" panose="02020603050405020304" pitchFamily="18" charset="0"/>
                <a:cs typeface="Times New Roman" panose="02020603050405020304" pitchFamily="18" charset="0"/>
              </a:rPr>
              <a:t>/L</a:t>
            </a:r>
          </a:p>
          <a:p>
            <a:pPr>
              <a:lnSpc>
                <a:spcPct val="150000"/>
              </a:lnSpc>
            </a:pPr>
            <a:r>
              <a:rPr lang="en-US" dirty="0">
                <a:latin typeface="Times New Roman" panose="02020603050405020304" pitchFamily="18" charset="0"/>
                <a:cs typeface="Times New Roman" panose="02020603050405020304" pitchFamily="18" charset="0"/>
              </a:rPr>
              <a:t>Volume of solution: 1 L</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Calculate the </a:t>
            </a:r>
            <a:r>
              <a:rPr lang="en-US" b="1" dirty="0">
                <a:latin typeface="Times New Roman" panose="02020603050405020304" pitchFamily="18" charset="0"/>
                <a:cs typeface="Times New Roman" panose="02020603050405020304" pitchFamily="18" charset="0"/>
              </a:rPr>
              <a:t>degree of dissociation α</a:t>
            </a:r>
            <a:r>
              <a:rPr lang="en-US" dirty="0">
                <a:latin typeface="Times New Roman" panose="02020603050405020304" pitchFamily="18" charset="0"/>
                <a:cs typeface="Times New Roman" panose="02020603050405020304" pitchFamily="18" charset="0"/>
              </a:rPr>
              <a:t> of the acid.</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Determine the </a:t>
            </a:r>
            <a:r>
              <a:rPr lang="en-US" b="1" dirty="0">
                <a:latin typeface="Times New Roman" panose="02020603050405020304" pitchFamily="18" charset="0"/>
                <a:cs typeface="Times New Roman" panose="02020603050405020304" pitchFamily="18" charset="0"/>
              </a:rPr>
              <a:t>acid dissociation constant Kₐ</a:t>
            </a:r>
            <a:r>
              <a:rPr lang="en-US"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Is the calculated value of </a:t>
            </a:r>
            <a:r>
              <a:rPr lang="en-US" b="1" dirty="0">
                <a:latin typeface="Times New Roman" panose="02020603050405020304" pitchFamily="18" charset="0"/>
                <a:cs typeface="Times New Roman" panose="02020603050405020304" pitchFamily="18" charset="0"/>
              </a:rPr>
              <a:t>Kₐ</a:t>
            </a:r>
            <a:r>
              <a:rPr lang="en-US" dirty="0">
                <a:latin typeface="Times New Roman" panose="02020603050405020304" pitchFamily="18" charset="0"/>
                <a:cs typeface="Times New Roman" panose="02020603050405020304" pitchFamily="18" charset="0"/>
              </a:rPr>
              <a:t> consistent with the known value for acetic acid: </a:t>
            </a:r>
            <a:r>
              <a:rPr lang="en-US" b="1" dirty="0">
                <a:latin typeface="Times New Roman" panose="02020603050405020304" pitchFamily="18" charset="0"/>
                <a:cs typeface="Times New Roman" panose="02020603050405020304" pitchFamily="18" charset="0"/>
              </a:rPr>
              <a:t>1.8 × 10⁻⁵</a:t>
            </a:r>
            <a:r>
              <a:rPr lang="en-US" dirty="0">
                <a:latin typeface="Times New Roman" panose="02020603050405020304" pitchFamily="18" charset="0"/>
                <a:cs typeface="Times New Roman" panose="02020603050405020304" pitchFamily="18" charset="0"/>
              </a:rPr>
              <a:t>?</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What would the value of </a:t>
            </a:r>
            <a:r>
              <a:rPr lang="en-US" b="1"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 be if the solution were 10 times more dilute (0.01 </a:t>
            </a:r>
            <a:r>
              <a:rPr lang="en-US" dirty="0" err="1">
                <a:latin typeface="Times New Roman" panose="02020603050405020304" pitchFamily="18" charset="0"/>
                <a:cs typeface="Times New Roman" panose="02020603050405020304" pitchFamily="18" charset="0"/>
              </a:rPr>
              <a:t>mol</a:t>
            </a:r>
            <a:r>
              <a:rPr lang="en-US" dirty="0">
                <a:latin typeface="Times New Roman" panose="02020603050405020304" pitchFamily="18" charset="0"/>
                <a:cs typeface="Times New Roman" panose="02020603050405020304" pitchFamily="18" charset="0"/>
              </a:rPr>
              <a:t>/L)? Assume the acid remains weak.</a:t>
            </a:r>
          </a:p>
          <a:p>
            <a:endParaRPr lang="en-US" dirty="0"/>
          </a:p>
        </p:txBody>
      </p:sp>
    </p:spTree>
    <p:extLst>
      <p:ext uri="{BB962C8B-B14F-4D97-AF65-F5344CB8AC3E}">
        <p14:creationId xmlns:p14="http://schemas.microsoft.com/office/powerpoint/2010/main" val="9113356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6" name="Rectangle 5"/>
          <p:cNvSpPr/>
          <p:nvPr/>
        </p:nvSpPr>
        <p:spPr>
          <a:xfrm>
            <a:off x="615971" y="752106"/>
            <a:ext cx="8676456" cy="6217087"/>
          </a:xfrm>
          <a:prstGeom prst="rect">
            <a:avLst/>
          </a:prstGeom>
        </p:spPr>
        <p:txBody>
          <a:bodyPr wrap="square">
            <a:spAutoFit/>
          </a:bodyPr>
          <a:lstStyle/>
          <a:p>
            <a:r>
              <a:rPr lang="fr-FR" sz="2000" b="1" dirty="0" err="1">
                <a:latin typeface="Times New Roman" panose="02020603050405020304" pitchFamily="18" charset="0"/>
                <a:cs typeface="Times New Roman" panose="02020603050405020304" pitchFamily="18" charset="0"/>
              </a:rPr>
              <a:t>Exercise</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Electrolysis</a:t>
            </a:r>
            <a:r>
              <a:rPr lang="fr-FR" sz="2000" b="1" dirty="0">
                <a:latin typeface="Times New Roman" panose="02020603050405020304" pitchFamily="18" charset="0"/>
                <a:cs typeface="Times New Roman" panose="02020603050405020304" pitchFamily="18" charset="0"/>
              </a:rPr>
              <a:t> of </a:t>
            </a:r>
            <a:r>
              <a:rPr lang="fr-FR" sz="2000" b="1" dirty="0" err="1">
                <a:latin typeface="Times New Roman" panose="02020603050405020304" pitchFamily="18" charset="0"/>
                <a:cs typeface="Times New Roman" panose="02020603050405020304" pitchFamily="18" charset="0"/>
              </a:rPr>
              <a:t>AgNO</a:t>
            </a:r>
            <a:r>
              <a:rPr lang="fr-FR" sz="2000" b="1" dirty="0">
                <a:latin typeface="Times New Roman" panose="02020603050405020304" pitchFamily="18" charset="0"/>
                <a:cs typeface="Times New Roman" panose="02020603050405020304" pitchFamily="18" charset="0"/>
              </a:rPr>
              <a:t>₃ (</a:t>
            </a:r>
            <a:r>
              <a:rPr lang="fr-FR" sz="2000" b="1" dirty="0" err="1">
                <a:latin typeface="Times New Roman" panose="02020603050405020304" pitchFamily="18" charset="0"/>
                <a:cs typeface="Times New Roman" panose="02020603050405020304" pitchFamily="18" charset="0"/>
              </a:rPr>
              <a:t>aq</a:t>
            </a:r>
            <a:r>
              <a:rPr lang="fr-FR" sz="2000" b="1" dirty="0">
                <a:latin typeface="Times New Roman" panose="02020603050405020304" pitchFamily="18" charset="0"/>
                <a:cs typeface="Times New Roman" panose="02020603050405020304" pitchFamily="18" charset="0"/>
              </a:rPr>
              <a:t>)</a:t>
            </a:r>
          </a:p>
          <a:p>
            <a:r>
              <a:rPr lang="fr-FR" sz="2000" dirty="0">
                <a:latin typeface="Times New Roman" panose="02020603050405020304" pitchFamily="18" charset="0"/>
                <a:cs typeface="Times New Roman" panose="02020603050405020304" pitchFamily="18" charset="0"/>
              </a:rPr>
              <a:t>An </a:t>
            </a:r>
            <a:r>
              <a:rPr lang="fr-FR" sz="2000" dirty="0" err="1">
                <a:latin typeface="Times New Roman" panose="02020603050405020304" pitchFamily="18" charset="0"/>
                <a:cs typeface="Times New Roman" panose="02020603050405020304" pitchFamily="18" charset="0"/>
              </a:rPr>
              <a:t>electrolysis</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is</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performed</a:t>
            </a:r>
            <a:r>
              <a:rPr lang="fr-FR" sz="2000" dirty="0">
                <a:latin typeface="Times New Roman" panose="02020603050405020304" pitchFamily="18" charset="0"/>
                <a:cs typeface="Times New Roman" panose="02020603050405020304" pitchFamily="18" charset="0"/>
              </a:rPr>
              <a:t> on an </a:t>
            </a:r>
            <a:r>
              <a:rPr lang="fr-FR" sz="2000" dirty="0" err="1">
                <a:latin typeface="Times New Roman" panose="02020603050405020304" pitchFamily="18" charset="0"/>
                <a:cs typeface="Times New Roman" panose="02020603050405020304" pitchFamily="18" charset="0"/>
              </a:rPr>
              <a:t>aqueous</a:t>
            </a:r>
            <a:r>
              <a:rPr lang="fr-FR" sz="2000" dirty="0">
                <a:latin typeface="Times New Roman" panose="02020603050405020304" pitchFamily="18" charset="0"/>
                <a:cs typeface="Times New Roman" panose="02020603050405020304" pitchFamily="18" charset="0"/>
              </a:rPr>
              <a:t> solution of </a:t>
            </a:r>
            <a:r>
              <a:rPr lang="fr-FR" sz="2000" b="1" dirty="0" err="1">
                <a:latin typeface="Times New Roman" panose="02020603050405020304" pitchFamily="18" charset="0"/>
                <a:cs typeface="Times New Roman" panose="02020603050405020304" pitchFamily="18" charset="0"/>
              </a:rPr>
              <a:t>silver</a:t>
            </a:r>
            <a:r>
              <a:rPr lang="fr-FR" sz="2000" b="1" dirty="0">
                <a:latin typeface="Times New Roman" panose="02020603050405020304" pitchFamily="18" charset="0"/>
                <a:cs typeface="Times New Roman" panose="02020603050405020304" pitchFamily="18" charset="0"/>
              </a:rPr>
              <a:t> nitrate (</a:t>
            </a:r>
            <a:r>
              <a:rPr lang="fr-FR" sz="2000" b="1" dirty="0" err="1">
                <a:latin typeface="Times New Roman" panose="02020603050405020304" pitchFamily="18" charset="0"/>
                <a:cs typeface="Times New Roman" panose="02020603050405020304" pitchFamily="18" charset="0"/>
              </a:rPr>
              <a:t>AgNO</a:t>
            </a:r>
            <a:r>
              <a:rPr lang="fr-FR" sz="2000" b="1" dirty="0">
                <a:latin typeface="Times New Roman" panose="02020603050405020304" pitchFamily="18" charset="0"/>
                <a:cs typeface="Times New Roman" panose="02020603050405020304" pitchFamily="18" charset="0"/>
              </a:rPr>
              <a:t>₃)</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using</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two</a:t>
            </a:r>
            <a:r>
              <a:rPr lang="fr-FR" sz="2000"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inert</a:t>
            </a:r>
            <a:r>
              <a:rPr lang="fr-FR" sz="2000" b="1" dirty="0">
                <a:latin typeface="Times New Roman" panose="02020603050405020304" pitchFamily="18" charset="0"/>
                <a:cs typeface="Times New Roman" panose="02020603050405020304" pitchFamily="18" charset="0"/>
              </a:rPr>
              <a:t> </a:t>
            </a:r>
            <a:r>
              <a:rPr lang="fr-FR" sz="2000" b="1" dirty="0" err="1">
                <a:latin typeface="Times New Roman" panose="02020603050405020304" pitchFamily="18" charset="0"/>
                <a:cs typeface="Times New Roman" panose="02020603050405020304" pitchFamily="18" charset="0"/>
              </a:rPr>
              <a:t>electrodes</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platinum</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applying</a:t>
            </a:r>
            <a:r>
              <a:rPr lang="fr-FR" sz="2000" dirty="0">
                <a:latin typeface="Times New Roman" panose="02020603050405020304" pitchFamily="18" charset="0"/>
                <a:cs typeface="Times New Roman" panose="02020603050405020304" pitchFamily="18" charset="0"/>
              </a:rPr>
              <a:t> a constant </a:t>
            </a:r>
            <a:r>
              <a:rPr lang="fr-FR" sz="2000" dirty="0" err="1">
                <a:latin typeface="Times New Roman" panose="02020603050405020304" pitchFamily="18" charset="0"/>
                <a:cs typeface="Times New Roman" panose="02020603050405020304" pitchFamily="18" charset="0"/>
              </a:rPr>
              <a:t>current</a:t>
            </a:r>
            <a:r>
              <a:rPr lang="fr-FR" sz="2000" dirty="0">
                <a:latin typeface="Times New Roman" panose="02020603050405020304" pitchFamily="18" charset="0"/>
                <a:cs typeface="Times New Roman" panose="02020603050405020304" pitchFamily="18" charset="0"/>
              </a:rPr>
              <a:t> of </a:t>
            </a:r>
            <a:r>
              <a:rPr lang="fr-FR" sz="2000" b="1" dirty="0">
                <a:latin typeface="Times New Roman" panose="02020603050405020304" pitchFamily="18" charset="0"/>
                <a:cs typeface="Times New Roman" panose="02020603050405020304" pitchFamily="18" charset="0"/>
              </a:rPr>
              <a:t>2.80 A</a:t>
            </a:r>
            <a:r>
              <a:rPr lang="fr-FR" sz="2000" dirty="0">
                <a:latin typeface="Times New Roman" panose="02020603050405020304" pitchFamily="18" charset="0"/>
                <a:cs typeface="Times New Roman" panose="02020603050405020304" pitchFamily="18" charset="0"/>
              </a:rPr>
              <a:t> for </a:t>
            </a:r>
            <a:r>
              <a:rPr lang="fr-FR" sz="2000" b="1" dirty="0">
                <a:latin typeface="Times New Roman" panose="02020603050405020304" pitchFamily="18" charset="0"/>
                <a:cs typeface="Times New Roman" panose="02020603050405020304" pitchFamily="18" charset="0"/>
              </a:rPr>
              <a:t>30 minutes</a:t>
            </a:r>
            <a:r>
              <a:rPr lang="fr-FR" sz="2000" dirty="0">
                <a:latin typeface="Times New Roman" panose="02020603050405020304" pitchFamily="18" charset="0"/>
                <a:cs typeface="Times New Roman" panose="02020603050405020304" pitchFamily="18" charset="0"/>
              </a:rPr>
              <a:t>.</a:t>
            </a:r>
          </a:p>
          <a:p>
            <a:r>
              <a:rPr lang="fr-FR" sz="2000" b="1" dirty="0">
                <a:latin typeface="Times New Roman" panose="02020603050405020304" pitchFamily="18" charset="0"/>
                <a:cs typeface="Times New Roman" panose="02020603050405020304" pitchFamily="18" charset="0"/>
              </a:rPr>
              <a:t>Data</a:t>
            </a:r>
            <a:r>
              <a:rPr lang="fr-FR" sz="2000" b="1" dirty="0" smtClean="0">
                <a:latin typeface="Times New Roman" panose="02020603050405020304" pitchFamily="18" charset="0"/>
                <a:cs typeface="Times New Roman" panose="02020603050405020304" pitchFamily="18" charset="0"/>
              </a:rPr>
              <a:t>: </a:t>
            </a:r>
            <a:r>
              <a:rPr lang="fr-FR" sz="2000" dirty="0" err="1" smtClean="0">
                <a:latin typeface="Times New Roman" panose="02020603050405020304" pitchFamily="18" charset="0"/>
                <a:cs typeface="Times New Roman" panose="02020603050405020304" pitchFamily="18" charset="0"/>
              </a:rPr>
              <a:t>Molar</a:t>
            </a:r>
            <a:r>
              <a:rPr lang="fr-FR" sz="2000" dirty="0" smtClean="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mass of Ag = </a:t>
            </a:r>
            <a:r>
              <a:rPr lang="fr-FR" sz="2000" b="1" dirty="0">
                <a:latin typeface="Times New Roman" panose="02020603050405020304" pitchFamily="18" charset="0"/>
                <a:cs typeface="Times New Roman" panose="02020603050405020304" pitchFamily="18" charset="0"/>
              </a:rPr>
              <a:t>107.9 </a:t>
            </a:r>
            <a:r>
              <a:rPr lang="fr-FR" sz="2000" b="1" dirty="0" smtClean="0">
                <a:latin typeface="Times New Roman" panose="02020603050405020304" pitchFamily="18" charset="0"/>
                <a:cs typeface="Times New Roman" panose="02020603050405020304" pitchFamily="18" charset="0"/>
              </a:rPr>
              <a:t>g/mol </a:t>
            </a:r>
            <a:r>
              <a:rPr lang="fr-FR" sz="2000" dirty="0" smtClean="0">
                <a:latin typeface="Times New Roman" panose="02020603050405020304" pitchFamily="18" charset="0"/>
                <a:cs typeface="Times New Roman" panose="02020603050405020304" pitchFamily="18" charset="0"/>
              </a:rPr>
              <a:t>Faraday </a:t>
            </a:r>
            <a:r>
              <a:rPr lang="fr-FR" sz="2000" dirty="0">
                <a:latin typeface="Times New Roman" panose="02020603050405020304" pitchFamily="18" charset="0"/>
                <a:cs typeface="Times New Roman" panose="02020603050405020304" pitchFamily="18" charset="0"/>
              </a:rPr>
              <a:t>constant = </a:t>
            </a:r>
            <a:r>
              <a:rPr lang="fr-FR" sz="2000" b="1" dirty="0">
                <a:latin typeface="Times New Roman" panose="02020603050405020304" pitchFamily="18" charset="0"/>
                <a:cs typeface="Times New Roman" panose="02020603050405020304" pitchFamily="18" charset="0"/>
              </a:rPr>
              <a:t>96500 C/mol</a:t>
            </a:r>
            <a:endParaRPr lang="fr-FR" sz="2000" dirty="0">
              <a:latin typeface="Times New Roman" panose="02020603050405020304" pitchFamily="18" charset="0"/>
              <a:cs typeface="Times New Roman" panose="02020603050405020304" pitchFamily="18" charset="0"/>
            </a:endParaRPr>
          </a:p>
          <a:p>
            <a:r>
              <a:rPr lang="fr-FR" sz="2000" dirty="0">
                <a:latin typeface="Times New Roman" panose="02020603050405020304" pitchFamily="18" charset="0"/>
                <a:cs typeface="Times New Roman" panose="02020603050405020304" pitchFamily="18" charset="0"/>
              </a:rPr>
              <a:t>Voltage </a:t>
            </a:r>
            <a:r>
              <a:rPr lang="fr-FR" sz="2000" dirty="0" err="1">
                <a:latin typeface="Times New Roman" panose="02020603050405020304" pitchFamily="18" charset="0"/>
                <a:cs typeface="Times New Roman" panose="02020603050405020304" pitchFamily="18" charset="0"/>
              </a:rPr>
              <a:t>applied</a:t>
            </a:r>
            <a:r>
              <a:rPr lang="fr-FR" sz="2000" dirty="0">
                <a:latin typeface="Times New Roman" panose="02020603050405020304" pitchFamily="18" charset="0"/>
                <a:cs typeface="Times New Roman" panose="02020603050405020304" pitchFamily="18" charset="0"/>
              </a:rPr>
              <a:t> = </a:t>
            </a:r>
            <a:r>
              <a:rPr lang="fr-FR" sz="2000" b="1" dirty="0">
                <a:latin typeface="Times New Roman" panose="02020603050405020304" pitchFamily="18" charset="0"/>
                <a:cs typeface="Times New Roman" panose="02020603050405020304" pitchFamily="18" charset="0"/>
              </a:rPr>
              <a:t>5.0 </a:t>
            </a:r>
            <a:r>
              <a:rPr lang="fr-FR" sz="2000" b="1" dirty="0" smtClean="0">
                <a:latin typeface="Times New Roman" panose="02020603050405020304" pitchFamily="18" charset="0"/>
                <a:cs typeface="Times New Roman" panose="02020603050405020304" pitchFamily="18" charset="0"/>
              </a:rPr>
              <a:t>V  , </a:t>
            </a:r>
            <a:r>
              <a:rPr lang="fr-FR" sz="2000" dirty="0" err="1" smtClean="0">
                <a:latin typeface="Times New Roman" panose="02020603050405020304" pitchFamily="18" charset="0"/>
                <a:cs typeface="Times New Roman" panose="02020603050405020304" pitchFamily="18" charset="0"/>
              </a:rPr>
              <a:t>Efficiency</a:t>
            </a:r>
            <a:r>
              <a:rPr lang="fr-FR" sz="2000" dirty="0" smtClean="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a:t>
            </a:r>
            <a:r>
              <a:rPr lang="fr-FR" sz="2000" dirty="0" err="1">
                <a:latin typeface="Times New Roman" panose="02020603050405020304" pitchFamily="18" charset="0"/>
                <a:cs typeface="Times New Roman" panose="02020603050405020304" pitchFamily="18" charset="0"/>
              </a:rPr>
              <a:t>yield</a:t>
            </a:r>
            <a:r>
              <a:rPr lang="fr-FR" sz="2000" dirty="0">
                <a:latin typeface="Times New Roman" panose="02020603050405020304" pitchFamily="18" charset="0"/>
                <a:cs typeface="Times New Roman" panose="02020603050405020304" pitchFamily="18" charset="0"/>
              </a:rPr>
              <a:t>) of </a:t>
            </a:r>
            <a:r>
              <a:rPr lang="fr-FR" sz="2000" dirty="0" err="1">
                <a:latin typeface="Times New Roman" panose="02020603050405020304" pitchFamily="18" charset="0"/>
                <a:cs typeface="Times New Roman" panose="02020603050405020304" pitchFamily="18" charset="0"/>
              </a:rPr>
              <a:t>silver</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deposition</a:t>
            </a:r>
            <a:r>
              <a:rPr lang="fr-FR" sz="2000" dirty="0">
                <a:latin typeface="Times New Roman" panose="02020603050405020304" pitchFamily="18" charset="0"/>
                <a:cs typeface="Times New Roman" panose="02020603050405020304" pitchFamily="18" charset="0"/>
              </a:rPr>
              <a:t> = </a:t>
            </a:r>
            <a:r>
              <a:rPr lang="fr-FR" sz="2000" b="1" dirty="0">
                <a:latin typeface="Times New Roman" panose="02020603050405020304" pitchFamily="18" charset="0"/>
                <a:cs typeface="Times New Roman" panose="02020603050405020304" pitchFamily="18" charset="0"/>
              </a:rPr>
              <a:t>90%</a:t>
            </a:r>
            <a:endParaRPr lang="fr-FR" sz="2000" dirty="0">
              <a:latin typeface="Times New Roman" panose="02020603050405020304" pitchFamily="18" charset="0"/>
              <a:cs typeface="Times New Roman" panose="02020603050405020304" pitchFamily="18" charset="0"/>
            </a:endParaRPr>
          </a:p>
          <a:p>
            <a:r>
              <a:rPr lang="fr-FR" sz="2000" dirty="0" err="1">
                <a:latin typeface="Times New Roman" panose="02020603050405020304" pitchFamily="18" charset="0"/>
                <a:cs typeface="Times New Roman" panose="02020603050405020304" pitchFamily="18" charset="0"/>
              </a:rPr>
              <a:t>Molar</a:t>
            </a:r>
            <a:r>
              <a:rPr lang="fr-FR" sz="2000" dirty="0">
                <a:latin typeface="Times New Roman" panose="02020603050405020304" pitchFamily="18" charset="0"/>
                <a:cs typeface="Times New Roman" panose="02020603050405020304" pitchFamily="18" charset="0"/>
              </a:rPr>
              <a:t> volume of </a:t>
            </a:r>
            <a:r>
              <a:rPr lang="fr-FR" sz="2000" dirty="0" err="1">
                <a:latin typeface="Times New Roman" panose="02020603050405020304" pitchFamily="18" charset="0"/>
                <a:cs typeface="Times New Roman" panose="02020603050405020304" pitchFamily="18" charset="0"/>
              </a:rPr>
              <a:t>gases</a:t>
            </a:r>
            <a:r>
              <a:rPr lang="fr-FR" sz="2000" dirty="0">
                <a:latin typeface="Times New Roman" panose="02020603050405020304" pitchFamily="18" charset="0"/>
                <a:cs typeface="Times New Roman" panose="02020603050405020304" pitchFamily="18" charset="0"/>
              </a:rPr>
              <a:t> at STP = </a:t>
            </a:r>
            <a:r>
              <a:rPr lang="fr-FR" sz="2000" b="1" dirty="0">
                <a:latin typeface="Times New Roman" panose="02020603050405020304" pitchFamily="18" charset="0"/>
                <a:cs typeface="Times New Roman" panose="02020603050405020304" pitchFamily="18" charset="0"/>
              </a:rPr>
              <a:t>22.4 </a:t>
            </a:r>
            <a:r>
              <a:rPr lang="fr-FR" sz="2000" b="1" dirty="0" smtClean="0">
                <a:latin typeface="Times New Roman" panose="02020603050405020304" pitchFamily="18" charset="0"/>
                <a:cs typeface="Times New Roman" panose="02020603050405020304" pitchFamily="18" charset="0"/>
              </a:rPr>
              <a:t>L/mol</a:t>
            </a:r>
          </a:p>
          <a:p>
            <a:r>
              <a:rPr lang="en-US" sz="2000" b="1" dirty="0">
                <a:latin typeface="Times New Roman" panose="02020603050405020304" pitchFamily="18" charset="0"/>
                <a:cs typeface="Times New Roman" panose="02020603050405020304" pitchFamily="18" charset="0"/>
              </a:rPr>
              <a:t>Questions: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Write the </a:t>
            </a:r>
            <a:r>
              <a:rPr lang="en-US" sz="2000" b="1" dirty="0">
                <a:latin typeface="Times New Roman" panose="02020603050405020304" pitchFamily="18" charset="0"/>
                <a:cs typeface="Times New Roman" panose="02020603050405020304" pitchFamily="18" charset="0"/>
              </a:rPr>
              <a:t>half-reactions</a:t>
            </a:r>
            <a:r>
              <a:rPr lang="en-US" sz="2000" dirty="0">
                <a:latin typeface="Times New Roman" panose="02020603050405020304" pitchFamily="18" charset="0"/>
                <a:cs typeface="Times New Roman" panose="02020603050405020304" pitchFamily="18" charset="0"/>
              </a:rPr>
              <a:t> at the electrodes and the overall equation for the electrolysis.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Calculate the </a:t>
            </a:r>
            <a:r>
              <a:rPr lang="en-US" sz="2000" b="1" dirty="0">
                <a:latin typeface="Times New Roman" panose="02020603050405020304" pitchFamily="18" charset="0"/>
                <a:cs typeface="Times New Roman" panose="02020603050405020304" pitchFamily="18" charset="0"/>
              </a:rPr>
              <a:t>total electric charge Q</a:t>
            </a:r>
            <a:r>
              <a:rPr lang="en-US" sz="2000" dirty="0">
                <a:latin typeface="Times New Roman" panose="02020603050405020304" pitchFamily="18" charset="0"/>
                <a:cs typeface="Times New Roman" panose="02020603050405020304" pitchFamily="18" charset="0"/>
              </a:rPr>
              <a:t> passed during the electrolysis.</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Calculate the </a:t>
            </a:r>
            <a:r>
              <a:rPr lang="en-US" sz="2000" b="1" dirty="0">
                <a:latin typeface="Times New Roman" panose="02020603050405020304" pitchFamily="18" charset="0"/>
                <a:cs typeface="Times New Roman" panose="02020603050405020304" pitchFamily="18" charset="0"/>
              </a:rPr>
              <a:t>theoretical mass</a:t>
            </a:r>
            <a:r>
              <a:rPr lang="en-US" sz="2000" dirty="0">
                <a:latin typeface="Times New Roman" panose="02020603050405020304" pitchFamily="18" charset="0"/>
                <a:cs typeface="Times New Roman" panose="02020603050405020304" pitchFamily="18" charset="0"/>
              </a:rPr>
              <a:t> of silver that can be deposited.</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Taking into account the </a:t>
            </a:r>
            <a:r>
              <a:rPr lang="en-US" sz="2000" b="1" dirty="0">
                <a:latin typeface="Times New Roman" panose="02020603050405020304" pitchFamily="18" charset="0"/>
                <a:cs typeface="Times New Roman" panose="02020603050405020304" pitchFamily="18" charset="0"/>
              </a:rPr>
              <a:t>efficiency</a:t>
            </a:r>
            <a:r>
              <a:rPr lang="en-US" sz="2000" dirty="0">
                <a:latin typeface="Times New Roman" panose="02020603050405020304" pitchFamily="18" charset="0"/>
                <a:cs typeface="Times New Roman" panose="02020603050405020304" pitchFamily="18" charset="0"/>
              </a:rPr>
              <a:t>, calculate the </a:t>
            </a:r>
            <a:r>
              <a:rPr lang="en-US" sz="2000" b="1" dirty="0">
                <a:latin typeface="Times New Roman" panose="02020603050405020304" pitchFamily="18" charset="0"/>
                <a:cs typeface="Times New Roman" panose="02020603050405020304" pitchFamily="18" charset="0"/>
              </a:rPr>
              <a:t>actual mass</a:t>
            </a:r>
            <a:r>
              <a:rPr lang="en-US" sz="2000" dirty="0">
                <a:latin typeface="Times New Roman" panose="02020603050405020304" pitchFamily="18" charset="0"/>
                <a:cs typeface="Times New Roman" panose="02020603050405020304" pitchFamily="18" charset="0"/>
              </a:rPr>
              <a:t> of silver deposited.</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What is the </a:t>
            </a:r>
            <a:r>
              <a:rPr lang="en-US" sz="2000" b="1" dirty="0">
                <a:latin typeface="Times New Roman" panose="02020603050405020304" pitchFamily="18" charset="0"/>
                <a:cs typeface="Times New Roman" panose="02020603050405020304" pitchFamily="18" charset="0"/>
              </a:rPr>
              <a:t>volume of gas evolved</a:t>
            </a:r>
            <a:r>
              <a:rPr lang="en-US" sz="2000" dirty="0">
                <a:latin typeface="Times New Roman" panose="02020603050405020304" pitchFamily="18" charset="0"/>
                <a:cs typeface="Times New Roman" panose="02020603050405020304" pitchFamily="18" charset="0"/>
              </a:rPr>
              <a:t> at the anode? (Assume oxygen gas evolution from water oxidation.)</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Calculate the </a:t>
            </a:r>
            <a:r>
              <a:rPr lang="en-US" sz="2000" b="1" dirty="0">
                <a:latin typeface="Times New Roman" panose="02020603050405020304" pitchFamily="18" charset="0"/>
                <a:cs typeface="Times New Roman" panose="02020603050405020304" pitchFamily="18" charset="0"/>
              </a:rPr>
              <a:t>electrical energy consumed</a:t>
            </a:r>
            <a:r>
              <a:rPr lang="en-US" sz="2000" dirty="0">
                <a:latin typeface="Times New Roman" panose="02020603050405020304" pitchFamily="18" charset="0"/>
                <a:cs typeface="Times New Roman" panose="02020603050405020304" pitchFamily="18" charset="0"/>
              </a:rPr>
              <a:t> in joules during the electrolysis.</a:t>
            </a:r>
          </a:p>
          <a:p>
            <a:pPr marL="342900" indent="-342900">
              <a:buFont typeface="+mj-lt"/>
              <a:buAutoNum type="arabicPeriod"/>
            </a:pPr>
            <a:r>
              <a:rPr lang="en-US" sz="2000" b="1" dirty="0">
                <a:latin typeface="Times New Roman" panose="02020603050405020304" pitchFamily="18" charset="0"/>
                <a:cs typeface="Times New Roman" panose="02020603050405020304" pitchFamily="18" charset="0"/>
              </a:rPr>
              <a:t>Compare</a:t>
            </a:r>
            <a:r>
              <a:rPr lang="en-US" sz="2000" dirty="0">
                <a:latin typeface="Times New Roman" panose="02020603050405020304" pitchFamily="18" charset="0"/>
                <a:cs typeface="Times New Roman" panose="02020603050405020304" pitchFamily="18" charset="0"/>
              </a:rPr>
              <a:t> with the case where silver electrodes are used: what would change regarding the electrochemical reactions and the metal deposition?</a:t>
            </a:r>
          </a:p>
          <a:p>
            <a:endParaRPr lang="fr-FR" sz="2000" dirty="0"/>
          </a:p>
        </p:txBody>
      </p:sp>
    </p:spTree>
    <p:extLst>
      <p:ext uri="{BB962C8B-B14F-4D97-AF65-F5344CB8AC3E}">
        <p14:creationId xmlns:p14="http://schemas.microsoft.com/office/powerpoint/2010/main" val="27015299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8" name="Rectangle 7"/>
          <p:cNvSpPr/>
          <p:nvPr/>
        </p:nvSpPr>
        <p:spPr>
          <a:xfrm>
            <a:off x="863588" y="793034"/>
            <a:ext cx="7586581" cy="3139321"/>
          </a:xfrm>
          <a:prstGeom prst="rect">
            <a:avLst/>
          </a:prstGeom>
        </p:spPr>
        <p:txBody>
          <a:bodyPr wrap="square">
            <a:spAutoFit/>
          </a:bodyPr>
          <a:lstStyle/>
          <a:p>
            <a:r>
              <a:rPr lang="en-US" b="1" dirty="0">
                <a:solidFill>
                  <a:srgbClr val="00B050"/>
                </a:solidFill>
              </a:rPr>
              <a:t> </a:t>
            </a:r>
            <a:r>
              <a:rPr lang="en-US" b="1" dirty="0" smtClean="0">
                <a:solidFill>
                  <a:srgbClr val="00B050"/>
                </a:solidFill>
                <a:latin typeface="Times New Roman" panose="02020603050405020304" pitchFamily="18" charset="0"/>
                <a:cs typeface="Times New Roman" panose="02020603050405020304" pitchFamily="18" charset="0"/>
              </a:rPr>
              <a:t>VI-Molar </a:t>
            </a:r>
            <a:r>
              <a:rPr lang="en-US" b="1" dirty="0">
                <a:solidFill>
                  <a:srgbClr val="00B050"/>
                </a:solidFill>
                <a:latin typeface="Times New Roman" panose="02020603050405020304" pitchFamily="18" charset="0"/>
                <a:cs typeface="Times New Roman" panose="02020603050405020304" pitchFamily="18" charset="0"/>
              </a:rPr>
              <a:t>Conductivity (Ωₘ</a:t>
            </a:r>
            <a:r>
              <a:rPr lang="en-US" b="1" dirty="0" smtClean="0">
                <a:solidFill>
                  <a:srgbClr val="00B050"/>
                </a:solidFill>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easily compare different electrolytes (strong or weak), molar conductivity is defined as the ratio of the conductivity of the solution to its concentration</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where:</a:t>
            </a:r>
          </a:p>
          <a:p>
            <a:r>
              <a:rPr lang="en-US" dirty="0" smtClean="0">
                <a:solidFill>
                  <a:srgbClr val="FF0066"/>
                </a:solidFill>
                <a:latin typeface="Times New Roman" panose="02020603050405020304" pitchFamily="18" charset="0"/>
                <a:cs typeface="Times New Roman" panose="02020603050405020304" pitchFamily="18" charset="0"/>
              </a:rPr>
              <a:t>Ω</a:t>
            </a:r>
            <a:r>
              <a:rPr lang="en-US" baseline="-25000" dirty="0" smtClean="0">
                <a:solidFill>
                  <a:srgbClr val="FF0066"/>
                </a:solidFill>
                <a:latin typeface="Times New Roman" panose="02020603050405020304" pitchFamily="18" charset="0"/>
                <a:cs typeface="Times New Roman" panose="02020603050405020304" pitchFamily="18" charset="0"/>
              </a:rPr>
              <a:t>𝑚</a:t>
            </a:r>
            <a:r>
              <a:rPr lang="en-US" dirty="0" smtClean="0">
                <a:solidFill>
                  <a:srgbClr val="FF0066"/>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molar conductivity in S·m²·mol⁻¹</a:t>
            </a:r>
            <a:r>
              <a:rPr lang="en-US" dirty="0" smtClean="0">
                <a:latin typeface="Times New Roman" panose="02020603050405020304" pitchFamily="18" charset="0"/>
                <a:cs typeface="Times New Roman" panose="02020603050405020304" pitchFamily="18" charset="0"/>
              </a:rPr>
              <a:t>,</a:t>
            </a:r>
          </a:p>
          <a:p>
            <a:r>
              <a:rPr lang="en-US" dirty="0" smtClean="0">
                <a:solidFill>
                  <a:srgbClr val="FF0066"/>
                </a:solidFill>
                <a:latin typeface="Times New Roman" panose="02020603050405020304" pitchFamily="18" charset="0"/>
                <a:cs typeface="Times New Roman" panose="02020603050405020304" pitchFamily="18" charset="0"/>
              </a:rPr>
              <a:t>𝜎 </a:t>
            </a:r>
            <a:r>
              <a:rPr lang="en-US" dirty="0">
                <a:latin typeface="Times New Roman" panose="02020603050405020304" pitchFamily="18" charset="0"/>
                <a:cs typeface="Times New Roman" panose="02020603050405020304" pitchFamily="18" charset="0"/>
              </a:rPr>
              <a:t>is the conductivity in S·m⁻¹</a:t>
            </a:r>
            <a:r>
              <a:rPr lang="en-US" dirty="0" smtClean="0">
                <a:latin typeface="Times New Roman" panose="02020603050405020304" pitchFamily="18" charset="0"/>
                <a:cs typeface="Times New Roman" panose="02020603050405020304" pitchFamily="18" charset="0"/>
              </a:rPr>
              <a:t>,</a:t>
            </a:r>
          </a:p>
          <a:p>
            <a:r>
              <a:rPr lang="en-US" b="1" dirty="0" smtClean="0">
                <a:solidFill>
                  <a:srgbClr val="FF0066"/>
                </a:solidFill>
                <a:latin typeface="Times New Roman" panose="02020603050405020304" pitchFamily="18" charset="0"/>
                <a:cs typeface="Times New Roman" panose="02020603050405020304" pitchFamily="18" charset="0"/>
              </a:rPr>
              <a:t>𝑐</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electrolyte concentration in mol·L⁻¹</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Note: Molar conductivity varies with concentration.</a:t>
            </a:r>
            <a:endParaRPr lang="fr-FR" dirty="0">
              <a:latin typeface="Times New Roman" panose="02020603050405020304" pitchFamily="18" charset="0"/>
              <a:cs typeface="Times New Roman" panose="02020603050405020304" pitchFamily="18" charset="0"/>
            </a:endParaRPr>
          </a:p>
        </p:txBody>
      </p:sp>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42989" t="43436" r="43403" b="43231"/>
          <a:stretch/>
        </p:blipFill>
        <p:spPr bwMode="auto">
          <a:xfrm>
            <a:off x="3105771" y="1700808"/>
            <a:ext cx="1659119" cy="914400"/>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
        <p:nvSpPr>
          <p:cNvPr id="9" name="Rectangle 8"/>
          <p:cNvSpPr/>
          <p:nvPr/>
        </p:nvSpPr>
        <p:spPr>
          <a:xfrm>
            <a:off x="673663" y="4348480"/>
            <a:ext cx="8002793" cy="923330"/>
          </a:xfrm>
          <a:prstGeom prst="rect">
            <a:avLst/>
          </a:prstGeom>
        </p:spPr>
        <p:txBody>
          <a:bodyPr wrap="square">
            <a:spAutoFit/>
          </a:bodyPr>
          <a:lstStyle/>
          <a:p>
            <a:pPr algn="just"/>
            <a:r>
              <a:rPr lang="fr-FR" dirty="0" err="1">
                <a:latin typeface="Times New Roman" panose="02020603050405020304" pitchFamily="18" charset="0"/>
                <a:cs typeface="Times New Roman" panose="02020603050405020304" pitchFamily="18" charset="0"/>
              </a:rPr>
              <a:t>When</a:t>
            </a:r>
            <a:r>
              <a:rPr lang="fr-FR" dirty="0">
                <a:latin typeface="Times New Roman" panose="02020603050405020304" pitchFamily="18" charset="0"/>
                <a:cs typeface="Times New Roman" panose="02020603050405020304" pitchFamily="18" charset="0"/>
              </a:rPr>
              <a:t> the concentration </a:t>
            </a:r>
            <a:r>
              <a:rPr lang="fr-FR" dirty="0" err="1">
                <a:latin typeface="Times New Roman" panose="02020603050405020304" pitchFamily="18" charset="0"/>
                <a:cs typeface="Times New Roman" panose="02020603050405020304" pitchFamily="18" charset="0"/>
              </a:rPr>
              <a:t>approaches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zero</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very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dilute</a:t>
            </a:r>
            <a:r>
              <a:rPr lang="fr-FR" dirty="0">
                <a:latin typeface="Times New Roman" panose="02020603050405020304" pitchFamily="18" charset="0"/>
                <a:cs typeface="Times New Roman" panose="02020603050405020304" pitchFamily="18" charset="0"/>
              </a:rPr>
              <a:t> solution), the </a:t>
            </a:r>
            <a:r>
              <a:rPr lang="fr-FR" dirty="0" err="1">
                <a:latin typeface="Times New Roman" panose="02020603050405020304" pitchFamily="18" charset="0"/>
                <a:cs typeface="Times New Roman" panose="02020603050405020304" pitchFamily="18" charset="0"/>
              </a:rPr>
              <a:t>molar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conductivity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approaches</a:t>
            </a:r>
            <a:r>
              <a:rPr lang="fr-FR" dirty="0">
                <a:latin typeface="Times New Roman" panose="02020603050405020304" pitchFamily="18" charset="0"/>
                <a:cs typeface="Times New Roman" panose="02020603050405020304" pitchFamily="18" charset="0"/>
              </a:rPr>
              <a:t> a </a:t>
            </a:r>
            <a:r>
              <a:rPr lang="fr-FR" dirty="0" err="1">
                <a:latin typeface="Times New Roman" panose="02020603050405020304" pitchFamily="18" charset="0"/>
                <a:cs typeface="Times New Roman" panose="02020603050405020304" pitchFamily="18" charset="0"/>
              </a:rPr>
              <a:t>limiting</a:t>
            </a:r>
            <a:r>
              <a:rPr lang="fr-FR" dirty="0">
                <a:latin typeface="Times New Roman" panose="02020603050405020304" pitchFamily="18" charset="0"/>
                <a:cs typeface="Times New Roman" panose="02020603050405020304" pitchFamily="18" charset="0"/>
              </a:rPr>
              <a:t> value </a:t>
            </a:r>
            <a:r>
              <a:rPr lang="fr-FR" dirty="0" err="1">
                <a:latin typeface="Times New Roman" panose="02020603050405020304" pitchFamily="18" charset="0"/>
                <a:cs typeface="Times New Roman" panose="02020603050405020304" pitchFamily="18" charset="0"/>
              </a:rPr>
              <a:t>called</a:t>
            </a:r>
            <a:r>
              <a:rPr lang="fr-FR" dirty="0">
                <a:latin typeface="Times New Roman" panose="02020603050405020304" pitchFamily="18" charset="0"/>
                <a:cs typeface="Times New Roman" panose="02020603050405020304" pitchFamily="18" charset="0"/>
              </a:rPr>
              <a:t> the </a:t>
            </a:r>
            <a:r>
              <a:rPr lang="fr-FR" dirty="0" err="1">
                <a:latin typeface="Times New Roman" panose="02020603050405020304" pitchFamily="18" charset="0"/>
                <a:cs typeface="Times New Roman" panose="02020603050405020304" pitchFamily="18" charset="0"/>
              </a:rPr>
              <a:t>molar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conductivity</a:t>
            </a:r>
            <a:r>
              <a:rPr lang="fr-FR" dirty="0">
                <a:latin typeface="Times New Roman" panose="02020603050405020304" pitchFamily="18" charset="0"/>
                <a:cs typeface="Times New Roman" panose="02020603050405020304" pitchFamily="18" charset="0"/>
              </a:rPr>
              <a:t> at </a:t>
            </a:r>
            <a:r>
              <a:rPr lang="fr-FR" dirty="0" err="1">
                <a:latin typeface="Times New Roman" panose="02020603050405020304" pitchFamily="18" charset="0"/>
                <a:cs typeface="Times New Roman" panose="02020603050405020304" pitchFamily="18" charset="0"/>
              </a:rPr>
              <a:t>infinite</a:t>
            </a:r>
            <a:r>
              <a:rPr lang="fr-FR" dirty="0">
                <a:latin typeface="Times New Roman" panose="02020603050405020304" pitchFamily="18" charset="0"/>
                <a:cs typeface="Times New Roman" panose="02020603050405020304" pitchFamily="18" charset="0"/>
              </a:rPr>
              <a:t> dilution, </a:t>
            </a:r>
            <a:r>
              <a:rPr lang="fr-FR" dirty="0" err="1">
                <a:latin typeface="Times New Roman" panose="02020603050405020304" pitchFamily="18" charset="0"/>
                <a:cs typeface="Times New Roman" panose="02020603050405020304" pitchFamily="18" charset="0"/>
              </a:rPr>
              <a:t>denoted</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           :</a:t>
            </a:r>
          </a:p>
        </p:txBody>
      </p:sp>
      <p:pic>
        <p:nvPicPr>
          <p:cNvPr id="1031"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38345" t="45482" r="44417" b="45036"/>
          <a:stretch/>
        </p:blipFill>
        <p:spPr bwMode="auto">
          <a:xfrm>
            <a:off x="3347864" y="5477832"/>
            <a:ext cx="2101661" cy="650240"/>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50526" t="47588" r="44417" b="45036"/>
          <a:stretch/>
        </p:blipFill>
        <p:spPr bwMode="auto">
          <a:xfrm>
            <a:off x="2439381" y="4939368"/>
            <a:ext cx="616525" cy="50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5430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58720" y="696538"/>
            <a:ext cx="8537816" cy="2446824"/>
          </a:xfrm>
          <a:prstGeom prst="rect">
            <a:avLst/>
          </a:prstGeom>
        </p:spPr>
        <p:txBody>
          <a:bodyPr wrap="square">
            <a:spAutoFit/>
          </a:bodyPr>
          <a:lstStyle/>
          <a:p>
            <a:r>
              <a:rPr lang="fr-FR" b="1" dirty="0" err="1">
                <a:solidFill>
                  <a:srgbClr val="FF0000"/>
                </a:solidFill>
                <a:latin typeface="Times New Roman" panose="02020603050405020304" pitchFamily="18" charset="0"/>
                <a:cs typeface="Times New Roman" panose="02020603050405020304" pitchFamily="18" charset="0"/>
              </a:rPr>
              <a:t>Kohlrausch’s</a:t>
            </a:r>
            <a:r>
              <a:rPr lang="fr-FR" b="1" dirty="0">
                <a:solidFill>
                  <a:srgbClr val="FF0000"/>
                </a:solidFill>
                <a:latin typeface="Times New Roman" panose="02020603050405020304" pitchFamily="18" charset="0"/>
                <a:cs typeface="Times New Roman" panose="02020603050405020304" pitchFamily="18" charset="0"/>
              </a:rPr>
              <a:t> Law (1900):</a:t>
            </a:r>
          </a:p>
          <a:p>
            <a:pPr>
              <a:lnSpc>
                <a:spcPct val="150000"/>
              </a:lnSpc>
            </a:pPr>
            <a:r>
              <a:rPr lang="fr-FR" dirty="0">
                <a:latin typeface="Times New Roman" panose="02020603050405020304" pitchFamily="18" charset="0"/>
                <a:cs typeface="Times New Roman" panose="02020603050405020304" pitchFamily="18" charset="0"/>
              </a:rPr>
              <a:t>Kohlrausch </a:t>
            </a:r>
            <a:r>
              <a:rPr lang="fr-FR" dirty="0" err="1">
                <a:latin typeface="Times New Roman" panose="02020603050405020304" pitchFamily="18" charset="0"/>
                <a:cs typeface="Times New Roman" panose="02020603050405020304" pitchFamily="18" charset="0"/>
              </a:rPr>
              <a:t>experimentally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showed</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that</a:t>
            </a:r>
            <a:r>
              <a:rPr lang="fr-FR" dirty="0">
                <a:latin typeface="Times New Roman" panose="02020603050405020304" pitchFamily="18" charset="0"/>
                <a:cs typeface="Times New Roman" panose="02020603050405020304" pitchFamily="18" charset="0"/>
              </a:rPr>
              <a:t> for certain </a:t>
            </a:r>
            <a:r>
              <a:rPr lang="fr-FR" dirty="0" err="1">
                <a:latin typeface="Times New Roman" panose="02020603050405020304" pitchFamily="18" charset="0"/>
                <a:cs typeface="Times New Roman" panose="02020603050405020304" pitchFamily="18" charset="0"/>
              </a:rPr>
              <a:t>electrolytes</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(the </a:t>
            </a:r>
            <a:r>
              <a:rPr lang="fr-FR" b="1" dirty="0" err="1">
                <a:latin typeface="Times New Roman" panose="02020603050405020304" pitchFamily="18" charset="0"/>
                <a:cs typeface="Times New Roman" panose="02020603050405020304" pitchFamily="18" charset="0"/>
              </a:rPr>
              <a:t>strong</a:t>
            </a:r>
            <a:r>
              <a:rPr lang="fr-FR" b="1" dirty="0">
                <a:latin typeface="Times New Roman" panose="02020603050405020304" pitchFamily="18" charset="0"/>
                <a:cs typeface="Times New Roman" panose="02020603050405020304" pitchFamily="18" charset="0"/>
              </a:rPr>
              <a:t> </a:t>
            </a:r>
            <a:r>
              <a:rPr lang="fr-FR" b="1" dirty="0" err="1" smtClean="0">
                <a:latin typeface="Times New Roman" panose="02020603050405020304" pitchFamily="18" charset="0"/>
                <a:cs typeface="Times New Roman" panose="02020603050405020304" pitchFamily="18" charset="0"/>
              </a:rPr>
              <a:t>electrolytes</a:t>
            </a:r>
            <a:r>
              <a:rPr lang="fr-FR" b="1" dirty="0" smtClean="0">
                <a:latin typeface="Times New Roman" panose="02020603050405020304" pitchFamily="18" charset="0"/>
                <a:cs typeface="Times New Roman" panose="02020603050405020304" pitchFamily="18" charset="0"/>
              </a:rPr>
              <a:t>)</a:t>
            </a:r>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the plot of </a:t>
            </a:r>
            <a:r>
              <a:rPr lang="el-GR" dirty="0">
                <a:latin typeface="Times New Roman" panose="02020603050405020304" pitchFamily="18" charset="0"/>
                <a:cs typeface="Times New Roman" panose="02020603050405020304" pitchFamily="18" charset="0"/>
              </a:rPr>
              <a:t>Ω</a:t>
            </a:r>
            <a:r>
              <a:rPr lang="fr-FR" baseline="-25000" dirty="0" smtClean="0">
                <a:latin typeface="Times New Roman" panose="02020603050405020304" pitchFamily="18" charset="0"/>
                <a:cs typeface="Times New Roman" panose="02020603050405020304" pitchFamily="18" charset="0"/>
              </a:rPr>
              <a:t>m</a:t>
            </a:r>
            <a:r>
              <a:rPr lang="fr-FR"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versus </a:t>
            </a:r>
            <a:r>
              <a:rPr lang="fr-FR" dirty="0" smtClean="0"/>
              <a:t>√</a:t>
            </a:r>
            <a:r>
              <a:rPr lang="fr-FR" dirty="0" smtClean="0">
                <a:latin typeface="Times New Roman" panose="02020603050405020304" pitchFamily="18" charset="0"/>
                <a:cs typeface="Times New Roman" panose="02020603050405020304" pitchFamily="18" charset="0"/>
              </a:rPr>
              <a:t>c </a:t>
            </a:r>
            <a:r>
              <a:rPr lang="fr-FR" b="1" dirty="0" err="1">
                <a:latin typeface="Times New Roman" panose="02020603050405020304" pitchFamily="18" charset="0"/>
                <a:cs typeface="Times New Roman" panose="02020603050405020304" pitchFamily="18" charset="0"/>
              </a:rPr>
              <a:t>linear</a:t>
            </a:r>
            <a:r>
              <a:rPr lang="fr-FR" dirty="0">
                <a:latin typeface="Times New Roman" panose="02020603050405020304" pitchFamily="18" charset="0"/>
                <a:cs typeface="Times New Roman" panose="02020603050405020304" pitchFamily="18" charset="0"/>
              </a:rPr>
              <a:t> at </a:t>
            </a:r>
            <a:r>
              <a:rPr lang="fr-FR" dirty="0" err="1">
                <a:latin typeface="Times New Roman" panose="02020603050405020304" pitchFamily="18" charset="0"/>
                <a:cs typeface="Times New Roman" panose="02020603050405020304" pitchFamily="18" charset="0"/>
              </a:rPr>
              <a:t>low</a:t>
            </a:r>
            <a:r>
              <a:rPr lang="fr-FR" dirty="0">
                <a:latin typeface="Times New Roman" panose="02020603050405020304" pitchFamily="18" charset="0"/>
                <a:cs typeface="Times New Roman" panose="02020603050405020304" pitchFamily="18" charset="0"/>
              </a:rPr>
              <a:t> concentrations.</a:t>
            </a:r>
          </a:p>
          <a:p>
            <a:pPr>
              <a:lnSpc>
                <a:spcPct val="150000"/>
              </a:lnSpc>
            </a:pPr>
            <a:r>
              <a:rPr lang="fr-FR" dirty="0">
                <a:latin typeface="Times New Roman" panose="02020603050405020304" pitchFamily="18" charset="0"/>
                <a:cs typeface="Times New Roman" panose="02020603050405020304" pitchFamily="18" charset="0"/>
              </a:rPr>
              <a:t>This observation </a:t>
            </a:r>
            <a:r>
              <a:rPr lang="fr-FR" dirty="0" err="1">
                <a:latin typeface="Times New Roman" panose="02020603050405020304" pitchFamily="18" charset="0"/>
                <a:cs typeface="Times New Roman" panose="02020603050405020304" pitchFamily="18" charset="0"/>
              </a:rPr>
              <a:t>allowed</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scientists</a:t>
            </a:r>
            <a:r>
              <a:rPr lang="fr-FR" dirty="0">
                <a:latin typeface="Times New Roman" panose="02020603050405020304" pitchFamily="18" charset="0"/>
                <a:cs typeface="Times New Roman" panose="02020603050405020304" pitchFamily="18" charset="0"/>
              </a:rPr>
              <a:t> to </a:t>
            </a:r>
            <a:r>
              <a:rPr lang="fr-FR" dirty="0" err="1">
                <a:latin typeface="Times New Roman" panose="02020603050405020304" pitchFamily="18" charset="0"/>
                <a:cs typeface="Times New Roman" panose="02020603050405020304" pitchFamily="18" charset="0"/>
              </a:rPr>
              <a:t>distinguish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between</a:t>
            </a:r>
            <a:r>
              <a:rPr lang="fr-FR" dirty="0">
                <a:latin typeface="Times New Roman" panose="02020603050405020304" pitchFamily="18" charset="0"/>
                <a:cs typeface="Times New Roman" panose="02020603050405020304" pitchFamily="18" charset="0"/>
              </a:rPr>
              <a:t>:</a:t>
            </a:r>
          </a:p>
          <a:p>
            <a:pPr>
              <a:lnSpc>
                <a:spcPct val="150000"/>
              </a:lnSpc>
            </a:pPr>
            <a:r>
              <a:rPr lang="fr-FR" b="1" dirty="0" smtClean="0">
                <a:latin typeface="Times New Roman" panose="02020603050405020304" pitchFamily="18" charset="0"/>
                <a:cs typeface="Times New Roman" panose="02020603050405020304" pitchFamily="18" charset="0"/>
              </a:rPr>
              <a:t>- </a:t>
            </a:r>
            <a:r>
              <a:rPr lang="fr-FR" b="1" dirty="0" err="1" smtClean="0">
                <a:latin typeface="Times New Roman" panose="02020603050405020304" pitchFamily="18" charset="0"/>
                <a:cs typeface="Times New Roman" panose="02020603050405020304" pitchFamily="18" charset="0"/>
              </a:rPr>
              <a:t>Strong</a:t>
            </a:r>
            <a:r>
              <a:rPr lang="fr-FR" b="1" dirty="0" smtClean="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electrolytes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which</a:t>
            </a:r>
            <a:r>
              <a:rPr lang="fr-FR" dirty="0">
                <a:latin typeface="Times New Roman" panose="02020603050405020304" pitchFamily="18" charset="0"/>
                <a:cs typeface="Times New Roman" panose="02020603050405020304" pitchFamily="18" charset="0"/>
              </a:rPr>
              <a:t> show a </a:t>
            </a:r>
            <a:r>
              <a:rPr lang="fr-FR" dirty="0" err="1">
                <a:latin typeface="Times New Roman" panose="02020603050405020304" pitchFamily="18" charset="0"/>
                <a:cs typeface="Times New Roman" panose="02020603050405020304" pitchFamily="18" charset="0"/>
              </a:rPr>
              <a:t>linear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decrease</a:t>
            </a:r>
            <a:r>
              <a:rPr lang="fr-FR" dirty="0">
                <a:latin typeface="Times New Roman" panose="02020603050405020304" pitchFamily="18" charset="0"/>
                <a:cs typeface="Times New Roman" panose="02020603050405020304" pitchFamily="18" charset="0"/>
              </a:rPr>
              <a:t> of </a:t>
            </a:r>
            <a:r>
              <a:rPr lang="el-GR" dirty="0">
                <a:latin typeface="Times New Roman" panose="02020603050405020304" pitchFamily="18" charset="0"/>
                <a:cs typeface="Times New Roman" panose="02020603050405020304" pitchFamily="18" charset="0"/>
              </a:rPr>
              <a:t>Ω</a:t>
            </a:r>
            <a:r>
              <a:rPr lang="fr-FR" baseline="-25000" dirty="0">
                <a:latin typeface="Times New Roman" panose="02020603050405020304" pitchFamily="18" charset="0"/>
                <a:cs typeface="Times New Roman" panose="02020603050405020304" pitchFamily="18" charset="0"/>
              </a:rPr>
              <a:t>m</a:t>
            </a:r>
            <a:r>
              <a:rPr lang="fr-FR" dirty="0">
                <a:latin typeface="Times New Roman" panose="02020603050405020304" pitchFamily="18" charset="0"/>
                <a:cs typeface="Times New Roman" panose="02020603050405020304" pitchFamily="18" charset="0"/>
              </a:rPr>
              <a:t> </a:t>
            </a:r>
            <a:r>
              <a:rPr lang="fr-FR" dirty="0" err="1" smtClean="0">
                <a:latin typeface="Times New Roman" panose="02020603050405020304" pitchFamily="18" charset="0"/>
                <a:cs typeface="Times New Roman" panose="02020603050405020304" pitchFamily="18" charset="0"/>
              </a:rPr>
              <a:t>with</a:t>
            </a:r>
            <a:r>
              <a:rPr lang="fr-FR" dirty="0" smtClean="0">
                <a:latin typeface="Times New Roman" panose="02020603050405020304" pitchFamily="18" charset="0"/>
                <a:cs typeface="Times New Roman" panose="02020603050405020304" pitchFamily="18" charset="0"/>
              </a:rPr>
              <a:t> </a:t>
            </a:r>
            <a:r>
              <a:rPr lang="fr-FR" dirty="0"/>
              <a:t>√</a:t>
            </a:r>
            <a:r>
              <a:rPr lang="fr-FR" dirty="0">
                <a:latin typeface="Times New Roman" panose="02020603050405020304" pitchFamily="18" charset="0"/>
                <a:cs typeface="Times New Roman" panose="02020603050405020304" pitchFamily="18" charset="0"/>
              </a:rPr>
              <a:t>c </a:t>
            </a:r>
            <a:r>
              <a:rPr lang="fr-FR" dirty="0" smtClean="0">
                <a:latin typeface="Times New Roman" panose="02020603050405020304" pitchFamily="18" charset="0"/>
                <a:cs typeface="Times New Roman" panose="02020603050405020304" pitchFamily="18" charset="0"/>
              </a:rPr>
              <a:t>​</a:t>
            </a:r>
            <a:r>
              <a:rPr lang="fr-FR" dirty="0">
                <a:latin typeface="Times New Roman" panose="02020603050405020304" pitchFamily="18" charset="0"/>
                <a:cs typeface="Times New Roman" panose="02020603050405020304" pitchFamily="18" charset="0"/>
              </a:rPr>
              <a:t>,</a:t>
            </a:r>
          </a:p>
          <a:p>
            <a:pPr>
              <a:lnSpc>
                <a:spcPct val="150000"/>
              </a:lnSpc>
            </a:pPr>
            <a:r>
              <a:rPr lang="fr-FR" b="1" dirty="0" smtClean="0">
                <a:latin typeface="Times New Roman" panose="02020603050405020304" pitchFamily="18" charset="0"/>
                <a:cs typeface="Times New Roman" panose="02020603050405020304" pitchFamily="18" charset="0"/>
              </a:rPr>
              <a:t>- </a:t>
            </a:r>
            <a:r>
              <a:rPr lang="fr-FR" b="1" dirty="0" err="1" smtClean="0">
                <a:latin typeface="Times New Roman" panose="02020603050405020304" pitchFamily="18" charset="0"/>
                <a:cs typeface="Times New Roman" panose="02020603050405020304" pitchFamily="18" charset="0"/>
              </a:rPr>
              <a:t>Weak</a:t>
            </a:r>
            <a:r>
              <a:rPr lang="fr-FR" b="1" dirty="0" smtClean="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electrolytes</a:t>
            </a:r>
            <a:r>
              <a:rPr lang="fr-FR" dirty="0">
                <a:latin typeface="Times New Roman" panose="02020603050405020304" pitchFamily="18" charset="0"/>
                <a:cs typeface="Times New Roman" panose="02020603050405020304" pitchFamily="18" charset="0"/>
              </a:rPr>
              <a:t>, for </a:t>
            </a:r>
            <a:r>
              <a:rPr lang="fr-FR" dirty="0" err="1">
                <a:latin typeface="Times New Roman" panose="02020603050405020304" pitchFamily="18" charset="0"/>
                <a:cs typeface="Times New Roman" panose="02020603050405020304" pitchFamily="18" charset="0"/>
              </a:rPr>
              <a:t>which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this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linear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behavior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does</a:t>
            </a:r>
            <a:r>
              <a:rPr lang="fr-FR" dirty="0">
                <a:latin typeface="Times New Roman" panose="02020603050405020304" pitchFamily="18" charset="0"/>
                <a:cs typeface="Times New Roman" panose="02020603050405020304" pitchFamily="18" charset="0"/>
              </a:rPr>
              <a:t> </a:t>
            </a:r>
            <a:r>
              <a:rPr lang="fr-FR" b="1" dirty="0">
                <a:latin typeface="Times New Roman" panose="02020603050405020304" pitchFamily="18" charset="0"/>
                <a:cs typeface="Times New Roman" panose="02020603050405020304" pitchFamily="18" charset="0"/>
              </a:rPr>
              <a:t>not</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apply</a:t>
            </a:r>
            <a:r>
              <a:rPr lang="fr-FR"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sp>
        <p:nvSpPr>
          <p:cNvPr id="4" name="Rectangle 3"/>
          <p:cNvSpPr/>
          <p:nvPr/>
        </p:nvSpPr>
        <p:spPr>
          <a:xfrm>
            <a:off x="796646" y="3167921"/>
            <a:ext cx="8276509" cy="3416320"/>
          </a:xfrm>
          <a:prstGeom prst="rect">
            <a:avLst/>
          </a:prstGeom>
        </p:spPr>
        <p:txBody>
          <a:bodyPr wrap="square">
            <a:spAutoFit/>
          </a:bodyPr>
          <a:lstStyle/>
          <a:p>
            <a:pPr>
              <a:lnSpc>
                <a:spcPct val="150000"/>
              </a:lnSpc>
            </a:pPr>
            <a:r>
              <a:rPr lang="fr-FR" b="1" dirty="0">
                <a:solidFill>
                  <a:srgbClr val="FF0000"/>
                </a:solidFill>
                <a:latin typeface="Times New Roman" panose="02020603050405020304" pitchFamily="18" charset="0"/>
                <a:cs typeface="Times New Roman" panose="02020603050405020304" pitchFamily="18" charset="0"/>
              </a:rPr>
              <a:t>Debye-</a:t>
            </a:r>
            <a:r>
              <a:rPr lang="fr-FR" b="1" dirty="0" err="1">
                <a:solidFill>
                  <a:srgbClr val="FF0000"/>
                </a:solidFill>
                <a:latin typeface="Times New Roman" panose="02020603050405020304" pitchFamily="18" charset="0"/>
                <a:cs typeface="Times New Roman" panose="02020603050405020304" pitchFamily="18" charset="0"/>
              </a:rPr>
              <a:t>Hückel</a:t>
            </a:r>
            <a:r>
              <a:rPr lang="fr-FR" b="1" dirty="0">
                <a:solidFill>
                  <a:srgbClr val="FF0000"/>
                </a:solidFill>
                <a:latin typeface="Times New Roman" panose="02020603050405020304" pitchFamily="18" charset="0"/>
                <a:cs typeface="Times New Roman" panose="02020603050405020304" pitchFamily="18" charset="0"/>
              </a:rPr>
              <a:t>-Kohlrausch Equation:</a:t>
            </a:r>
          </a:p>
          <a:p>
            <a:pPr>
              <a:lnSpc>
                <a:spcPct val="150000"/>
              </a:lnSpc>
            </a:pPr>
            <a:r>
              <a:rPr lang="fr-FR" dirty="0" err="1">
                <a:latin typeface="Times New Roman" panose="02020603050405020304" pitchFamily="18" charset="0"/>
                <a:cs typeface="Times New Roman" panose="02020603050405020304" pitchFamily="18" charset="0"/>
              </a:rPr>
              <a:t>Later</a:t>
            </a:r>
            <a:r>
              <a:rPr lang="fr-FR" dirty="0">
                <a:latin typeface="Times New Roman" panose="02020603050405020304" pitchFamily="18" charset="0"/>
                <a:cs typeface="Times New Roman" panose="02020603050405020304" pitchFamily="18" charset="0"/>
              </a:rPr>
              <a:t>, </a:t>
            </a:r>
            <a:r>
              <a:rPr lang="fr-FR" b="1" dirty="0">
                <a:latin typeface="Times New Roman" panose="02020603050405020304" pitchFamily="18" charset="0"/>
                <a:cs typeface="Times New Roman" panose="02020603050405020304" pitchFamily="18" charset="0"/>
              </a:rPr>
              <a:t>Debye and </a:t>
            </a:r>
            <a:r>
              <a:rPr lang="fr-FR" b="1" dirty="0" err="1">
                <a:latin typeface="Times New Roman" panose="02020603050405020304" pitchFamily="18" charset="0"/>
                <a:cs typeface="Times New Roman" panose="02020603050405020304" pitchFamily="18" charset="0"/>
              </a:rPr>
              <a:t>Hückel</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provided</a:t>
            </a:r>
            <a:r>
              <a:rPr lang="fr-FR" dirty="0">
                <a:latin typeface="Times New Roman" panose="02020603050405020304" pitchFamily="18" charset="0"/>
                <a:cs typeface="Times New Roman" panose="02020603050405020304" pitchFamily="18" charset="0"/>
              </a:rPr>
              <a:t> a </a:t>
            </a:r>
            <a:r>
              <a:rPr lang="fr-FR" dirty="0" err="1">
                <a:latin typeface="Times New Roman" panose="02020603050405020304" pitchFamily="18" charset="0"/>
                <a:cs typeface="Times New Roman" panose="02020603050405020304" pitchFamily="18" charset="0"/>
              </a:rPr>
              <a:t>mathematical</a:t>
            </a:r>
            <a:r>
              <a:rPr lang="fr-FR" dirty="0">
                <a:latin typeface="Times New Roman" panose="02020603050405020304" pitchFamily="18" charset="0"/>
                <a:cs typeface="Times New Roman" panose="02020603050405020304" pitchFamily="18" charset="0"/>
              </a:rPr>
              <a:t> expression for </a:t>
            </a:r>
            <a:r>
              <a:rPr lang="fr-FR" dirty="0" err="1">
                <a:latin typeface="Times New Roman" panose="02020603050405020304" pitchFamily="18" charset="0"/>
                <a:cs typeface="Times New Roman" panose="02020603050405020304" pitchFamily="18" charset="0"/>
              </a:rPr>
              <a:t>this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experimental</a:t>
            </a:r>
            <a:r>
              <a:rPr lang="fr-FR" dirty="0">
                <a:latin typeface="Times New Roman" panose="02020603050405020304" pitchFamily="18" charset="0"/>
                <a:cs typeface="Times New Roman" panose="02020603050405020304" pitchFamily="18" charset="0"/>
              </a:rPr>
              <a:t> observation, </a:t>
            </a:r>
            <a:r>
              <a:rPr lang="fr-FR" dirty="0" err="1">
                <a:latin typeface="Times New Roman" panose="02020603050405020304" pitchFamily="18" charset="0"/>
                <a:cs typeface="Times New Roman" panose="02020603050405020304" pitchFamily="18" charset="0"/>
              </a:rPr>
              <a:t>valid</a:t>
            </a:r>
            <a:r>
              <a:rPr lang="fr-FR" dirty="0">
                <a:latin typeface="Times New Roman" panose="02020603050405020304" pitchFamily="18" charset="0"/>
                <a:cs typeface="Times New Roman" panose="02020603050405020304" pitchFamily="18" charset="0"/>
              </a:rPr>
              <a:t> for </a:t>
            </a:r>
            <a:r>
              <a:rPr lang="fr-FR" dirty="0" err="1">
                <a:latin typeface="Times New Roman" panose="02020603050405020304" pitchFamily="18" charset="0"/>
                <a:cs typeface="Times New Roman" panose="02020603050405020304" pitchFamily="18" charset="0"/>
              </a:rPr>
              <a:t>strong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electrolytes</a:t>
            </a:r>
            <a:r>
              <a:rPr lang="fr-FR" dirty="0">
                <a:latin typeface="Times New Roman" panose="02020603050405020304" pitchFamily="18" charset="0"/>
                <a:cs typeface="Times New Roman" panose="02020603050405020304" pitchFamily="18" charset="0"/>
              </a:rPr>
              <a:t>:</a:t>
            </a:r>
          </a:p>
          <a:p>
            <a:pPr>
              <a:lnSpc>
                <a:spcPct val="150000"/>
              </a:lnSpc>
            </a:pPr>
            <a:endParaRPr lang="fr-FR" dirty="0" smtClean="0">
              <a:latin typeface="Times New Roman" panose="02020603050405020304" pitchFamily="18" charset="0"/>
              <a:cs typeface="Times New Roman" panose="02020603050405020304" pitchFamily="18" charset="0"/>
            </a:endParaRPr>
          </a:p>
          <a:p>
            <a:pPr>
              <a:lnSpc>
                <a:spcPct val="150000"/>
              </a:lnSpc>
            </a:pPr>
            <a:r>
              <a:rPr lang="fr-FR" dirty="0" err="1" smtClean="0">
                <a:latin typeface="Times New Roman" panose="02020603050405020304" pitchFamily="18" charset="0"/>
                <a:cs typeface="Times New Roman" panose="02020603050405020304" pitchFamily="18" charset="0"/>
              </a:rPr>
              <a:t>where</a:t>
            </a:r>
            <a:r>
              <a:rPr lang="fr-FR" dirty="0" smtClean="0">
                <a:latin typeface="Times New Roman" panose="02020603050405020304" pitchFamily="18" charset="0"/>
                <a:cs typeface="Times New Roman" panose="02020603050405020304" pitchFamily="18" charset="0"/>
              </a:rPr>
              <a:t>:   </a:t>
            </a:r>
          </a:p>
          <a:p>
            <a:pPr>
              <a:lnSpc>
                <a:spcPct val="150000"/>
              </a:lnSpc>
            </a:pPr>
            <a:r>
              <a:rPr lang="fr-FR" dirty="0" smtClean="0">
                <a:latin typeface="Times New Roman" panose="02020603050405020304" pitchFamily="18" charset="0"/>
                <a:cs typeface="Times New Roman" panose="02020603050405020304" pitchFamily="18" charset="0"/>
              </a:rPr>
              <a:t>       </a:t>
            </a:r>
            <a:r>
              <a:rPr lang="el-GR" dirty="0" smtClean="0">
                <a:latin typeface="Times New Roman" panose="02020603050405020304" pitchFamily="18" charset="0"/>
                <a:cs typeface="Times New Roman" panose="02020603050405020304" pitchFamily="18" charset="0"/>
              </a:rPr>
              <a:t>Ω</a:t>
            </a:r>
            <a:r>
              <a:rPr lang="fr-FR" dirty="0" smtClean="0">
                <a:latin typeface="Times New Roman" panose="02020603050405020304" pitchFamily="18" charset="0"/>
                <a:cs typeface="Times New Roman" panose="02020603050405020304" pitchFamily="18" charset="0"/>
              </a:rPr>
              <a:t>m: </a:t>
            </a:r>
            <a:r>
              <a:rPr lang="fr-FR" dirty="0" err="1">
                <a:latin typeface="Times New Roman" panose="02020603050405020304" pitchFamily="18" charset="0"/>
                <a:cs typeface="Times New Roman" panose="02020603050405020304" pitchFamily="18" charset="0"/>
              </a:rPr>
              <a:t>molar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conductivity</a:t>
            </a:r>
            <a:r>
              <a:rPr lang="fr-FR" dirty="0">
                <a:latin typeface="Times New Roman" panose="02020603050405020304" pitchFamily="18" charset="0"/>
                <a:cs typeface="Times New Roman" panose="02020603050405020304" pitchFamily="18" charset="0"/>
              </a:rPr>
              <a:t> at concentration </a:t>
            </a:r>
            <a:r>
              <a:rPr lang="fr-FR" dirty="0" smtClean="0">
                <a:latin typeface="Times New Roman" panose="02020603050405020304" pitchFamily="18" charset="0"/>
                <a:cs typeface="Times New Roman" panose="02020603050405020304" pitchFamily="18" charset="0"/>
              </a:rPr>
              <a:t>c</a:t>
            </a:r>
            <a:r>
              <a:rPr lang="fr-FR" dirty="0">
                <a:latin typeface="Times New Roman" panose="02020603050405020304" pitchFamily="18" charset="0"/>
                <a:cs typeface="Times New Roman" panose="02020603050405020304" pitchFamily="18" charset="0"/>
              </a:rPr>
              <a:t>,</a:t>
            </a:r>
          </a:p>
          <a:p>
            <a:pPr lvl="1">
              <a:lnSpc>
                <a:spcPct val="150000"/>
              </a:lnSpc>
            </a:pPr>
            <a:r>
              <a:rPr lang="fr-FR" dirty="0" smtClean="0">
                <a:latin typeface="Times New Roman" panose="02020603050405020304" pitchFamily="18" charset="0"/>
                <a:cs typeface="Times New Roman" panose="02020603050405020304" pitchFamily="18" charset="0"/>
              </a:rPr>
              <a:t>      : </a:t>
            </a:r>
            <a:r>
              <a:rPr lang="fr-FR" dirty="0" err="1">
                <a:latin typeface="Times New Roman" panose="02020603050405020304" pitchFamily="18" charset="0"/>
                <a:cs typeface="Times New Roman" panose="02020603050405020304" pitchFamily="18" charset="0"/>
              </a:rPr>
              <a:t>molar</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conductivity</a:t>
            </a:r>
            <a:r>
              <a:rPr lang="fr-FR" dirty="0">
                <a:latin typeface="Times New Roman" panose="02020603050405020304" pitchFamily="18" charset="0"/>
                <a:cs typeface="Times New Roman" panose="02020603050405020304" pitchFamily="18" charset="0"/>
              </a:rPr>
              <a:t> at </a:t>
            </a:r>
            <a:r>
              <a:rPr lang="fr-FR" dirty="0" err="1">
                <a:latin typeface="Times New Roman" panose="02020603050405020304" pitchFamily="18" charset="0"/>
                <a:cs typeface="Times New Roman" panose="02020603050405020304" pitchFamily="18" charset="0"/>
              </a:rPr>
              <a:t>infinite</a:t>
            </a:r>
            <a:r>
              <a:rPr lang="fr-FR" dirty="0">
                <a:latin typeface="Times New Roman" panose="02020603050405020304" pitchFamily="18" charset="0"/>
                <a:cs typeface="Times New Roman" panose="02020603050405020304" pitchFamily="18" charset="0"/>
              </a:rPr>
              <a:t> </a:t>
            </a:r>
            <a:r>
              <a:rPr lang="fr-FR" dirty="0" smtClean="0">
                <a:latin typeface="Times New Roman" panose="02020603050405020304" pitchFamily="18" charset="0"/>
                <a:cs typeface="Times New Roman" panose="02020603050405020304" pitchFamily="18" charset="0"/>
              </a:rPr>
              <a:t>dilution,</a:t>
            </a:r>
          </a:p>
          <a:p>
            <a:pPr lvl="1">
              <a:lnSpc>
                <a:spcPct val="150000"/>
              </a:lnSpc>
            </a:pPr>
            <a:r>
              <a:rPr lang="fr-FR" dirty="0" smtClean="0">
                <a:latin typeface="Times New Roman" panose="02020603050405020304" pitchFamily="18" charset="0"/>
                <a:cs typeface="Times New Roman" panose="02020603050405020304" pitchFamily="18" charset="0"/>
              </a:rPr>
              <a:t>k: </a:t>
            </a:r>
            <a:r>
              <a:rPr lang="fr-FR" dirty="0">
                <a:latin typeface="Times New Roman" panose="02020603050405020304" pitchFamily="18" charset="0"/>
                <a:cs typeface="Times New Roman" panose="02020603050405020304" pitchFamily="18" charset="0"/>
              </a:rPr>
              <a:t>a constant </a:t>
            </a:r>
            <a:r>
              <a:rPr lang="fr-FR" dirty="0" err="1">
                <a:latin typeface="Times New Roman" panose="02020603050405020304" pitchFamily="18" charset="0"/>
                <a:cs typeface="Times New Roman" panose="02020603050405020304" pitchFamily="18" charset="0"/>
              </a:rPr>
              <a:t>depending</a:t>
            </a:r>
            <a:r>
              <a:rPr lang="fr-FR" dirty="0">
                <a:latin typeface="Times New Roman" panose="02020603050405020304" pitchFamily="18" charset="0"/>
                <a:cs typeface="Times New Roman" panose="02020603050405020304" pitchFamily="18" charset="0"/>
              </a:rPr>
              <a:t> on the </a:t>
            </a:r>
            <a:r>
              <a:rPr lang="fr-FR" dirty="0" err="1">
                <a:latin typeface="Times New Roman" panose="02020603050405020304" pitchFamily="18" charset="0"/>
                <a:cs typeface="Times New Roman" panose="02020603050405020304" pitchFamily="18" charset="0"/>
              </a:rPr>
              <a:t>electrolyte</a:t>
            </a:r>
            <a:r>
              <a:rPr lang="fr-FR" dirty="0">
                <a:latin typeface="Times New Roman" panose="02020603050405020304" pitchFamily="18" charset="0"/>
                <a:cs typeface="Times New Roman" panose="02020603050405020304" pitchFamily="18" charset="0"/>
              </a:rPr>
              <a:t> and </a:t>
            </a:r>
            <a:r>
              <a:rPr lang="fr-FR" dirty="0" err="1">
                <a:latin typeface="Times New Roman" panose="02020603050405020304" pitchFamily="18" charset="0"/>
                <a:cs typeface="Times New Roman" panose="02020603050405020304" pitchFamily="18" charset="0"/>
              </a:rPr>
              <a:t>temperature</a:t>
            </a:r>
            <a:r>
              <a:rPr lang="fr-FR" dirty="0" smtClean="0">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8833" t="36148" r="35167" b="53688"/>
          <a:stretch/>
        </p:blipFill>
        <p:spPr bwMode="auto">
          <a:xfrm>
            <a:off x="3428648" y="4581128"/>
            <a:ext cx="2448272" cy="538349"/>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50526" t="47588" r="44954" b="47232"/>
          <a:stretch/>
        </p:blipFill>
        <p:spPr bwMode="auto">
          <a:xfrm>
            <a:off x="1238962" y="5738880"/>
            <a:ext cx="446756"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ensées 4"/>
          <p:cNvSpPr/>
          <p:nvPr/>
        </p:nvSpPr>
        <p:spPr>
          <a:xfrm>
            <a:off x="2627785" y="1412776"/>
            <a:ext cx="6445370" cy="2551235"/>
          </a:xfrm>
          <a:prstGeom prst="cloudCallout">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2000" b="1" dirty="0">
                <a:solidFill>
                  <a:schemeClr val="tx1"/>
                </a:solidFill>
                <a:latin typeface="Times New Roman" panose="02020603050405020304" pitchFamily="18" charset="0"/>
                <a:cs typeface="Times New Roman" panose="02020603050405020304" pitchFamily="18" charset="0"/>
              </a:rPr>
              <a:t>This </a:t>
            </a:r>
            <a:r>
              <a:rPr lang="fr-FR" sz="2000" b="1" dirty="0" err="1">
                <a:solidFill>
                  <a:schemeClr val="tx1"/>
                </a:solidFill>
                <a:latin typeface="Times New Roman" panose="02020603050405020304" pitchFamily="18" charset="0"/>
                <a:cs typeface="Times New Roman" panose="02020603050405020304" pitchFamily="18" charset="0"/>
              </a:rPr>
              <a:t>equation</a:t>
            </a:r>
            <a:r>
              <a:rPr lang="fr-FR" sz="2000" b="1" dirty="0">
                <a:solidFill>
                  <a:schemeClr val="tx1"/>
                </a:solidFill>
                <a:latin typeface="Times New Roman" panose="02020603050405020304" pitchFamily="18" charset="0"/>
                <a:cs typeface="Times New Roman" panose="02020603050405020304" pitchFamily="18" charset="0"/>
              </a:rPr>
              <a:t> </a:t>
            </a:r>
            <a:r>
              <a:rPr lang="fr-FR" sz="2000" b="1" dirty="0" err="1">
                <a:solidFill>
                  <a:schemeClr val="tx1"/>
                </a:solidFill>
                <a:latin typeface="Times New Roman" panose="02020603050405020304" pitchFamily="18" charset="0"/>
                <a:cs typeface="Times New Roman" panose="02020603050405020304" pitchFamily="18" charset="0"/>
              </a:rPr>
              <a:t>is</a:t>
            </a:r>
            <a:r>
              <a:rPr lang="fr-FR" sz="2000" b="1" dirty="0">
                <a:solidFill>
                  <a:schemeClr val="tx1"/>
                </a:solidFill>
                <a:latin typeface="Times New Roman" panose="02020603050405020304" pitchFamily="18" charset="0"/>
                <a:cs typeface="Times New Roman" panose="02020603050405020304" pitchFamily="18" charset="0"/>
              </a:rPr>
              <a:t> not </a:t>
            </a:r>
            <a:r>
              <a:rPr lang="fr-FR" sz="2000" b="1" dirty="0" err="1">
                <a:solidFill>
                  <a:schemeClr val="tx1"/>
                </a:solidFill>
                <a:latin typeface="Times New Roman" panose="02020603050405020304" pitchFamily="18" charset="0"/>
                <a:cs typeface="Times New Roman" panose="02020603050405020304" pitchFamily="18" charset="0"/>
              </a:rPr>
              <a:t>valid</a:t>
            </a:r>
            <a:r>
              <a:rPr lang="fr-FR" sz="2000" b="1" dirty="0">
                <a:solidFill>
                  <a:schemeClr val="tx1"/>
                </a:solidFill>
                <a:latin typeface="Times New Roman" panose="02020603050405020304" pitchFamily="18" charset="0"/>
                <a:cs typeface="Times New Roman" panose="02020603050405020304" pitchFamily="18" charset="0"/>
              </a:rPr>
              <a:t> for </a:t>
            </a:r>
            <a:r>
              <a:rPr lang="fr-FR" sz="2000" b="1" dirty="0" err="1">
                <a:solidFill>
                  <a:schemeClr val="tx1"/>
                </a:solidFill>
                <a:latin typeface="Times New Roman" panose="02020603050405020304" pitchFamily="18" charset="0"/>
                <a:cs typeface="Times New Roman" panose="02020603050405020304" pitchFamily="18" charset="0"/>
              </a:rPr>
              <a:t>weak</a:t>
            </a:r>
            <a:r>
              <a:rPr lang="fr-FR" sz="2000" b="1" dirty="0">
                <a:solidFill>
                  <a:schemeClr val="tx1"/>
                </a:solidFill>
                <a:latin typeface="Times New Roman" panose="02020603050405020304" pitchFamily="18" charset="0"/>
                <a:cs typeface="Times New Roman" panose="02020603050405020304" pitchFamily="18" charset="0"/>
              </a:rPr>
              <a:t> </a:t>
            </a:r>
            <a:r>
              <a:rPr lang="fr-FR" sz="2000" b="1" dirty="0" err="1">
                <a:solidFill>
                  <a:schemeClr val="tx1"/>
                </a:solidFill>
                <a:latin typeface="Times New Roman" panose="02020603050405020304" pitchFamily="18" charset="0"/>
                <a:cs typeface="Times New Roman" panose="02020603050405020304" pitchFamily="18" charset="0"/>
              </a:rPr>
              <a:t>electrolytes</a:t>
            </a:r>
            <a:r>
              <a:rPr lang="fr-FR" sz="2000" b="1" dirty="0">
                <a:solidFill>
                  <a:schemeClr val="tx1"/>
                </a:solidFill>
                <a:latin typeface="Times New Roman" panose="02020603050405020304" pitchFamily="18" charset="0"/>
                <a:cs typeface="Times New Roman" panose="02020603050405020304" pitchFamily="18" charset="0"/>
              </a:rPr>
              <a:t>, </a:t>
            </a:r>
            <a:r>
              <a:rPr lang="fr-FR" sz="2000" b="1" dirty="0" err="1">
                <a:solidFill>
                  <a:schemeClr val="tx1"/>
                </a:solidFill>
                <a:latin typeface="Times New Roman" panose="02020603050405020304" pitchFamily="18" charset="0"/>
                <a:cs typeface="Times New Roman" panose="02020603050405020304" pitchFamily="18" charset="0"/>
              </a:rPr>
              <a:t>because</a:t>
            </a:r>
            <a:r>
              <a:rPr lang="fr-FR" sz="2000" b="1" dirty="0">
                <a:solidFill>
                  <a:schemeClr val="tx1"/>
                </a:solidFill>
                <a:latin typeface="Times New Roman" panose="02020603050405020304" pitchFamily="18" charset="0"/>
                <a:cs typeface="Times New Roman" panose="02020603050405020304" pitchFamily="18" charset="0"/>
              </a:rPr>
              <a:t> </a:t>
            </a:r>
            <a:r>
              <a:rPr lang="fr-FR" sz="2000" b="1" dirty="0" err="1">
                <a:solidFill>
                  <a:schemeClr val="tx1"/>
                </a:solidFill>
                <a:latin typeface="Times New Roman" panose="02020603050405020304" pitchFamily="18" charset="0"/>
                <a:cs typeface="Times New Roman" panose="02020603050405020304" pitchFamily="18" charset="0"/>
              </a:rPr>
              <a:t>they</a:t>
            </a:r>
            <a:r>
              <a:rPr lang="fr-FR" sz="2000" b="1" dirty="0">
                <a:solidFill>
                  <a:schemeClr val="tx1"/>
                </a:solidFill>
                <a:latin typeface="Times New Roman" panose="02020603050405020304" pitchFamily="18" charset="0"/>
                <a:cs typeface="Times New Roman" panose="02020603050405020304" pitchFamily="18" charset="0"/>
              </a:rPr>
              <a:t> are not </a:t>
            </a:r>
            <a:r>
              <a:rPr lang="fr-FR" sz="2000" b="1" dirty="0" err="1">
                <a:solidFill>
                  <a:schemeClr val="tx1"/>
                </a:solidFill>
                <a:latin typeface="Times New Roman" panose="02020603050405020304" pitchFamily="18" charset="0"/>
                <a:cs typeface="Times New Roman" panose="02020603050405020304" pitchFamily="18" charset="0"/>
              </a:rPr>
              <a:t>fully</a:t>
            </a:r>
            <a:r>
              <a:rPr lang="fr-FR" sz="2000" b="1" dirty="0">
                <a:solidFill>
                  <a:schemeClr val="tx1"/>
                </a:solidFill>
                <a:latin typeface="Times New Roman" panose="02020603050405020304" pitchFamily="18" charset="0"/>
                <a:cs typeface="Times New Roman" panose="02020603050405020304" pitchFamily="18" charset="0"/>
              </a:rPr>
              <a:t> </a:t>
            </a:r>
            <a:r>
              <a:rPr lang="fr-FR" sz="2000" b="1" dirty="0" err="1">
                <a:solidFill>
                  <a:schemeClr val="tx1"/>
                </a:solidFill>
                <a:latin typeface="Times New Roman" panose="02020603050405020304" pitchFamily="18" charset="0"/>
                <a:cs typeface="Times New Roman" panose="02020603050405020304" pitchFamily="18" charset="0"/>
              </a:rPr>
              <a:t>dissociated</a:t>
            </a:r>
            <a:r>
              <a:rPr lang="fr-FR" sz="2000" b="1" dirty="0">
                <a:solidFill>
                  <a:schemeClr val="tx1"/>
                </a:solidFill>
                <a:latin typeface="Times New Roman" panose="02020603050405020304" pitchFamily="18" charset="0"/>
                <a:cs typeface="Times New Roman" panose="02020603050405020304" pitchFamily="18" charset="0"/>
              </a:rPr>
              <a:t> in solution, </a:t>
            </a:r>
            <a:r>
              <a:rPr lang="fr-FR" sz="2000" b="1" dirty="0" err="1">
                <a:solidFill>
                  <a:schemeClr val="tx1"/>
                </a:solidFill>
                <a:latin typeface="Times New Roman" panose="02020603050405020304" pitchFamily="18" charset="0"/>
                <a:cs typeface="Times New Roman" panose="02020603050405020304" pitchFamily="18" charset="0"/>
              </a:rPr>
              <a:t>even</a:t>
            </a:r>
            <a:r>
              <a:rPr lang="fr-FR" sz="2000" b="1" dirty="0">
                <a:solidFill>
                  <a:schemeClr val="tx1"/>
                </a:solidFill>
                <a:latin typeface="Times New Roman" panose="02020603050405020304" pitchFamily="18" charset="0"/>
                <a:cs typeface="Times New Roman" panose="02020603050405020304" pitchFamily="18" charset="0"/>
              </a:rPr>
              <a:t> at </a:t>
            </a:r>
            <a:r>
              <a:rPr lang="fr-FR" sz="2000" b="1" dirty="0" err="1">
                <a:solidFill>
                  <a:schemeClr val="tx1"/>
                </a:solidFill>
                <a:latin typeface="Times New Roman" panose="02020603050405020304" pitchFamily="18" charset="0"/>
                <a:cs typeface="Times New Roman" panose="02020603050405020304" pitchFamily="18" charset="0"/>
              </a:rPr>
              <a:t>low</a:t>
            </a:r>
            <a:r>
              <a:rPr lang="fr-FR" sz="2000" b="1" dirty="0">
                <a:solidFill>
                  <a:schemeClr val="tx1"/>
                </a:solidFill>
                <a:latin typeface="Times New Roman" panose="02020603050405020304" pitchFamily="18" charset="0"/>
                <a:cs typeface="Times New Roman" panose="02020603050405020304" pitchFamily="18" charset="0"/>
              </a:rPr>
              <a:t> concentrations</a:t>
            </a:r>
            <a:r>
              <a:rPr lang="fr-FR" dirty="0">
                <a:solidFill>
                  <a:schemeClr val="tx1"/>
                </a:solidFill>
                <a:latin typeface="Times New Roman" panose="02020603050405020304" pitchFamily="18" charset="0"/>
                <a:cs typeface="Times New Roman" panose="02020603050405020304" pitchFamily="18" charset="0"/>
              </a:rPr>
              <a:t>.</a:t>
            </a:r>
          </a:p>
        </p:txBody>
      </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396" y="938777"/>
            <a:ext cx="6984776" cy="5423502"/>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0821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4637" y="1412776"/>
            <a:ext cx="8663827" cy="424731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Explanation of the Debye-</a:t>
            </a:r>
            <a:r>
              <a:rPr lang="en-US" b="1" dirty="0" err="1">
                <a:solidFill>
                  <a:srgbClr val="FF0000"/>
                </a:solidFill>
                <a:latin typeface="Times New Roman" panose="02020603050405020304" pitchFamily="18" charset="0"/>
                <a:cs typeface="Times New Roman" panose="02020603050405020304" pitchFamily="18" charset="0"/>
              </a:rPr>
              <a:t>Hückel</a:t>
            </a:r>
            <a:r>
              <a:rPr lang="en-US" b="1" dirty="0">
                <a:solidFill>
                  <a:srgbClr val="FF0000"/>
                </a:solidFill>
                <a:latin typeface="Times New Roman" panose="02020603050405020304" pitchFamily="18" charset="0"/>
                <a:cs typeface="Times New Roman" panose="02020603050405020304" pitchFamily="18" charset="0"/>
              </a:rPr>
              <a:t> Behavior of Electrolytes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equation shows that the </a:t>
            </a:r>
            <a:r>
              <a:rPr lang="en-US" b="1" dirty="0">
                <a:latin typeface="Times New Roman" panose="02020603050405020304" pitchFamily="18" charset="0"/>
                <a:cs typeface="Times New Roman" panose="02020603050405020304" pitchFamily="18" charset="0"/>
              </a:rPr>
              <a:t>conductivity of an electrolyte decreases as its </a:t>
            </a:r>
            <a:r>
              <a:rPr lang="en-US" b="1" dirty="0" smtClean="0">
                <a:latin typeface="Times New Roman" panose="02020603050405020304" pitchFamily="18" charset="0"/>
                <a:cs typeface="Times New Roman" panose="02020603050405020304" pitchFamily="18" charset="0"/>
              </a:rPr>
              <a:t>concentration increases</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This effect can be understood by considering that the </a:t>
            </a:r>
            <a:r>
              <a:rPr lang="en-US" b="1" dirty="0">
                <a:latin typeface="Times New Roman" panose="02020603050405020304" pitchFamily="18" charset="0"/>
                <a:cs typeface="Times New Roman" panose="02020603050405020304" pitchFamily="18" charset="0"/>
              </a:rPr>
              <a:t>movement of an ion under the influence of an electric field is slowed down</a:t>
            </a:r>
            <a:r>
              <a:rPr lang="en-US" dirty="0">
                <a:latin typeface="Times New Roman" panose="02020603050405020304" pitchFamily="18" charset="0"/>
                <a:cs typeface="Times New Roman" panose="02020603050405020304" pitchFamily="18" charset="0"/>
              </a:rPr>
              <a:t> by the surrounding </a:t>
            </a:r>
            <a:r>
              <a:rPr lang="en-US" b="1" dirty="0">
                <a:latin typeface="Times New Roman" panose="02020603050405020304" pitchFamily="18" charset="0"/>
                <a:cs typeface="Times New Roman" panose="02020603050405020304" pitchFamily="18" charset="0"/>
              </a:rPr>
              <a:t>ionic atmosphere</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ionic atmosphere has a </a:t>
            </a:r>
            <a:r>
              <a:rPr lang="en-US" b="1" dirty="0">
                <a:latin typeface="Times New Roman" panose="02020603050405020304" pitchFamily="18" charset="0"/>
                <a:cs typeface="Times New Roman" panose="02020603050405020304" pitchFamily="18" charset="0"/>
              </a:rPr>
              <a:t>relaxation time</a:t>
            </a:r>
            <a:r>
              <a:rPr lang="en-US" dirty="0">
                <a:latin typeface="Times New Roman" panose="02020603050405020304" pitchFamily="18" charset="0"/>
                <a:cs typeface="Times New Roman" panose="02020603050405020304" pitchFamily="18" charset="0"/>
              </a:rPr>
              <a:t>, meaning it takes a moment to rearrange itself after an ion moves  </a:t>
            </a:r>
            <a:r>
              <a:rPr lang="en-US" dirty="0" smtClean="0">
                <a:latin typeface="Times New Roman" panose="02020603050405020304" pitchFamily="18" charset="0"/>
                <a:cs typeface="Times New Roman" panose="02020603050405020304" pitchFamily="18" charset="0"/>
              </a:rPr>
              <a:t>(this </a:t>
            </a:r>
            <a:r>
              <a:rPr lang="en-US" b="1" dirty="0">
                <a:latin typeface="Times New Roman" panose="02020603050405020304" pitchFamily="18" charset="0"/>
                <a:cs typeface="Times New Roman" panose="02020603050405020304" pitchFamily="18" charset="0"/>
              </a:rPr>
              <a:t>slows the migration</a:t>
            </a:r>
            <a:r>
              <a:rPr lang="en-US" dirty="0">
                <a:latin typeface="Times New Roman" panose="02020603050405020304" pitchFamily="18" charset="0"/>
                <a:cs typeface="Times New Roman" panose="02020603050405020304" pitchFamily="18" charset="0"/>
              </a:rPr>
              <a:t> of </a:t>
            </a:r>
            <a:r>
              <a:rPr lang="en-US" dirty="0" smtClean="0">
                <a:latin typeface="Times New Roman" panose="02020603050405020304" pitchFamily="18" charset="0"/>
                <a:cs typeface="Times New Roman" panose="02020603050405020304" pitchFamily="18" charset="0"/>
              </a:rPr>
              <a:t>ions).</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 greater the ionic strength</a:t>
            </a:r>
            <a:r>
              <a:rPr lang="en-US" dirty="0">
                <a:latin typeface="Times New Roman" panose="02020603050405020304" pitchFamily="18" charset="0"/>
                <a:cs typeface="Times New Roman" panose="02020603050405020304" pitchFamily="18" charset="0"/>
              </a:rPr>
              <a:t> of the solution (i.e., the more ions present), the </a:t>
            </a:r>
            <a:r>
              <a:rPr lang="en-US" b="1" dirty="0">
                <a:latin typeface="Times New Roman" panose="02020603050405020304" pitchFamily="18" charset="0"/>
                <a:cs typeface="Times New Roman" panose="02020603050405020304" pitchFamily="18" charset="0"/>
              </a:rPr>
              <a:t>less conductive</a:t>
            </a:r>
            <a:r>
              <a:rPr lang="en-US" dirty="0">
                <a:latin typeface="Times New Roman" panose="02020603050405020304" pitchFamily="18" charset="0"/>
                <a:cs typeface="Times New Roman" panose="02020603050405020304" pitchFamily="18" charset="0"/>
              </a:rPr>
              <a:t> the electrolyte becomes. This explains why conductivity doesn't simply increase with more ions  (</a:t>
            </a:r>
            <a:r>
              <a:rPr lang="en-US" dirty="0" smtClean="0">
                <a:latin typeface="Times New Roman" panose="02020603050405020304" pitchFamily="18" charset="0"/>
                <a:cs typeface="Times New Roman" panose="02020603050405020304" pitchFamily="18" charset="0"/>
              </a:rPr>
              <a:t>their </a:t>
            </a:r>
            <a:r>
              <a:rPr lang="en-US" dirty="0">
                <a:latin typeface="Times New Roman" panose="02020603050405020304" pitchFamily="18" charset="0"/>
                <a:cs typeface="Times New Roman" panose="02020603050405020304" pitchFamily="18" charset="0"/>
              </a:rPr>
              <a:t>interactions start to </a:t>
            </a:r>
            <a:r>
              <a:rPr lang="en-US" dirty="0" smtClean="0">
                <a:latin typeface="Times New Roman" panose="02020603050405020304" pitchFamily="18" charset="0"/>
                <a:cs typeface="Times New Roman" panose="02020603050405020304" pitchFamily="18" charset="0"/>
              </a:rPr>
              <a:t>interfere).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9307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2416" t="24862" r="16333" b="26223"/>
          <a:stretch/>
        </p:blipFill>
        <p:spPr bwMode="auto">
          <a:xfrm>
            <a:off x="84637" y="1556792"/>
            <a:ext cx="8852145"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863588" y="1037750"/>
            <a:ext cx="6876764" cy="400110"/>
          </a:xfrm>
          <a:prstGeom prst="rect">
            <a:avLst/>
          </a:prstGeom>
        </p:spPr>
        <p:txBody>
          <a:bodyPr wrap="square">
            <a:spAutoFit/>
          </a:bodyPr>
          <a:lstStyle/>
          <a:p>
            <a:pPr marL="285750" indent="-285750">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Determination of the Degree of Dissociation </a:t>
            </a:r>
            <a:r>
              <a:rPr lang="en-US" sz="2000" b="1" dirty="0" smtClean="0">
                <a:solidFill>
                  <a:srgbClr val="FF0000"/>
                </a:solidFill>
                <a:latin typeface="Times New Roman" panose="02020603050405020304" pitchFamily="18" charset="0"/>
                <a:cs typeface="Times New Roman" panose="02020603050405020304" pitchFamily="18" charset="0"/>
              </a:rPr>
              <a:t>α</a:t>
            </a:r>
            <a:endParaRPr lang="fr-FR" b="1" dirty="0">
              <a:solidFill>
                <a:srgbClr val="FF0000"/>
              </a:solidFill>
              <a:latin typeface="Times New Roman" panose="02020603050405020304" pitchFamily="18" charset="0"/>
              <a:cs typeface="Times New Roman" panose="02020603050405020304" pitchFamily="18" charset="0"/>
            </a:endParaRPr>
          </a:p>
        </p:txBody>
      </p:sp>
      <p:pic>
        <p:nvPicPr>
          <p:cNvPr id="4099" name="Picture 3"/>
          <p:cNvPicPr>
            <a:picLocks noChangeAspect="1" noChangeArrowheads="1"/>
          </p:cNvPicPr>
          <p:nvPr/>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l="6416" t="40888" r="3167" b="33482"/>
          <a:stretch/>
        </p:blipFill>
        <p:spPr bwMode="auto">
          <a:xfrm>
            <a:off x="85904" y="1035726"/>
            <a:ext cx="9058096" cy="144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23928" y="2636912"/>
            <a:ext cx="1368152" cy="93610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3826632" y="5157192"/>
            <a:ext cx="1609463" cy="57606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253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316560" y="1130999"/>
            <a:ext cx="8879851" cy="1800493"/>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b="1" dirty="0">
                <a:solidFill>
                  <a:srgbClr val="FF0000"/>
                </a:solidFill>
                <a:latin typeface="Times New Roman" panose="02020603050405020304" pitchFamily="18" charset="0"/>
                <a:cs typeface="Times New Roman" panose="02020603050405020304" pitchFamily="18" charset="0"/>
              </a:rPr>
              <a:t>The Parameter </a:t>
            </a:r>
            <a:r>
              <a:rPr lang="en-US" sz="2000" b="1" i="1" dirty="0">
                <a:solidFill>
                  <a:srgbClr val="FF0000"/>
                </a:solidFill>
                <a:latin typeface="Times New Roman" panose="02020603050405020304" pitchFamily="18" charset="0"/>
                <a:cs typeface="Times New Roman" panose="02020603050405020304" pitchFamily="18" charset="0"/>
              </a:rPr>
              <a:t>k</a:t>
            </a:r>
            <a:endParaRPr lang="en-US" sz="2000" b="1" dirty="0">
              <a:solidFill>
                <a:srgbClr val="FF0000"/>
              </a:solidFill>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The constant </a:t>
            </a:r>
            <a:r>
              <a:rPr lang="en-US" dirty="0" smtClean="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in the Debye-</a:t>
            </a:r>
            <a:r>
              <a:rPr lang="en-US" dirty="0" err="1">
                <a:latin typeface="Times New Roman" panose="02020603050405020304" pitchFamily="18" charset="0"/>
                <a:cs typeface="Times New Roman" panose="02020603050405020304" pitchFamily="18" charset="0"/>
              </a:rPr>
              <a:t>Hückel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Kohlrausch</a:t>
            </a:r>
            <a:r>
              <a:rPr lang="en-US" dirty="0">
                <a:latin typeface="Times New Roman" panose="02020603050405020304" pitchFamily="18" charset="0"/>
                <a:cs typeface="Times New Roman" panose="02020603050405020304" pitchFamily="18" charset="0"/>
              </a:rPr>
              <a:t> equation </a:t>
            </a:r>
            <a:r>
              <a:rPr lang="en-US" b="1" dirty="0">
                <a:latin typeface="Times New Roman" panose="02020603050405020304" pitchFamily="18" charset="0"/>
                <a:cs typeface="Times New Roman" panose="02020603050405020304" pitchFamily="18" charset="0"/>
              </a:rPr>
              <a:t>depends on the stoichiometry</a:t>
            </a:r>
            <a:r>
              <a:rPr lang="en-US" dirty="0">
                <a:latin typeface="Times New Roman" panose="02020603050405020304" pitchFamily="18" charset="0"/>
                <a:cs typeface="Times New Roman" panose="02020603050405020304" pitchFamily="18" charset="0"/>
              </a:rPr>
              <a:t> of the electrolyte (how many ions are released per molecule), </a:t>
            </a:r>
            <a:r>
              <a:rPr lang="en-US" b="1" dirty="0">
                <a:latin typeface="Times New Roman" panose="02020603050405020304" pitchFamily="18" charset="0"/>
                <a:cs typeface="Times New Roman" panose="02020603050405020304" pitchFamily="18" charset="0"/>
              </a:rPr>
              <a:t>not on its specific chemical nature</a:t>
            </a:r>
            <a:r>
              <a:rPr lang="en-US" dirty="0">
                <a:latin typeface="Times New Roman" panose="02020603050405020304" pitchFamily="18" charset="0"/>
                <a:cs typeface="Times New Roman" panose="02020603050405020304" pitchFamily="18" charset="0"/>
              </a:rPr>
              <a:t>.</a:t>
            </a:r>
          </a:p>
        </p:txBody>
      </p:sp>
      <p:pic>
        <p:nvPicPr>
          <p:cNvPr id="307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9834" t="24226" r="15667" b="29629"/>
          <a:stretch/>
        </p:blipFill>
        <p:spPr bwMode="auto">
          <a:xfrm>
            <a:off x="240086" y="3573016"/>
            <a:ext cx="8568952" cy="3164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16560" y="3105835"/>
            <a:ext cx="6174432" cy="369332"/>
          </a:xfrm>
          <a:prstGeom prst="rect">
            <a:avLst/>
          </a:prstGeom>
        </p:spPr>
        <p:txBody>
          <a:bodyPr wrap="square">
            <a:spAutoFit/>
          </a:bodyPr>
          <a:lstStyle/>
          <a:p>
            <a:pPr marL="285750" indent="-285750">
              <a:buFont typeface="Arial" panose="020B0604020202020204" pitchFamily="34" charset="0"/>
              <a:buChar char="•"/>
            </a:pPr>
            <a:r>
              <a:rPr lang="fr-FR" b="1" dirty="0" err="1">
                <a:solidFill>
                  <a:srgbClr val="FF0000"/>
                </a:solidFill>
                <a:latin typeface="Times New Roman" panose="02020603050405020304" pitchFamily="18" charset="0"/>
                <a:cs typeface="Times New Roman" panose="02020603050405020304" pitchFamily="18" charset="0"/>
              </a:rPr>
              <a:t>Limiting</a:t>
            </a:r>
            <a:r>
              <a:rPr lang="fr-FR" b="1" dirty="0">
                <a:solidFill>
                  <a:srgbClr val="FF0000"/>
                </a:solidFill>
                <a:latin typeface="Times New Roman" panose="02020603050405020304" pitchFamily="18" charset="0"/>
                <a:cs typeface="Times New Roman" panose="02020603050405020304" pitchFamily="18" charset="0"/>
              </a:rPr>
              <a:t> </a:t>
            </a:r>
            <a:r>
              <a:rPr lang="fr-FR" b="1" dirty="0" err="1">
                <a:solidFill>
                  <a:srgbClr val="FF0000"/>
                </a:solidFill>
                <a:latin typeface="Times New Roman" panose="02020603050405020304" pitchFamily="18" charset="0"/>
                <a:cs typeface="Times New Roman" panose="02020603050405020304" pitchFamily="18" charset="0"/>
              </a:rPr>
              <a:t>Molar</a:t>
            </a:r>
            <a:r>
              <a:rPr lang="fr-FR" b="1" dirty="0">
                <a:solidFill>
                  <a:srgbClr val="FF0000"/>
                </a:solidFill>
                <a:latin typeface="Times New Roman" panose="02020603050405020304" pitchFamily="18" charset="0"/>
                <a:cs typeface="Times New Roman" panose="02020603050405020304" pitchFamily="18" charset="0"/>
              </a:rPr>
              <a:t> </a:t>
            </a:r>
            <a:r>
              <a:rPr lang="fr-FR" b="1" dirty="0" err="1" smtClean="0">
                <a:solidFill>
                  <a:srgbClr val="FF0000"/>
                </a:solidFill>
                <a:latin typeface="Times New Roman" panose="02020603050405020304" pitchFamily="18" charset="0"/>
                <a:cs typeface="Times New Roman" panose="02020603050405020304" pitchFamily="18" charset="0"/>
              </a:rPr>
              <a:t>Conductivity</a:t>
            </a:r>
            <a:r>
              <a:rPr lang="fr-FR" b="1" dirty="0" smtClean="0">
                <a:solidFill>
                  <a:srgbClr val="FF0000"/>
                </a:solidFill>
                <a:latin typeface="Times New Roman" panose="02020603050405020304" pitchFamily="18" charset="0"/>
                <a:cs typeface="Times New Roman" panose="02020603050405020304" pitchFamily="18" charset="0"/>
              </a:rPr>
              <a:t> </a:t>
            </a:r>
            <a:endParaRPr lang="fr-FR"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3331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863588" y="1053139"/>
            <a:ext cx="6084676" cy="400110"/>
          </a:xfrm>
          <a:prstGeom prst="rect">
            <a:avLst/>
          </a:prstGeom>
        </p:spPr>
        <p:txBody>
          <a:bodyPr wrap="square">
            <a:spAutoFit/>
          </a:bodyPr>
          <a:lstStyle/>
          <a:p>
            <a:r>
              <a:rPr lang="en-US" sz="2000" b="1" dirty="0" smtClean="0">
                <a:solidFill>
                  <a:srgbClr val="FF0000"/>
                </a:solidFill>
                <a:latin typeface="Times New Roman" panose="02020603050405020304" pitchFamily="18" charset="0"/>
                <a:cs typeface="Times New Roman" panose="02020603050405020304" pitchFamily="18" charset="0"/>
              </a:rPr>
              <a:t>VII- </a:t>
            </a:r>
            <a:r>
              <a:rPr lang="en-US" sz="2000" b="1" dirty="0">
                <a:solidFill>
                  <a:srgbClr val="FF0000"/>
                </a:solidFill>
                <a:latin typeface="Times New Roman" panose="02020603050405020304" pitchFamily="18" charset="0"/>
                <a:cs typeface="Times New Roman" panose="02020603050405020304" pitchFamily="18" charset="0"/>
              </a:rPr>
              <a:t>Chemical Activity of a Species in </a:t>
            </a:r>
            <a:r>
              <a:rPr lang="en-US" sz="2000" b="1" dirty="0" smtClean="0">
                <a:solidFill>
                  <a:srgbClr val="FF0000"/>
                </a:solidFill>
                <a:latin typeface="Times New Roman" panose="02020603050405020304" pitchFamily="18" charset="0"/>
                <a:cs typeface="Times New Roman" panose="02020603050405020304" pitchFamily="18" charset="0"/>
              </a:rPr>
              <a:t>Solution</a:t>
            </a:r>
            <a:endParaRPr lang="en-US" sz="2000" b="1" dirty="0">
              <a:solidFill>
                <a:srgbClr val="FF0000"/>
              </a:solidFill>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2750" t="20596" r="16083" b="24298"/>
          <a:stretch/>
        </p:blipFill>
        <p:spPr bwMode="auto">
          <a:xfrm>
            <a:off x="304520" y="1550261"/>
            <a:ext cx="8568952" cy="519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923928" y="4293096"/>
            <a:ext cx="1368152" cy="93610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65031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556" t="28951" r="33444" b="22371"/>
          <a:stretch/>
        </p:blipFill>
        <p:spPr bwMode="auto">
          <a:xfrm>
            <a:off x="1043608" y="696538"/>
            <a:ext cx="5688632" cy="333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1780" t="63259" r="25000" b="15703"/>
          <a:stretch/>
        </p:blipFill>
        <p:spPr bwMode="auto">
          <a:xfrm>
            <a:off x="3761656" y="1170932"/>
            <a:ext cx="2664296" cy="949048"/>
          </a:xfrm>
          <a:prstGeom prst="rect">
            <a:avLst/>
          </a:prstGeom>
          <a:noFill/>
          <a:ln w="19050">
            <a:solidFill>
              <a:srgbClr val="0000FF"/>
            </a:solidFill>
            <a:miter lim="800000"/>
            <a:headEnd/>
            <a:tailEnd/>
          </a:ln>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22500" t="36444" r="61750" b="58222"/>
          <a:stretch/>
        </p:blipFill>
        <p:spPr bwMode="auto">
          <a:xfrm>
            <a:off x="225832" y="5661248"/>
            <a:ext cx="1920240" cy="36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10818" y="4513907"/>
            <a:ext cx="2480920" cy="2308324"/>
          </a:xfrm>
          <a:prstGeom prst="rect">
            <a:avLst/>
          </a:prstGeom>
        </p:spPr>
        <p:txBody>
          <a:bodyPr wrap="square">
            <a:spAutoFit/>
          </a:bodyPr>
          <a:lstStyle/>
          <a:p>
            <a:r>
              <a:rPr lang="en-US" b="1" dirty="0" smtClean="0">
                <a:solidFill>
                  <a:srgbClr val="FF0066"/>
                </a:solidFill>
                <a:latin typeface="Times New Roman" panose="02020603050405020304" pitchFamily="18" charset="0"/>
                <a:cs typeface="Times New Roman" panose="02020603050405020304" pitchFamily="18" charset="0"/>
              </a:rPr>
              <a:t>Ideal </a:t>
            </a:r>
            <a:r>
              <a:rPr lang="en-US" b="1" dirty="0">
                <a:solidFill>
                  <a:srgbClr val="FF0066"/>
                </a:solidFill>
                <a:latin typeface="Times New Roman" panose="02020603050405020304" pitchFamily="18" charset="0"/>
                <a:cs typeface="Times New Roman" panose="02020603050405020304" pitchFamily="18" charset="0"/>
              </a:rPr>
              <a:t>Solution: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No correction is needed,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so </a:t>
            </a:r>
            <a:r>
              <a:rPr lang="en-US" dirty="0">
                <a:latin typeface="Times New Roman" panose="02020603050405020304" pitchFamily="18" charset="0"/>
                <a:cs typeface="Times New Roman" panose="02020603050405020304" pitchFamily="18" charset="0"/>
              </a:rPr>
              <a:t>activity equals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concentration:</a:t>
            </a:r>
          </a:p>
          <a:p>
            <a:endParaRPr lang="en-US" dirty="0"/>
          </a:p>
          <a:p>
            <a:endParaRPr lang="en-US" dirty="0" smtClean="0"/>
          </a:p>
          <a:p>
            <a:endParaRPr lang="en-US" dirty="0"/>
          </a:p>
          <a:p>
            <a:endParaRPr lang="en-US" dirty="0"/>
          </a:p>
        </p:txBody>
      </p:sp>
      <p:pic>
        <p:nvPicPr>
          <p:cNvPr id="6149"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22228" t="52889" r="61333" b="41165"/>
          <a:stretch/>
        </p:blipFill>
        <p:spPr bwMode="auto">
          <a:xfrm>
            <a:off x="3190240" y="5703250"/>
            <a:ext cx="2004288" cy="40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22227" t="70074" r="68746" b="25778"/>
          <a:stretch/>
        </p:blipFill>
        <p:spPr bwMode="auto">
          <a:xfrm>
            <a:off x="6948281" y="6262076"/>
            <a:ext cx="1100544" cy="28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0818" y="4081544"/>
            <a:ext cx="1505540" cy="369332"/>
          </a:xfrm>
          <a:prstGeom prst="rect">
            <a:avLst/>
          </a:prstGeom>
        </p:spPr>
        <p:txBody>
          <a:bodyPr wrap="none">
            <a:spAutoFit/>
          </a:bodyPr>
          <a:lstStyle/>
          <a:p>
            <a:r>
              <a:rPr lang="en-US" b="1" dirty="0">
                <a:solidFill>
                  <a:srgbClr val="0000FF"/>
                </a:solidFill>
              </a:rPr>
              <a:t>Special Cases:</a:t>
            </a:r>
            <a:endParaRPr lang="en-US" dirty="0">
              <a:solidFill>
                <a:srgbClr val="0000FF"/>
              </a:solidFill>
            </a:endParaRPr>
          </a:p>
        </p:txBody>
      </p:sp>
      <p:sp>
        <p:nvSpPr>
          <p:cNvPr id="5" name="Rectangle 4"/>
          <p:cNvSpPr/>
          <p:nvPr/>
        </p:nvSpPr>
        <p:spPr>
          <a:xfrm>
            <a:off x="2716220" y="4513907"/>
            <a:ext cx="2952328" cy="1200329"/>
          </a:xfrm>
          <a:prstGeom prst="rect">
            <a:avLst/>
          </a:prstGeom>
        </p:spPr>
        <p:txBody>
          <a:bodyPr wrap="square">
            <a:spAutoFit/>
          </a:bodyPr>
          <a:lstStyle/>
          <a:p>
            <a:r>
              <a:rPr lang="en-US" b="1" dirty="0">
                <a:solidFill>
                  <a:srgbClr val="FF0066"/>
                </a:solidFill>
                <a:latin typeface="Times New Roman" panose="02020603050405020304" pitchFamily="18" charset="0"/>
                <a:cs typeface="Times New Roman" panose="02020603050405020304" pitchFamily="18" charset="0"/>
              </a:rPr>
              <a:t>Real Solutions: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available concentration is lower than the added concentration:</a:t>
            </a:r>
            <a:endParaRPr lang="fr-FR" dirty="0">
              <a:latin typeface="Times New Roman" panose="02020603050405020304" pitchFamily="18" charset="0"/>
              <a:cs typeface="Times New Roman" panose="02020603050405020304" pitchFamily="18" charset="0"/>
            </a:endParaRPr>
          </a:p>
        </p:txBody>
      </p:sp>
      <p:sp>
        <p:nvSpPr>
          <p:cNvPr id="6" name="Rectangle 5"/>
          <p:cNvSpPr/>
          <p:nvPr/>
        </p:nvSpPr>
        <p:spPr>
          <a:xfrm>
            <a:off x="6084168" y="4506902"/>
            <a:ext cx="2828770" cy="1754326"/>
          </a:xfrm>
          <a:prstGeom prst="rect">
            <a:avLst/>
          </a:prstGeom>
        </p:spPr>
        <p:txBody>
          <a:bodyPr wrap="square">
            <a:spAutoFit/>
          </a:bodyPr>
          <a:lstStyle/>
          <a:p>
            <a:r>
              <a:rPr lang="en-US" b="1" dirty="0">
                <a:solidFill>
                  <a:srgbClr val="FF0066"/>
                </a:solidFill>
                <a:latin typeface="Times New Roman" panose="02020603050405020304" pitchFamily="18" charset="0"/>
                <a:cs typeface="Times New Roman" panose="02020603050405020304" pitchFamily="18" charset="0"/>
              </a:rPr>
              <a:t>Dilute Solutions (typically C≤10</a:t>
            </a:r>
            <a:r>
              <a:rPr lang="en-US" b="1" baseline="30000" dirty="0">
                <a:solidFill>
                  <a:srgbClr val="FF0066"/>
                </a:solidFill>
                <a:latin typeface="Times New Roman" panose="02020603050405020304" pitchFamily="18" charset="0"/>
                <a:cs typeface="Times New Roman" panose="02020603050405020304" pitchFamily="18" charset="0"/>
              </a:rPr>
              <a:t>−</a:t>
            </a:r>
            <a:r>
              <a:rPr lang="en-US" b="1" baseline="30000" dirty="0" smtClean="0">
                <a:solidFill>
                  <a:srgbClr val="FF0066"/>
                </a:solidFill>
                <a:latin typeface="Times New Roman" panose="02020603050405020304" pitchFamily="18" charset="0"/>
                <a:cs typeface="Times New Roman" panose="02020603050405020304" pitchFamily="18" charset="0"/>
              </a:rPr>
              <a:t>3</a:t>
            </a:r>
            <a:r>
              <a:rPr lang="en-US" b="1" dirty="0" smtClean="0">
                <a:solidFill>
                  <a:srgbClr val="FF0066"/>
                </a:solidFill>
                <a:latin typeface="Times New Roman" panose="02020603050405020304" pitchFamily="18" charset="0"/>
                <a:cs typeface="Times New Roman" panose="02020603050405020304" pitchFamily="18" charset="0"/>
              </a:rPr>
              <a:t> </a:t>
            </a:r>
            <a:r>
              <a:rPr lang="en-US" b="1" dirty="0">
                <a:solidFill>
                  <a:srgbClr val="FF0066"/>
                </a:solidFill>
                <a:latin typeface="Times New Roman" panose="02020603050405020304" pitchFamily="18" charset="0"/>
                <a:cs typeface="Times New Roman" panose="02020603050405020304" pitchFamily="18" charset="0"/>
              </a:rPr>
              <a:t>mol·L⁻¹):</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solution behaves nearly ideally; activity can be approximated by concentration</a:t>
            </a:r>
            <a:r>
              <a:rPr lang="en-US" dirty="0" smtClean="0">
                <a:latin typeface="Times New Roman" panose="02020603050405020304" pitchFamily="18" charset="0"/>
                <a:cs typeface="Times New Roman" panose="02020603050405020304" pitchFamily="18" charset="0"/>
              </a:rPr>
              <a:t>:</a:t>
            </a:r>
            <a:endParaRPr lang="fr-FR" dirty="0"/>
          </a:p>
        </p:txBody>
      </p:sp>
      <p:cxnSp>
        <p:nvCxnSpPr>
          <p:cNvPr id="8" name="Connecteur droit 7"/>
          <p:cNvCxnSpPr/>
          <p:nvPr/>
        </p:nvCxnSpPr>
        <p:spPr>
          <a:xfrm>
            <a:off x="2591738" y="4513907"/>
            <a:ext cx="0" cy="17473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5940152" y="4450876"/>
            <a:ext cx="0" cy="17473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2114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26945" y="589733"/>
            <a:ext cx="9117055" cy="648072"/>
            <a:chOff x="26945" y="368660"/>
            <a:chExt cx="9117055" cy="648072"/>
          </a:xfrm>
        </p:grpSpPr>
        <p:cxnSp>
          <p:nvCxnSpPr>
            <p:cNvPr id="14" name="Connecteur droit 13"/>
            <p:cNvCxnSpPr/>
            <p:nvPr/>
          </p:nvCxnSpPr>
          <p:spPr>
            <a:xfrm flipH="1">
              <a:off x="1043608" y="404664"/>
              <a:ext cx="8100392"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683568" y="404664"/>
              <a:ext cx="360040" cy="28803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6945" y="368660"/>
              <a:ext cx="646718" cy="6480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637" y="475465"/>
              <a:ext cx="531334" cy="43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6228184" y="116631"/>
            <a:ext cx="2329997" cy="461665"/>
          </a:xfrm>
          <a:prstGeom prst="rect">
            <a:avLst/>
          </a:prstGeom>
          <a:ln>
            <a:noFill/>
          </a:ln>
        </p:spPr>
        <p:txBody>
          <a:bodyPr wrap="none">
            <a:spAutoFit/>
          </a:bodyPr>
          <a:lstStyle/>
          <a:p>
            <a:r>
              <a:rPr lang="fr-FR" sz="2400" b="1" dirty="0" err="1">
                <a:solidFill>
                  <a:srgbClr val="00B050"/>
                </a:solidFill>
              </a:rPr>
              <a:t>Electrochemistry</a:t>
            </a:r>
            <a:endParaRPr lang="fr-FR" sz="2400" b="1" dirty="0">
              <a:solidFill>
                <a:srgbClr val="00B05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51521" y="696538"/>
            <a:ext cx="8727748" cy="6324808"/>
          </a:xfrm>
          <a:prstGeom prst="rect">
            <a:avLst/>
          </a:prstGeom>
        </p:spPr>
        <p:txBody>
          <a:bodyPr wrap="square">
            <a:spAutoFit/>
          </a:bodyPr>
          <a:lstStyle/>
          <a:p>
            <a:pPr algn="just">
              <a:lnSpc>
                <a:spcPct val="150000"/>
              </a:lnSpc>
            </a:pPr>
            <a:r>
              <a:rPr lang="en-US" b="1" dirty="0" smtClean="0">
                <a:solidFill>
                  <a:srgbClr val="00B050"/>
                </a:solidFill>
                <a:latin typeface="Times New Roman" panose="02020603050405020304" pitchFamily="18" charset="0"/>
                <a:cs typeface="Times New Roman" panose="02020603050405020304" pitchFamily="18" charset="0"/>
              </a:rPr>
              <a:t>V           III- Debye–</a:t>
            </a:r>
            <a:r>
              <a:rPr lang="en-US" b="1" dirty="0" err="1" smtClean="0">
                <a:solidFill>
                  <a:srgbClr val="00B050"/>
                </a:solidFill>
                <a:latin typeface="Times New Roman" panose="02020603050405020304" pitchFamily="18" charset="0"/>
                <a:cs typeface="Times New Roman" panose="02020603050405020304" pitchFamily="18" charset="0"/>
              </a:rPr>
              <a:t>Hückel</a:t>
            </a:r>
            <a:r>
              <a:rPr lang="en-US" b="1" dirty="0" smtClean="0">
                <a:solidFill>
                  <a:srgbClr val="00B050"/>
                </a:solidFill>
                <a:latin typeface="Times New Roman" panose="02020603050405020304" pitchFamily="18" charset="0"/>
                <a:cs typeface="Times New Roman" panose="02020603050405020304" pitchFamily="18" charset="0"/>
              </a:rPr>
              <a:t> </a:t>
            </a:r>
            <a:r>
              <a:rPr lang="en-US" b="1" dirty="0">
                <a:solidFill>
                  <a:srgbClr val="00B050"/>
                </a:solidFill>
                <a:latin typeface="Times New Roman" panose="02020603050405020304" pitchFamily="18" charset="0"/>
                <a:cs typeface="Times New Roman" panose="02020603050405020304" pitchFamily="18" charset="0"/>
              </a:rPr>
              <a:t>Theory</a:t>
            </a:r>
          </a:p>
          <a:p>
            <a:pPr algn="just">
              <a:lnSpc>
                <a:spcPct val="150000"/>
              </a:lnSpc>
            </a:pPr>
            <a:r>
              <a:rPr lang="en-US" dirty="0">
                <a:latin typeface="Times New Roman" panose="02020603050405020304" pitchFamily="18" charset="0"/>
                <a:cs typeface="Times New Roman" panose="02020603050405020304" pitchFamily="18" charset="0"/>
              </a:rPr>
              <a:t>In 1923, the physicists </a:t>
            </a:r>
            <a:r>
              <a:rPr lang="en-US" b="1" dirty="0">
                <a:latin typeface="Times New Roman" panose="02020603050405020304" pitchFamily="18" charset="0"/>
                <a:cs typeface="Times New Roman" panose="02020603050405020304" pitchFamily="18" charset="0"/>
              </a:rPr>
              <a:t>Peter Debye</a:t>
            </a:r>
            <a:r>
              <a:rPr lang="en-US" dirty="0">
                <a:latin typeface="Times New Roman" panose="02020603050405020304" pitchFamily="18" charset="0"/>
                <a:cs typeface="Times New Roman" panose="02020603050405020304" pitchFamily="18" charset="0"/>
              </a:rPr>
              <a:t> (1884–1966) and </a:t>
            </a:r>
            <a:r>
              <a:rPr lang="en-US" b="1" dirty="0">
                <a:latin typeface="Times New Roman" panose="02020603050405020304" pitchFamily="18" charset="0"/>
                <a:cs typeface="Times New Roman" panose="02020603050405020304" pitchFamily="18" charset="0"/>
              </a:rPr>
              <a:t>Erich </a:t>
            </a:r>
            <a:r>
              <a:rPr lang="en-US" b="1" dirty="0" err="1">
                <a:latin typeface="Times New Roman" panose="02020603050405020304" pitchFamily="18" charset="0"/>
                <a:cs typeface="Times New Roman" panose="02020603050405020304" pitchFamily="18" charset="0"/>
              </a:rPr>
              <a:t>Hückel</a:t>
            </a:r>
            <a:r>
              <a:rPr lang="en-US" dirty="0">
                <a:latin typeface="Times New Roman" panose="02020603050405020304" pitchFamily="18" charset="0"/>
                <a:cs typeface="Times New Roman" panose="02020603050405020304" pitchFamily="18" charset="0"/>
              </a:rPr>
              <a:t> (1896–1980) proposed a theoretical model to explain the </a:t>
            </a:r>
            <a:r>
              <a:rPr lang="en-US" b="1" dirty="0">
                <a:latin typeface="Times New Roman" panose="02020603050405020304" pitchFamily="18" charset="0"/>
                <a:cs typeface="Times New Roman" panose="02020603050405020304" pitchFamily="18" charset="0"/>
              </a:rPr>
              <a:t>non-ideal behavior of strong electrolytes</a:t>
            </a:r>
            <a:r>
              <a:rPr lang="en-US" dirty="0">
                <a:latin typeface="Times New Roman" panose="02020603050405020304" pitchFamily="18" charset="0"/>
                <a:cs typeface="Times New Roman" panose="02020603050405020304" pitchFamily="18" charset="0"/>
              </a:rPr>
              <a:t> in dilute solutions. This theory marks a foundational step in </a:t>
            </a:r>
            <a:r>
              <a:rPr lang="en-US" b="1" dirty="0">
                <a:latin typeface="Times New Roman" panose="02020603050405020304" pitchFamily="18" charset="0"/>
                <a:cs typeface="Times New Roman" panose="02020603050405020304" pitchFamily="18" charset="0"/>
              </a:rPr>
              <a:t>physical chemistry</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electrochemistry</a:t>
            </a:r>
            <a:r>
              <a:rPr lang="en-US" dirty="0">
                <a:latin typeface="Times New Roman" panose="02020603050405020304" pitchFamily="18" charset="0"/>
                <a:cs typeface="Times New Roman" panose="02020603050405020304" pitchFamily="18" charset="0"/>
              </a:rPr>
              <a:t>, as it introduced a mathematical framework to quantify </a:t>
            </a:r>
            <a:r>
              <a:rPr lang="en-US" b="1" dirty="0">
                <a:latin typeface="Times New Roman" panose="02020603050405020304" pitchFamily="18" charset="0"/>
                <a:cs typeface="Times New Roman" panose="02020603050405020304" pitchFamily="18" charset="0"/>
              </a:rPr>
              <a:t>ionic interactions</a:t>
            </a:r>
            <a:r>
              <a:rPr lang="en-US" dirty="0">
                <a:latin typeface="Times New Roman" panose="02020603050405020304" pitchFamily="18" charset="0"/>
                <a:cs typeface="Times New Roman" panose="02020603050405020304" pitchFamily="18" charset="0"/>
              </a:rPr>
              <a:t> in solution.</a:t>
            </a:r>
          </a:p>
          <a:p>
            <a:pPr marL="285750" indent="-285750" algn="just">
              <a:lnSpc>
                <a:spcPct val="150000"/>
              </a:lnSpc>
              <a:buFont typeface="Arial" panose="020B0604020202020204" pitchFamily="34" charset="0"/>
              <a:buChar char="•"/>
            </a:pPr>
            <a:r>
              <a:rPr lang="en-US" b="1" dirty="0" smtClean="0">
                <a:solidFill>
                  <a:srgbClr val="FF0000"/>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Context and Assumptions</a:t>
            </a:r>
          </a:p>
          <a:p>
            <a:pPr algn="just">
              <a:lnSpc>
                <a:spcPct val="150000"/>
              </a:lnSpc>
            </a:pPr>
            <a:r>
              <a:rPr lang="en-US" dirty="0">
                <a:latin typeface="Times New Roman" panose="02020603050405020304" pitchFamily="18" charset="0"/>
                <a:cs typeface="Times New Roman" panose="02020603050405020304" pitchFamily="18" charset="0"/>
              </a:rPr>
              <a:t>Unlike weak electrolytes, </a:t>
            </a:r>
            <a:r>
              <a:rPr lang="en-US" b="1" dirty="0">
                <a:latin typeface="Times New Roman" panose="02020603050405020304" pitchFamily="18" charset="0"/>
                <a:cs typeface="Times New Roman" panose="02020603050405020304" pitchFamily="18" charset="0"/>
              </a:rPr>
              <a:t>strong electrolytes</a:t>
            </a:r>
            <a:r>
              <a:rPr lang="en-US" dirty="0">
                <a:latin typeface="Times New Roman" panose="02020603050405020304" pitchFamily="18" charset="0"/>
                <a:cs typeface="Times New Roman" panose="02020603050405020304" pitchFamily="18" charset="0"/>
              </a:rPr>
              <a:t> are considered to be </a:t>
            </a:r>
            <a:r>
              <a:rPr lang="en-US" b="1" dirty="0">
                <a:latin typeface="Times New Roman" panose="02020603050405020304" pitchFamily="18" charset="0"/>
                <a:cs typeface="Times New Roman" panose="02020603050405020304" pitchFamily="18" charset="0"/>
              </a:rPr>
              <a:t>fully dissociated</a:t>
            </a:r>
            <a:r>
              <a:rPr lang="en-US" dirty="0">
                <a:latin typeface="Times New Roman" panose="02020603050405020304" pitchFamily="18" charset="0"/>
                <a:cs typeface="Times New Roman" panose="02020603050405020304" pitchFamily="18" charset="0"/>
              </a:rPr>
              <a:t> into their ions in aqueous solutions. However, their experimental behavior often deviates from the predictions of ideal solution theory. Debye and </a:t>
            </a:r>
            <a:r>
              <a:rPr lang="en-US" dirty="0" err="1">
                <a:latin typeface="Times New Roman" panose="02020603050405020304" pitchFamily="18" charset="0"/>
                <a:cs typeface="Times New Roman" panose="02020603050405020304" pitchFamily="18" charset="0"/>
              </a:rPr>
              <a:t>Hückel</a:t>
            </a:r>
            <a:r>
              <a:rPr lang="en-US" dirty="0">
                <a:latin typeface="Times New Roman" panose="02020603050405020304" pitchFamily="18" charset="0"/>
                <a:cs typeface="Times New Roman" panose="02020603050405020304" pitchFamily="18" charset="0"/>
              </a:rPr>
              <a:t> proposed that these deviations arise due to </a:t>
            </a:r>
            <a:r>
              <a:rPr lang="en-US" b="1" dirty="0">
                <a:latin typeface="Times New Roman" panose="02020603050405020304" pitchFamily="18" charset="0"/>
                <a:cs typeface="Times New Roman" panose="02020603050405020304" pitchFamily="18" charset="0"/>
              </a:rPr>
              <a:t>long-range electrostatic interactions</a:t>
            </a:r>
            <a:r>
              <a:rPr lang="en-US" dirty="0">
                <a:latin typeface="Times New Roman" panose="02020603050405020304" pitchFamily="18" charset="0"/>
                <a:cs typeface="Times New Roman" panose="02020603050405020304" pitchFamily="18" charset="0"/>
              </a:rPr>
              <a:t> between oppositely charged ions, rather than from chemical association or molecular interactions like van der Waals forces.</a:t>
            </a:r>
          </a:p>
          <a:p>
            <a:pPr algn="just">
              <a:lnSpc>
                <a:spcPct val="150000"/>
              </a:lnSpc>
            </a:pPr>
            <a:r>
              <a:rPr lang="en-US" dirty="0">
                <a:latin typeface="Times New Roman" panose="02020603050405020304" pitchFamily="18" charset="0"/>
                <a:cs typeface="Times New Roman" panose="02020603050405020304" pitchFamily="18" charset="0"/>
              </a:rPr>
              <a:t>In a truly ideal solution, ions are uniformly and randomly distributed, and their interactions are negligible. In reality, however, each ion is surrounded by an "ionic atmosphere" of oppositely charged ions, which affects its behavior in the solution.</a:t>
            </a:r>
          </a:p>
        </p:txBody>
      </p:sp>
    </p:spTree>
    <p:extLst>
      <p:ext uri="{BB962C8B-B14F-4D97-AF65-F5344CB8AC3E}">
        <p14:creationId xmlns:p14="http://schemas.microsoft.com/office/powerpoint/2010/main" val="1270273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4026</TotalTime>
  <Words>8512</Words>
  <Application>Microsoft Office PowerPoint</Application>
  <PresentationFormat>Affichage à l'écran (4:3)</PresentationFormat>
  <Paragraphs>1289</Paragraphs>
  <Slides>109</Slides>
  <Notes>41</Notes>
  <HiddenSlides>0</HiddenSlides>
  <MMClips>0</MMClips>
  <ScaleCrop>false</ScaleCrop>
  <HeadingPairs>
    <vt:vector size="4" baseType="variant">
      <vt:variant>
        <vt:lpstr>Thème</vt:lpstr>
      </vt:variant>
      <vt:variant>
        <vt:i4>1</vt:i4>
      </vt:variant>
      <vt:variant>
        <vt:lpstr>Titres des diapositives</vt:lpstr>
      </vt:variant>
      <vt:variant>
        <vt:i4>109</vt:i4>
      </vt:variant>
    </vt:vector>
  </HeadingPairs>
  <TitlesOfParts>
    <vt:vector size="110"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Nomenclature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liaison chimique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LAPTOBEY</dc:creator>
  <cp:lastModifiedBy>LAPTOBEY</cp:lastModifiedBy>
  <cp:revision>179</cp:revision>
  <dcterms:created xsi:type="dcterms:W3CDTF">2025-02-24T17:47:19Z</dcterms:created>
  <dcterms:modified xsi:type="dcterms:W3CDTF">2025-06-25T19:27:24Z</dcterms:modified>
</cp:coreProperties>
</file>